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7" r:id="rId39"/>
    <p:sldId id="296" r:id="rId40"/>
    <p:sldId id="298" r:id="rId41"/>
    <p:sldId id="299" r:id="rId42"/>
    <p:sldId id="300" r:id="rId43"/>
    <p:sldId id="301" r:id="rId44"/>
    <p:sldId id="306" r:id="rId45"/>
    <p:sldId id="305" r:id="rId46"/>
    <p:sldId id="304" r:id="rId47"/>
    <p:sldId id="303" r:id="rId48"/>
    <p:sldId id="307" r:id="rId49"/>
    <p:sldId id="333" r:id="rId50"/>
    <p:sldId id="308" r:id="rId51"/>
    <p:sldId id="357" r:id="rId52"/>
    <p:sldId id="344" r:id="rId53"/>
    <p:sldId id="309" r:id="rId54"/>
    <p:sldId id="310" r:id="rId55"/>
    <p:sldId id="311" r:id="rId56"/>
    <p:sldId id="312" r:id="rId57"/>
    <p:sldId id="313" r:id="rId58"/>
    <p:sldId id="314" r:id="rId59"/>
    <p:sldId id="315" r:id="rId60"/>
    <p:sldId id="316" r:id="rId61"/>
    <p:sldId id="334" r:id="rId62"/>
    <p:sldId id="335" r:id="rId63"/>
    <p:sldId id="336" r:id="rId64"/>
    <p:sldId id="337" r:id="rId65"/>
    <p:sldId id="338" r:id="rId66"/>
    <p:sldId id="339" r:id="rId67"/>
    <p:sldId id="346" r:id="rId68"/>
    <p:sldId id="347" r:id="rId69"/>
    <p:sldId id="340" r:id="rId70"/>
    <p:sldId id="348" r:id="rId71"/>
    <p:sldId id="341" r:id="rId72"/>
    <p:sldId id="342" r:id="rId73"/>
    <p:sldId id="352" r:id="rId74"/>
    <p:sldId id="353" r:id="rId75"/>
    <p:sldId id="317" r:id="rId76"/>
    <p:sldId id="326" r:id="rId77"/>
    <p:sldId id="355" r:id="rId78"/>
    <p:sldId id="354" r:id="rId79"/>
    <p:sldId id="327" r:id="rId80"/>
    <p:sldId id="328" r:id="rId81"/>
    <p:sldId id="345" r:id="rId82"/>
    <p:sldId id="349" r:id="rId83"/>
    <p:sldId id="350" r:id="rId84"/>
    <p:sldId id="351" r:id="rId85"/>
    <p:sldId id="329" r:id="rId86"/>
    <p:sldId id="330" r:id="rId87"/>
    <p:sldId id="318" r:id="rId88"/>
    <p:sldId id="319" r:id="rId89"/>
    <p:sldId id="320" r:id="rId90"/>
    <p:sldId id="321" r:id="rId91"/>
    <p:sldId id="322" r:id="rId92"/>
    <p:sldId id="332" r:id="rId93"/>
    <p:sldId id="323" r:id="rId94"/>
    <p:sldId id="343" r:id="rId95"/>
    <p:sldId id="356" r:id="rId96"/>
  </p:sldIdLst>
  <p:sldSz cx="12192000" cy="6858000"/>
  <p:notesSz cx="6858000" cy="9144000"/>
  <p:defaultTex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626"/>
    <p:restoredTop sz="86380"/>
  </p:normalViewPr>
  <p:slideViewPr>
    <p:cSldViewPr snapToGrid="0">
      <p:cViewPr varScale="1">
        <p:scale>
          <a:sx n="58" d="100"/>
          <a:sy n="58" d="100"/>
        </p:scale>
        <p:origin x="224" y="600"/>
      </p:cViewPr>
      <p:guideLst/>
    </p:cSldViewPr>
  </p:slideViewPr>
  <p:outlineViewPr>
    <p:cViewPr>
      <p:scale>
        <a:sx n="33" d="100"/>
        <a:sy n="33" d="100"/>
      </p:scale>
      <p:origin x="0" y="-13638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D90445-DCB7-4371-9294-E43DCB57CE5A}"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B9175386-D289-4283-89EA-CA3A43532518}">
      <dgm:prSet/>
      <dgm:spPr/>
      <dgm:t>
        <a:bodyPr/>
        <a:lstStyle/>
        <a:p>
          <a:r>
            <a:rPr lang="el-GR" b="1"/>
            <a:t>Εισαγωγή και Νομικό Πλαίσιο </a:t>
          </a:r>
          <a:endParaRPr lang="en-US"/>
        </a:p>
      </dgm:t>
    </dgm:pt>
    <dgm:pt modelId="{86736722-428F-4311-A7C3-A150236722E0}" type="parTrans" cxnId="{11B00D8F-9199-42C3-9979-E567E21E4C76}">
      <dgm:prSet/>
      <dgm:spPr/>
      <dgm:t>
        <a:bodyPr/>
        <a:lstStyle/>
        <a:p>
          <a:endParaRPr lang="en-US"/>
        </a:p>
      </dgm:t>
    </dgm:pt>
    <dgm:pt modelId="{1C78D292-F465-4279-8C31-8B10E0FA1B12}" type="sibTrans" cxnId="{11B00D8F-9199-42C3-9979-E567E21E4C76}">
      <dgm:prSet/>
      <dgm:spPr/>
      <dgm:t>
        <a:bodyPr/>
        <a:lstStyle/>
        <a:p>
          <a:endParaRPr lang="en-US"/>
        </a:p>
      </dgm:t>
    </dgm:pt>
    <dgm:pt modelId="{54DA1041-D224-4660-8344-80A16CA246F9}">
      <dgm:prSet/>
      <dgm:spPr/>
      <dgm:t>
        <a:bodyPr/>
        <a:lstStyle/>
        <a:p>
          <a:r>
            <a:rPr lang="el-GR" dirty="0"/>
            <a:t>1.1 Εφαρμοστέα Νομοθεσία </a:t>
          </a:r>
          <a:endParaRPr lang="en-US" dirty="0"/>
        </a:p>
      </dgm:t>
    </dgm:pt>
    <dgm:pt modelId="{26F8C48C-92D6-4535-9666-B6D9DA896AB2}" type="parTrans" cxnId="{BFE514E7-20C9-4CB4-9D53-FFDE7243A8DE}">
      <dgm:prSet/>
      <dgm:spPr/>
      <dgm:t>
        <a:bodyPr/>
        <a:lstStyle/>
        <a:p>
          <a:endParaRPr lang="en-US"/>
        </a:p>
      </dgm:t>
    </dgm:pt>
    <dgm:pt modelId="{B5893A8D-FE5D-4284-93B1-32393176F0CB}" type="sibTrans" cxnId="{BFE514E7-20C9-4CB4-9D53-FFDE7243A8DE}">
      <dgm:prSet/>
      <dgm:spPr/>
      <dgm:t>
        <a:bodyPr/>
        <a:lstStyle/>
        <a:p>
          <a:endParaRPr lang="en-US"/>
        </a:p>
      </dgm:t>
    </dgm:pt>
    <dgm:pt modelId="{CDC91772-0EA8-4575-B69E-209AB84A5C97}">
      <dgm:prSet/>
      <dgm:spPr/>
      <dgm:t>
        <a:bodyPr/>
        <a:lstStyle/>
        <a:p>
          <a:r>
            <a:rPr lang="el-GR"/>
            <a:t>1.2 Τύποι Εκκαθάρισης </a:t>
          </a:r>
          <a:endParaRPr lang="en-US"/>
        </a:p>
      </dgm:t>
    </dgm:pt>
    <dgm:pt modelId="{6C88CE88-8109-400B-AFE9-2B6E256EB0EE}" type="parTrans" cxnId="{52B3DA99-95D7-445B-8080-8EE4A89B61A5}">
      <dgm:prSet/>
      <dgm:spPr/>
      <dgm:t>
        <a:bodyPr/>
        <a:lstStyle/>
        <a:p>
          <a:endParaRPr lang="en-US"/>
        </a:p>
      </dgm:t>
    </dgm:pt>
    <dgm:pt modelId="{3730D7DB-B8FD-4424-8100-AC6CA81421C2}" type="sibTrans" cxnId="{52B3DA99-95D7-445B-8080-8EE4A89B61A5}">
      <dgm:prSet/>
      <dgm:spPr/>
      <dgm:t>
        <a:bodyPr/>
        <a:lstStyle/>
        <a:p>
          <a:endParaRPr lang="en-US"/>
        </a:p>
      </dgm:t>
    </dgm:pt>
    <dgm:pt modelId="{DD0C8D9F-C42C-450D-AEAE-0045D5DCA905}">
      <dgm:prSet/>
      <dgm:spPr/>
      <dgm:t>
        <a:bodyPr/>
        <a:lstStyle/>
        <a:p>
          <a:r>
            <a:rPr lang="el-GR"/>
            <a:t>1.3 Νομικές συνέπειες εκκαθάρισης </a:t>
          </a:r>
          <a:endParaRPr lang="en-US"/>
        </a:p>
      </dgm:t>
    </dgm:pt>
    <dgm:pt modelId="{FE365213-506A-4FEE-86BF-9FE67D03B58C}" type="parTrans" cxnId="{A5F5CF7C-4059-4B1A-8AA8-FA5148911ED6}">
      <dgm:prSet/>
      <dgm:spPr/>
      <dgm:t>
        <a:bodyPr/>
        <a:lstStyle/>
        <a:p>
          <a:endParaRPr lang="en-US"/>
        </a:p>
      </dgm:t>
    </dgm:pt>
    <dgm:pt modelId="{4E66FFF5-C2E0-423D-ADBD-C136DF58F818}" type="sibTrans" cxnId="{A5F5CF7C-4059-4B1A-8AA8-FA5148911ED6}">
      <dgm:prSet/>
      <dgm:spPr/>
      <dgm:t>
        <a:bodyPr/>
        <a:lstStyle/>
        <a:p>
          <a:endParaRPr lang="en-US"/>
        </a:p>
      </dgm:t>
    </dgm:pt>
    <dgm:pt modelId="{059DBD85-A72C-4FAB-8FFE-D790D3A01B54}">
      <dgm:prSet/>
      <dgm:spPr/>
      <dgm:t>
        <a:bodyPr/>
        <a:lstStyle/>
        <a:p>
          <a:r>
            <a:rPr lang="el-GR" dirty="0"/>
            <a:t>1.4 Ρόλος του</a:t>
          </a:r>
          <a:r>
            <a:rPr lang="en-US" dirty="0"/>
            <a:t> </a:t>
          </a:r>
          <a:r>
            <a:rPr lang="el-GR" dirty="0"/>
            <a:t>Επίσημου Παραλήπτη</a:t>
          </a:r>
          <a:endParaRPr lang="en-US" dirty="0"/>
        </a:p>
      </dgm:t>
    </dgm:pt>
    <dgm:pt modelId="{68ACD5AF-2341-491C-9718-E6D5E3A45D7F}" type="parTrans" cxnId="{4E775281-6778-48C9-9E72-BF71BB4FDF76}">
      <dgm:prSet/>
      <dgm:spPr/>
      <dgm:t>
        <a:bodyPr/>
        <a:lstStyle/>
        <a:p>
          <a:endParaRPr lang="en-US"/>
        </a:p>
      </dgm:t>
    </dgm:pt>
    <dgm:pt modelId="{2CEDAF92-4CC3-4C2B-BBE6-459D06C51FD5}" type="sibTrans" cxnId="{4E775281-6778-48C9-9E72-BF71BB4FDF76}">
      <dgm:prSet/>
      <dgm:spPr/>
      <dgm:t>
        <a:bodyPr/>
        <a:lstStyle/>
        <a:p>
          <a:endParaRPr lang="en-US"/>
        </a:p>
      </dgm:t>
    </dgm:pt>
    <dgm:pt modelId="{8EF0F12D-F3CD-4BA7-9C68-B17AAC986957}" type="pres">
      <dgm:prSet presAssocID="{4DD90445-DCB7-4371-9294-E43DCB57CE5A}" presName="vert0" presStyleCnt="0">
        <dgm:presLayoutVars>
          <dgm:dir/>
          <dgm:animOne val="branch"/>
          <dgm:animLvl val="lvl"/>
        </dgm:presLayoutVars>
      </dgm:prSet>
      <dgm:spPr/>
    </dgm:pt>
    <dgm:pt modelId="{6A7F4FC2-C445-48F7-B95B-BA5C28A4093A}" type="pres">
      <dgm:prSet presAssocID="{B9175386-D289-4283-89EA-CA3A43532518}" presName="thickLine" presStyleLbl="alignNode1" presStyleIdx="0" presStyleCnt="5"/>
      <dgm:spPr/>
    </dgm:pt>
    <dgm:pt modelId="{2693139F-BC06-44B9-9253-6BEF3128EF76}" type="pres">
      <dgm:prSet presAssocID="{B9175386-D289-4283-89EA-CA3A43532518}" presName="horz1" presStyleCnt="0"/>
      <dgm:spPr/>
    </dgm:pt>
    <dgm:pt modelId="{49848C17-C735-466F-8284-5BDD8059D592}" type="pres">
      <dgm:prSet presAssocID="{B9175386-D289-4283-89EA-CA3A43532518}" presName="tx1" presStyleLbl="revTx" presStyleIdx="0" presStyleCnt="5"/>
      <dgm:spPr/>
    </dgm:pt>
    <dgm:pt modelId="{099F434B-0F2A-4385-A9CC-602B1701DB17}" type="pres">
      <dgm:prSet presAssocID="{B9175386-D289-4283-89EA-CA3A43532518}" presName="vert1" presStyleCnt="0"/>
      <dgm:spPr/>
    </dgm:pt>
    <dgm:pt modelId="{58B4E5FA-5FF3-4CAF-BD50-72F6C269688C}" type="pres">
      <dgm:prSet presAssocID="{54DA1041-D224-4660-8344-80A16CA246F9}" presName="thickLine" presStyleLbl="alignNode1" presStyleIdx="1" presStyleCnt="5"/>
      <dgm:spPr/>
    </dgm:pt>
    <dgm:pt modelId="{B04F56F2-5E21-4D9D-A50C-29ACBA5A4996}" type="pres">
      <dgm:prSet presAssocID="{54DA1041-D224-4660-8344-80A16CA246F9}" presName="horz1" presStyleCnt="0"/>
      <dgm:spPr/>
    </dgm:pt>
    <dgm:pt modelId="{D59F6C00-086F-4C65-A772-368F7FA6F6E4}" type="pres">
      <dgm:prSet presAssocID="{54DA1041-D224-4660-8344-80A16CA246F9}" presName="tx1" presStyleLbl="revTx" presStyleIdx="1" presStyleCnt="5"/>
      <dgm:spPr/>
    </dgm:pt>
    <dgm:pt modelId="{3EEC01CC-D486-4667-B474-646A20B7B8BE}" type="pres">
      <dgm:prSet presAssocID="{54DA1041-D224-4660-8344-80A16CA246F9}" presName="vert1" presStyleCnt="0"/>
      <dgm:spPr/>
    </dgm:pt>
    <dgm:pt modelId="{EC4DC5A9-FBA8-459D-9024-5998206DFC39}" type="pres">
      <dgm:prSet presAssocID="{CDC91772-0EA8-4575-B69E-209AB84A5C97}" presName="thickLine" presStyleLbl="alignNode1" presStyleIdx="2" presStyleCnt="5"/>
      <dgm:spPr/>
    </dgm:pt>
    <dgm:pt modelId="{FE75C993-471F-43BA-8CD9-94F50FF6EB5B}" type="pres">
      <dgm:prSet presAssocID="{CDC91772-0EA8-4575-B69E-209AB84A5C97}" presName="horz1" presStyleCnt="0"/>
      <dgm:spPr/>
    </dgm:pt>
    <dgm:pt modelId="{C24E2E31-C45B-49C2-9EA5-12FC881E762F}" type="pres">
      <dgm:prSet presAssocID="{CDC91772-0EA8-4575-B69E-209AB84A5C97}" presName="tx1" presStyleLbl="revTx" presStyleIdx="2" presStyleCnt="5"/>
      <dgm:spPr/>
    </dgm:pt>
    <dgm:pt modelId="{80C209BE-4EAB-4F8C-B8BF-CBF8ECD3E0AE}" type="pres">
      <dgm:prSet presAssocID="{CDC91772-0EA8-4575-B69E-209AB84A5C97}" presName="vert1" presStyleCnt="0"/>
      <dgm:spPr/>
    </dgm:pt>
    <dgm:pt modelId="{76D31655-D39C-4BA7-B206-F93038CA77F5}" type="pres">
      <dgm:prSet presAssocID="{DD0C8D9F-C42C-450D-AEAE-0045D5DCA905}" presName="thickLine" presStyleLbl="alignNode1" presStyleIdx="3" presStyleCnt="5"/>
      <dgm:spPr/>
    </dgm:pt>
    <dgm:pt modelId="{81A56717-F4B7-4690-8879-D7186AA195A5}" type="pres">
      <dgm:prSet presAssocID="{DD0C8D9F-C42C-450D-AEAE-0045D5DCA905}" presName="horz1" presStyleCnt="0"/>
      <dgm:spPr/>
    </dgm:pt>
    <dgm:pt modelId="{38A90585-C690-4AD5-8BEC-1B49BFC95AA7}" type="pres">
      <dgm:prSet presAssocID="{DD0C8D9F-C42C-450D-AEAE-0045D5DCA905}" presName="tx1" presStyleLbl="revTx" presStyleIdx="3" presStyleCnt="5"/>
      <dgm:spPr/>
    </dgm:pt>
    <dgm:pt modelId="{8DBA0845-7DC2-4796-A07E-173D48566479}" type="pres">
      <dgm:prSet presAssocID="{DD0C8D9F-C42C-450D-AEAE-0045D5DCA905}" presName="vert1" presStyleCnt="0"/>
      <dgm:spPr/>
    </dgm:pt>
    <dgm:pt modelId="{BDC0281F-E033-40EA-8A5D-7C28DF682DD0}" type="pres">
      <dgm:prSet presAssocID="{059DBD85-A72C-4FAB-8FFE-D790D3A01B54}" presName="thickLine" presStyleLbl="alignNode1" presStyleIdx="4" presStyleCnt="5"/>
      <dgm:spPr/>
    </dgm:pt>
    <dgm:pt modelId="{9560C958-11D2-4D32-B8B5-495725366699}" type="pres">
      <dgm:prSet presAssocID="{059DBD85-A72C-4FAB-8FFE-D790D3A01B54}" presName="horz1" presStyleCnt="0"/>
      <dgm:spPr/>
    </dgm:pt>
    <dgm:pt modelId="{DB136AE1-9FFE-4A1C-8998-9DB539776230}" type="pres">
      <dgm:prSet presAssocID="{059DBD85-A72C-4FAB-8FFE-D790D3A01B54}" presName="tx1" presStyleLbl="revTx" presStyleIdx="4" presStyleCnt="5"/>
      <dgm:spPr/>
    </dgm:pt>
    <dgm:pt modelId="{432A3848-4BCC-4C16-ACE5-8A355EB32A50}" type="pres">
      <dgm:prSet presAssocID="{059DBD85-A72C-4FAB-8FFE-D790D3A01B54}" presName="vert1" presStyleCnt="0"/>
      <dgm:spPr/>
    </dgm:pt>
  </dgm:ptLst>
  <dgm:cxnLst>
    <dgm:cxn modelId="{4F889716-F969-4E5E-87AA-6C2CDEB3134A}" type="presOf" srcId="{54DA1041-D224-4660-8344-80A16CA246F9}" destId="{D59F6C00-086F-4C65-A772-368F7FA6F6E4}" srcOrd="0" destOrd="0" presId="urn:microsoft.com/office/officeart/2008/layout/LinedList"/>
    <dgm:cxn modelId="{A51FE71B-EE7C-4D0C-827F-5014ACCDAAA0}" type="presOf" srcId="{B9175386-D289-4283-89EA-CA3A43532518}" destId="{49848C17-C735-466F-8284-5BDD8059D592}" srcOrd="0" destOrd="0" presId="urn:microsoft.com/office/officeart/2008/layout/LinedList"/>
    <dgm:cxn modelId="{2BC9CB23-C8BA-4E46-B34E-360CABF5755E}" type="presOf" srcId="{059DBD85-A72C-4FAB-8FFE-D790D3A01B54}" destId="{DB136AE1-9FFE-4A1C-8998-9DB539776230}" srcOrd="0" destOrd="0" presId="urn:microsoft.com/office/officeart/2008/layout/LinedList"/>
    <dgm:cxn modelId="{2688D87B-E936-4D43-BB7B-490429D0417E}" type="presOf" srcId="{4DD90445-DCB7-4371-9294-E43DCB57CE5A}" destId="{8EF0F12D-F3CD-4BA7-9C68-B17AAC986957}" srcOrd="0" destOrd="0" presId="urn:microsoft.com/office/officeart/2008/layout/LinedList"/>
    <dgm:cxn modelId="{A5F5CF7C-4059-4B1A-8AA8-FA5148911ED6}" srcId="{4DD90445-DCB7-4371-9294-E43DCB57CE5A}" destId="{DD0C8D9F-C42C-450D-AEAE-0045D5DCA905}" srcOrd="3" destOrd="0" parTransId="{FE365213-506A-4FEE-86BF-9FE67D03B58C}" sibTransId="{4E66FFF5-C2E0-423D-ADBD-C136DF58F818}"/>
    <dgm:cxn modelId="{4E775281-6778-48C9-9E72-BF71BB4FDF76}" srcId="{4DD90445-DCB7-4371-9294-E43DCB57CE5A}" destId="{059DBD85-A72C-4FAB-8FFE-D790D3A01B54}" srcOrd="4" destOrd="0" parTransId="{68ACD5AF-2341-491C-9718-E6D5E3A45D7F}" sibTransId="{2CEDAF92-4CC3-4C2B-BBE6-459D06C51FD5}"/>
    <dgm:cxn modelId="{11B00D8F-9199-42C3-9979-E567E21E4C76}" srcId="{4DD90445-DCB7-4371-9294-E43DCB57CE5A}" destId="{B9175386-D289-4283-89EA-CA3A43532518}" srcOrd="0" destOrd="0" parTransId="{86736722-428F-4311-A7C3-A150236722E0}" sibTransId="{1C78D292-F465-4279-8C31-8B10E0FA1B12}"/>
    <dgm:cxn modelId="{52B3DA99-95D7-445B-8080-8EE4A89B61A5}" srcId="{4DD90445-DCB7-4371-9294-E43DCB57CE5A}" destId="{CDC91772-0EA8-4575-B69E-209AB84A5C97}" srcOrd="2" destOrd="0" parTransId="{6C88CE88-8109-400B-AFE9-2B6E256EB0EE}" sibTransId="{3730D7DB-B8FD-4424-8100-AC6CA81421C2}"/>
    <dgm:cxn modelId="{959F8CA8-5522-42DB-A669-504FEDA73909}" type="presOf" srcId="{CDC91772-0EA8-4575-B69E-209AB84A5C97}" destId="{C24E2E31-C45B-49C2-9EA5-12FC881E762F}" srcOrd="0" destOrd="0" presId="urn:microsoft.com/office/officeart/2008/layout/LinedList"/>
    <dgm:cxn modelId="{BFE514E7-20C9-4CB4-9D53-FFDE7243A8DE}" srcId="{4DD90445-DCB7-4371-9294-E43DCB57CE5A}" destId="{54DA1041-D224-4660-8344-80A16CA246F9}" srcOrd="1" destOrd="0" parTransId="{26F8C48C-92D6-4535-9666-B6D9DA896AB2}" sibTransId="{B5893A8D-FE5D-4284-93B1-32393176F0CB}"/>
    <dgm:cxn modelId="{2843E3F4-F595-4CE9-AFD5-370EBA8FBEC9}" type="presOf" srcId="{DD0C8D9F-C42C-450D-AEAE-0045D5DCA905}" destId="{38A90585-C690-4AD5-8BEC-1B49BFC95AA7}" srcOrd="0" destOrd="0" presId="urn:microsoft.com/office/officeart/2008/layout/LinedList"/>
    <dgm:cxn modelId="{1C2E41D3-E280-452A-8FCC-AFE26CC855B8}" type="presParOf" srcId="{8EF0F12D-F3CD-4BA7-9C68-B17AAC986957}" destId="{6A7F4FC2-C445-48F7-B95B-BA5C28A4093A}" srcOrd="0" destOrd="0" presId="urn:microsoft.com/office/officeart/2008/layout/LinedList"/>
    <dgm:cxn modelId="{0FAB2AEA-F090-4A2A-BBE5-6868F07B337F}" type="presParOf" srcId="{8EF0F12D-F3CD-4BA7-9C68-B17AAC986957}" destId="{2693139F-BC06-44B9-9253-6BEF3128EF76}" srcOrd="1" destOrd="0" presId="urn:microsoft.com/office/officeart/2008/layout/LinedList"/>
    <dgm:cxn modelId="{83EC3C60-31E3-4020-92AB-4B565A317CA6}" type="presParOf" srcId="{2693139F-BC06-44B9-9253-6BEF3128EF76}" destId="{49848C17-C735-466F-8284-5BDD8059D592}" srcOrd="0" destOrd="0" presId="urn:microsoft.com/office/officeart/2008/layout/LinedList"/>
    <dgm:cxn modelId="{B762BA83-CB67-4B04-B751-BFE7B28FCCCB}" type="presParOf" srcId="{2693139F-BC06-44B9-9253-6BEF3128EF76}" destId="{099F434B-0F2A-4385-A9CC-602B1701DB17}" srcOrd="1" destOrd="0" presId="urn:microsoft.com/office/officeart/2008/layout/LinedList"/>
    <dgm:cxn modelId="{0E8B9254-C454-46EE-98B3-7E99F361D129}" type="presParOf" srcId="{8EF0F12D-F3CD-4BA7-9C68-B17AAC986957}" destId="{58B4E5FA-5FF3-4CAF-BD50-72F6C269688C}" srcOrd="2" destOrd="0" presId="urn:microsoft.com/office/officeart/2008/layout/LinedList"/>
    <dgm:cxn modelId="{2DC15224-3062-40DE-82F2-7E5A6A69B1DF}" type="presParOf" srcId="{8EF0F12D-F3CD-4BA7-9C68-B17AAC986957}" destId="{B04F56F2-5E21-4D9D-A50C-29ACBA5A4996}" srcOrd="3" destOrd="0" presId="urn:microsoft.com/office/officeart/2008/layout/LinedList"/>
    <dgm:cxn modelId="{8CBDDABF-B40E-4ED0-BE44-C63A6F263133}" type="presParOf" srcId="{B04F56F2-5E21-4D9D-A50C-29ACBA5A4996}" destId="{D59F6C00-086F-4C65-A772-368F7FA6F6E4}" srcOrd="0" destOrd="0" presId="urn:microsoft.com/office/officeart/2008/layout/LinedList"/>
    <dgm:cxn modelId="{64272B7A-8D3D-40A3-8D62-78ECE8CA6FE3}" type="presParOf" srcId="{B04F56F2-5E21-4D9D-A50C-29ACBA5A4996}" destId="{3EEC01CC-D486-4667-B474-646A20B7B8BE}" srcOrd="1" destOrd="0" presId="urn:microsoft.com/office/officeart/2008/layout/LinedList"/>
    <dgm:cxn modelId="{36BD5C7A-8B69-42FA-BDEB-210B8ED9025E}" type="presParOf" srcId="{8EF0F12D-F3CD-4BA7-9C68-B17AAC986957}" destId="{EC4DC5A9-FBA8-459D-9024-5998206DFC39}" srcOrd="4" destOrd="0" presId="urn:microsoft.com/office/officeart/2008/layout/LinedList"/>
    <dgm:cxn modelId="{5769BC04-0784-4A6D-B3EA-E1C43632B422}" type="presParOf" srcId="{8EF0F12D-F3CD-4BA7-9C68-B17AAC986957}" destId="{FE75C993-471F-43BA-8CD9-94F50FF6EB5B}" srcOrd="5" destOrd="0" presId="urn:microsoft.com/office/officeart/2008/layout/LinedList"/>
    <dgm:cxn modelId="{CF53BBDC-8111-45C3-95E5-BA8910AA3663}" type="presParOf" srcId="{FE75C993-471F-43BA-8CD9-94F50FF6EB5B}" destId="{C24E2E31-C45B-49C2-9EA5-12FC881E762F}" srcOrd="0" destOrd="0" presId="urn:microsoft.com/office/officeart/2008/layout/LinedList"/>
    <dgm:cxn modelId="{97B154A7-8F41-455F-9B2F-76DB0CA481A0}" type="presParOf" srcId="{FE75C993-471F-43BA-8CD9-94F50FF6EB5B}" destId="{80C209BE-4EAB-4F8C-B8BF-CBF8ECD3E0AE}" srcOrd="1" destOrd="0" presId="urn:microsoft.com/office/officeart/2008/layout/LinedList"/>
    <dgm:cxn modelId="{1C3640AE-BCB5-41C1-95E1-F0951D0B1C06}" type="presParOf" srcId="{8EF0F12D-F3CD-4BA7-9C68-B17AAC986957}" destId="{76D31655-D39C-4BA7-B206-F93038CA77F5}" srcOrd="6" destOrd="0" presId="urn:microsoft.com/office/officeart/2008/layout/LinedList"/>
    <dgm:cxn modelId="{32D318EF-B09D-4D65-8742-57B42895E802}" type="presParOf" srcId="{8EF0F12D-F3CD-4BA7-9C68-B17AAC986957}" destId="{81A56717-F4B7-4690-8879-D7186AA195A5}" srcOrd="7" destOrd="0" presId="urn:microsoft.com/office/officeart/2008/layout/LinedList"/>
    <dgm:cxn modelId="{9E259049-1FE9-4FD2-AD31-D43E2E850061}" type="presParOf" srcId="{81A56717-F4B7-4690-8879-D7186AA195A5}" destId="{38A90585-C690-4AD5-8BEC-1B49BFC95AA7}" srcOrd="0" destOrd="0" presId="urn:microsoft.com/office/officeart/2008/layout/LinedList"/>
    <dgm:cxn modelId="{4D95932F-C4FE-4454-86FC-B96FC2563A77}" type="presParOf" srcId="{81A56717-F4B7-4690-8879-D7186AA195A5}" destId="{8DBA0845-7DC2-4796-A07E-173D48566479}" srcOrd="1" destOrd="0" presId="urn:microsoft.com/office/officeart/2008/layout/LinedList"/>
    <dgm:cxn modelId="{63719431-B54A-49D4-9B12-B46C9BBC58B0}" type="presParOf" srcId="{8EF0F12D-F3CD-4BA7-9C68-B17AAC986957}" destId="{BDC0281F-E033-40EA-8A5D-7C28DF682DD0}" srcOrd="8" destOrd="0" presId="urn:microsoft.com/office/officeart/2008/layout/LinedList"/>
    <dgm:cxn modelId="{937578A8-E15F-451B-9819-E5E0F989CCA4}" type="presParOf" srcId="{8EF0F12D-F3CD-4BA7-9C68-B17AAC986957}" destId="{9560C958-11D2-4D32-B8B5-495725366699}" srcOrd="9" destOrd="0" presId="urn:microsoft.com/office/officeart/2008/layout/LinedList"/>
    <dgm:cxn modelId="{B09F4A6C-1C1A-4BAB-AAD1-0743CC0580F6}" type="presParOf" srcId="{9560C958-11D2-4D32-B8B5-495725366699}" destId="{DB136AE1-9FFE-4A1C-8998-9DB539776230}" srcOrd="0" destOrd="0" presId="urn:microsoft.com/office/officeart/2008/layout/LinedList"/>
    <dgm:cxn modelId="{5F588A3A-6108-4F20-BBBD-625D015AE559}" type="presParOf" srcId="{9560C958-11D2-4D32-B8B5-495725366699}" destId="{432A3848-4BCC-4C16-ACE5-8A355EB32A5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5D80C-18A8-48B4-B884-D2CB5D0302B3}"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5370048F-DF53-4D5F-9EBD-0E76EA842F48}">
      <dgm:prSet/>
      <dgm:spPr/>
      <dgm:t>
        <a:bodyPr/>
        <a:lstStyle/>
        <a:p>
          <a:r>
            <a:rPr lang="el-GR" b="1"/>
            <a:t>2. Εκούσια Εκκαθάριση από Μέλη </a:t>
          </a:r>
          <a:endParaRPr lang="en-US"/>
        </a:p>
      </dgm:t>
    </dgm:pt>
    <dgm:pt modelId="{0D5D022D-231D-4C9C-A3D3-FA29158A19A0}" type="parTrans" cxnId="{3FF8DFEE-D2DF-4295-A307-37F393FBD644}">
      <dgm:prSet/>
      <dgm:spPr/>
      <dgm:t>
        <a:bodyPr/>
        <a:lstStyle/>
        <a:p>
          <a:endParaRPr lang="en-US"/>
        </a:p>
      </dgm:t>
    </dgm:pt>
    <dgm:pt modelId="{CF4ED2A9-7F89-4DD4-A920-5CA80FD7B40D}" type="sibTrans" cxnId="{3FF8DFEE-D2DF-4295-A307-37F393FBD644}">
      <dgm:prSet/>
      <dgm:spPr/>
      <dgm:t>
        <a:bodyPr/>
        <a:lstStyle/>
        <a:p>
          <a:endParaRPr lang="en-US"/>
        </a:p>
      </dgm:t>
    </dgm:pt>
    <dgm:pt modelId="{21D1F5CF-E368-4CF0-9E4B-C7D0E00FDE38}">
      <dgm:prSet/>
      <dgm:spPr/>
      <dgm:t>
        <a:bodyPr/>
        <a:lstStyle/>
        <a:p>
          <a:r>
            <a:rPr lang="el-GR"/>
            <a:t>2.1 Προϋποθέσεις και Διαδικασία </a:t>
          </a:r>
          <a:endParaRPr lang="en-US"/>
        </a:p>
      </dgm:t>
    </dgm:pt>
    <dgm:pt modelId="{0E784811-5368-4E07-841B-41701A04714C}" type="parTrans" cxnId="{0047CF5F-ADDA-4BA5-96C1-579A2687F779}">
      <dgm:prSet/>
      <dgm:spPr/>
      <dgm:t>
        <a:bodyPr/>
        <a:lstStyle/>
        <a:p>
          <a:endParaRPr lang="en-US"/>
        </a:p>
      </dgm:t>
    </dgm:pt>
    <dgm:pt modelId="{BC226B95-F767-41D0-964F-6F0A31E1BFEB}" type="sibTrans" cxnId="{0047CF5F-ADDA-4BA5-96C1-579A2687F779}">
      <dgm:prSet/>
      <dgm:spPr/>
      <dgm:t>
        <a:bodyPr/>
        <a:lstStyle/>
        <a:p>
          <a:endParaRPr lang="en-US"/>
        </a:p>
      </dgm:t>
    </dgm:pt>
    <dgm:pt modelId="{57FEB69C-E79A-4CC5-A95B-AA80893C2131}">
      <dgm:prSet/>
      <dgm:spPr/>
      <dgm:t>
        <a:bodyPr/>
        <a:lstStyle/>
        <a:p>
          <a:r>
            <a:rPr lang="el-GR"/>
            <a:t>Ειδικό Ψήφισμα </a:t>
          </a:r>
          <a:endParaRPr lang="en-US"/>
        </a:p>
      </dgm:t>
    </dgm:pt>
    <dgm:pt modelId="{FCBEB195-E89C-4582-BC45-142E19C2B26C}" type="parTrans" cxnId="{77745D3D-BFA8-4844-9B66-039F8FA04314}">
      <dgm:prSet/>
      <dgm:spPr/>
      <dgm:t>
        <a:bodyPr/>
        <a:lstStyle/>
        <a:p>
          <a:endParaRPr lang="en-US"/>
        </a:p>
      </dgm:t>
    </dgm:pt>
    <dgm:pt modelId="{4F91D685-0DBE-4C2F-9A2F-93DA23E0895A}" type="sibTrans" cxnId="{77745D3D-BFA8-4844-9B66-039F8FA04314}">
      <dgm:prSet/>
      <dgm:spPr/>
      <dgm:t>
        <a:bodyPr/>
        <a:lstStyle/>
        <a:p>
          <a:endParaRPr lang="en-US"/>
        </a:p>
      </dgm:t>
    </dgm:pt>
    <dgm:pt modelId="{D8D4392B-991E-42AF-9B14-67B213C9F16B}">
      <dgm:prSet/>
      <dgm:spPr/>
      <dgm:t>
        <a:bodyPr/>
        <a:lstStyle/>
        <a:p>
          <a:r>
            <a:rPr lang="el-GR"/>
            <a:t>Θέσμια Δήλωση Φερεγγυότητας </a:t>
          </a:r>
          <a:endParaRPr lang="en-US"/>
        </a:p>
      </dgm:t>
    </dgm:pt>
    <dgm:pt modelId="{475A44E0-666C-45F1-9DDC-EAECCE50F2A0}" type="parTrans" cxnId="{7DBCCF88-CC92-4E21-ABF2-F05D2A341CA0}">
      <dgm:prSet/>
      <dgm:spPr/>
      <dgm:t>
        <a:bodyPr/>
        <a:lstStyle/>
        <a:p>
          <a:endParaRPr lang="en-US"/>
        </a:p>
      </dgm:t>
    </dgm:pt>
    <dgm:pt modelId="{25F8043D-2F97-4B77-9C21-8BBF78C31ACA}" type="sibTrans" cxnId="{7DBCCF88-CC92-4E21-ABF2-F05D2A341CA0}">
      <dgm:prSet/>
      <dgm:spPr/>
      <dgm:t>
        <a:bodyPr/>
        <a:lstStyle/>
        <a:p>
          <a:endParaRPr lang="en-US"/>
        </a:p>
      </dgm:t>
    </dgm:pt>
    <dgm:pt modelId="{004C5963-3BFC-4584-988F-B14A8D333171}">
      <dgm:prSet/>
      <dgm:spPr/>
      <dgm:t>
        <a:bodyPr/>
        <a:lstStyle/>
        <a:p>
          <a:r>
            <a:rPr lang="el-GR"/>
            <a:t>Έναρξη Εκκαθάρισης και διορισμός εκκαθαριστή </a:t>
          </a:r>
          <a:endParaRPr lang="en-US"/>
        </a:p>
      </dgm:t>
    </dgm:pt>
    <dgm:pt modelId="{1DF18434-5CDB-4587-83BF-35B76342062A}" type="parTrans" cxnId="{3AFBA173-F2D1-484F-B212-D8281FC3BDC8}">
      <dgm:prSet/>
      <dgm:spPr/>
      <dgm:t>
        <a:bodyPr/>
        <a:lstStyle/>
        <a:p>
          <a:endParaRPr lang="en-US"/>
        </a:p>
      </dgm:t>
    </dgm:pt>
    <dgm:pt modelId="{3EFF16A5-68EA-4308-85C1-AC28C4DD04B6}" type="sibTrans" cxnId="{3AFBA173-F2D1-484F-B212-D8281FC3BDC8}">
      <dgm:prSet/>
      <dgm:spPr/>
      <dgm:t>
        <a:bodyPr/>
        <a:lstStyle/>
        <a:p>
          <a:endParaRPr lang="en-US"/>
        </a:p>
      </dgm:t>
    </dgm:pt>
    <dgm:pt modelId="{3159B463-53E2-46BF-AA58-9E53AD3F2DCF}">
      <dgm:prSet/>
      <dgm:spPr/>
      <dgm:t>
        <a:bodyPr/>
        <a:lstStyle/>
        <a:p>
          <a:r>
            <a:rPr lang="el-GR"/>
            <a:t>Αμοιβή Εκκαθαριστή</a:t>
          </a:r>
          <a:endParaRPr lang="en-US"/>
        </a:p>
      </dgm:t>
    </dgm:pt>
    <dgm:pt modelId="{87D39AFD-9106-4F2C-AA92-BF4C3BB7E53C}" type="parTrans" cxnId="{028C37F9-73BC-4BBF-80EB-BF4314607C85}">
      <dgm:prSet/>
      <dgm:spPr/>
      <dgm:t>
        <a:bodyPr/>
        <a:lstStyle/>
        <a:p>
          <a:endParaRPr lang="en-US"/>
        </a:p>
      </dgm:t>
    </dgm:pt>
    <dgm:pt modelId="{12789848-026C-435C-B23D-F84611A879D5}" type="sibTrans" cxnId="{028C37F9-73BC-4BBF-80EB-BF4314607C85}">
      <dgm:prSet/>
      <dgm:spPr/>
      <dgm:t>
        <a:bodyPr/>
        <a:lstStyle/>
        <a:p>
          <a:endParaRPr lang="en-US"/>
        </a:p>
      </dgm:t>
    </dgm:pt>
    <dgm:pt modelId="{A62A4B71-69CF-4E8F-9B5B-CA809BA74A2C}">
      <dgm:prSet/>
      <dgm:spPr/>
      <dgm:t>
        <a:bodyPr/>
        <a:lstStyle/>
        <a:p>
          <a:r>
            <a:rPr lang="el-GR"/>
            <a:t>Καταχωρήσεις </a:t>
          </a:r>
          <a:endParaRPr lang="en-US"/>
        </a:p>
      </dgm:t>
    </dgm:pt>
    <dgm:pt modelId="{72174FEA-358D-424F-9F41-5BA1797290AA}" type="parTrans" cxnId="{3B0A596F-4211-4AF2-A744-E30DFE472783}">
      <dgm:prSet/>
      <dgm:spPr/>
      <dgm:t>
        <a:bodyPr/>
        <a:lstStyle/>
        <a:p>
          <a:endParaRPr lang="en-US"/>
        </a:p>
      </dgm:t>
    </dgm:pt>
    <dgm:pt modelId="{374809EF-6475-4CB7-9B38-77BCC6C5D0FB}" type="sibTrans" cxnId="{3B0A596F-4211-4AF2-A744-E30DFE472783}">
      <dgm:prSet/>
      <dgm:spPr/>
      <dgm:t>
        <a:bodyPr/>
        <a:lstStyle/>
        <a:p>
          <a:endParaRPr lang="en-US"/>
        </a:p>
      </dgm:t>
    </dgm:pt>
    <dgm:pt modelId="{C41F6ED1-2CFB-4A58-BDFD-72428A7E1808}">
      <dgm:prSet/>
      <dgm:spPr/>
      <dgm:t>
        <a:bodyPr/>
        <a:lstStyle/>
        <a:p>
          <a:r>
            <a:rPr lang="el-GR"/>
            <a:t>Πρώτες ενέργειες εκκαθαριστή </a:t>
          </a:r>
          <a:endParaRPr lang="en-US"/>
        </a:p>
      </dgm:t>
    </dgm:pt>
    <dgm:pt modelId="{6368CA1C-F9F1-4C5C-9B70-E43C8CFFC02E}" type="parTrans" cxnId="{FE9CCB89-E523-4C33-8033-36425984EC6B}">
      <dgm:prSet/>
      <dgm:spPr/>
      <dgm:t>
        <a:bodyPr/>
        <a:lstStyle/>
        <a:p>
          <a:endParaRPr lang="en-US"/>
        </a:p>
      </dgm:t>
    </dgm:pt>
    <dgm:pt modelId="{8C7940D1-8188-4837-8120-925E7815621E}" type="sibTrans" cxnId="{FE9CCB89-E523-4C33-8033-36425984EC6B}">
      <dgm:prSet/>
      <dgm:spPr/>
      <dgm:t>
        <a:bodyPr/>
        <a:lstStyle/>
        <a:p>
          <a:endParaRPr lang="en-US"/>
        </a:p>
      </dgm:t>
    </dgm:pt>
    <dgm:pt modelId="{90617360-B8D2-4A13-9278-CA303E83E7D5}">
      <dgm:prSet/>
      <dgm:spPr/>
      <dgm:t>
        <a:bodyPr/>
        <a:lstStyle/>
        <a:p>
          <a:r>
            <a:rPr lang="el-GR"/>
            <a:t>Διανομή </a:t>
          </a:r>
          <a:endParaRPr lang="en-US"/>
        </a:p>
      </dgm:t>
    </dgm:pt>
    <dgm:pt modelId="{B4EAE809-4396-4882-B0A8-477B7C8CA728}" type="parTrans" cxnId="{42404393-FBEE-4888-B411-54C35FE69151}">
      <dgm:prSet/>
      <dgm:spPr/>
      <dgm:t>
        <a:bodyPr/>
        <a:lstStyle/>
        <a:p>
          <a:endParaRPr lang="en-US"/>
        </a:p>
      </dgm:t>
    </dgm:pt>
    <dgm:pt modelId="{996E8B25-7932-4FDA-A94A-0DBF8BA782BF}" type="sibTrans" cxnId="{42404393-FBEE-4888-B411-54C35FE69151}">
      <dgm:prSet/>
      <dgm:spPr/>
      <dgm:t>
        <a:bodyPr/>
        <a:lstStyle/>
        <a:p>
          <a:endParaRPr lang="en-US"/>
        </a:p>
      </dgm:t>
    </dgm:pt>
    <dgm:pt modelId="{B87A329E-5FFA-43E9-9F5C-5FB9F8E37016}">
      <dgm:prSet/>
      <dgm:spPr/>
      <dgm:t>
        <a:bodyPr/>
        <a:lstStyle/>
        <a:p>
          <a:r>
            <a:rPr lang="el-GR"/>
            <a:t>Τελική Γενική Συνέλευση </a:t>
          </a:r>
          <a:endParaRPr lang="en-US"/>
        </a:p>
      </dgm:t>
    </dgm:pt>
    <dgm:pt modelId="{0C9B00A6-452C-4F29-BDE6-B89D03DEBC9C}" type="parTrans" cxnId="{F632EFC8-4416-46D0-B17B-F8A4BC5A06B3}">
      <dgm:prSet/>
      <dgm:spPr/>
      <dgm:t>
        <a:bodyPr/>
        <a:lstStyle/>
        <a:p>
          <a:endParaRPr lang="en-US"/>
        </a:p>
      </dgm:t>
    </dgm:pt>
    <dgm:pt modelId="{4EFE8CEA-BFA9-4EB2-9DAB-EC43DEE96DAD}" type="sibTrans" cxnId="{F632EFC8-4416-46D0-B17B-F8A4BC5A06B3}">
      <dgm:prSet/>
      <dgm:spPr/>
      <dgm:t>
        <a:bodyPr/>
        <a:lstStyle/>
        <a:p>
          <a:endParaRPr lang="en-US"/>
        </a:p>
      </dgm:t>
    </dgm:pt>
    <dgm:pt modelId="{EF7DBBB5-881F-4664-B366-50FF40565B23}" type="pres">
      <dgm:prSet presAssocID="{4105D80C-18A8-48B4-B884-D2CB5D0302B3}" presName="vert0" presStyleCnt="0">
        <dgm:presLayoutVars>
          <dgm:dir/>
          <dgm:animOne val="branch"/>
          <dgm:animLvl val="lvl"/>
        </dgm:presLayoutVars>
      </dgm:prSet>
      <dgm:spPr/>
    </dgm:pt>
    <dgm:pt modelId="{0B6FC1E9-C04D-4DF9-80B1-71D55408ABF4}" type="pres">
      <dgm:prSet presAssocID="{5370048F-DF53-4D5F-9EBD-0E76EA842F48}" presName="thickLine" presStyleLbl="alignNode1" presStyleIdx="0" presStyleCnt="10"/>
      <dgm:spPr/>
    </dgm:pt>
    <dgm:pt modelId="{388E718D-5172-45D5-910E-748B577BC384}" type="pres">
      <dgm:prSet presAssocID="{5370048F-DF53-4D5F-9EBD-0E76EA842F48}" presName="horz1" presStyleCnt="0"/>
      <dgm:spPr/>
    </dgm:pt>
    <dgm:pt modelId="{A1207F29-C09E-4452-8B97-DB0E68057CE8}" type="pres">
      <dgm:prSet presAssocID="{5370048F-DF53-4D5F-9EBD-0E76EA842F48}" presName="tx1" presStyleLbl="revTx" presStyleIdx="0" presStyleCnt="10"/>
      <dgm:spPr/>
    </dgm:pt>
    <dgm:pt modelId="{247ED020-547E-4B1C-BB9B-74F7543643EB}" type="pres">
      <dgm:prSet presAssocID="{5370048F-DF53-4D5F-9EBD-0E76EA842F48}" presName="vert1" presStyleCnt="0"/>
      <dgm:spPr/>
    </dgm:pt>
    <dgm:pt modelId="{FDA5AA14-2E30-4524-A15D-183822AEECAB}" type="pres">
      <dgm:prSet presAssocID="{21D1F5CF-E368-4CF0-9E4B-C7D0E00FDE38}" presName="thickLine" presStyleLbl="alignNode1" presStyleIdx="1" presStyleCnt="10"/>
      <dgm:spPr/>
    </dgm:pt>
    <dgm:pt modelId="{A268C6AB-ED37-470B-B743-2AAB8EE61552}" type="pres">
      <dgm:prSet presAssocID="{21D1F5CF-E368-4CF0-9E4B-C7D0E00FDE38}" presName="horz1" presStyleCnt="0"/>
      <dgm:spPr/>
    </dgm:pt>
    <dgm:pt modelId="{DB9ACA3B-92B9-436C-A600-F79C97E1803E}" type="pres">
      <dgm:prSet presAssocID="{21D1F5CF-E368-4CF0-9E4B-C7D0E00FDE38}" presName="tx1" presStyleLbl="revTx" presStyleIdx="1" presStyleCnt="10"/>
      <dgm:spPr/>
    </dgm:pt>
    <dgm:pt modelId="{ED196A02-0E1B-42C8-98C6-0E759AE3F8D2}" type="pres">
      <dgm:prSet presAssocID="{21D1F5CF-E368-4CF0-9E4B-C7D0E00FDE38}" presName="vert1" presStyleCnt="0"/>
      <dgm:spPr/>
    </dgm:pt>
    <dgm:pt modelId="{1E31FAA2-0A7F-47A9-9207-F82683629DB4}" type="pres">
      <dgm:prSet presAssocID="{57FEB69C-E79A-4CC5-A95B-AA80893C2131}" presName="thickLine" presStyleLbl="alignNode1" presStyleIdx="2" presStyleCnt="10"/>
      <dgm:spPr/>
    </dgm:pt>
    <dgm:pt modelId="{A2F2FE76-66FA-455D-B26A-4DF7564E9A7F}" type="pres">
      <dgm:prSet presAssocID="{57FEB69C-E79A-4CC5-A95B-AA80893C2131}" presName="horz1" presStyleCnt="0"/>
      <dgm:spPr/>
    </dgm:pt>
    <dgm:pt modelId="{31EB42E6-BDE2-42CB-BBA3-D6C35F070292}" type="pres">
      <dgm:prSet presAssocID="{57FEB69C-E79A-4CC5-A95B-AA80893C2131}" presName="tx1" presStyleLbl="revTx" presStyleIdx="2" presStyleCnt="10"/>
      <dgm:spPr/>
    </dgm:pt>
    <dgm:pt modelId="{D6FD4499-956C-437D-B950-974A17A12B27}" type="pres">
      <dgm:prSet presAssocID="{57FEB69C-E79A-4CC5-A95B-AA80893C2131}" presName="vert1" presStyleCnt="0"/>
      <dgm:spPr/>
    </dgm:pt>
    <dgm:pt modelId="{8A083E39-D865-4B37-AF8A-090DA6B4AE1F}" type="pres">
      <dgm:prSet presAssocID="{D8D4392B-991E-42AF-9B14-67B213C9F16B}" presName="thickLine" presStyleLbl="alignNode1" presStyleIdx="3" presStyleCnt="10"/>
      <dgm:spPr/>
    </dgm:pt>
    <dgm:pt modelId="{F0A047E9-08AD-48E4-91D9-47E0F7EC0F24}" type="pres">
      <dgm:prSet presAssocID="{D8D4392B-991E-42AF-9B14-67B213C9F16B}" presName="horz1" presStyleCnt="0"/>
      <dgm:spPr/>
    </dgm:pt>
    <dgm:pt modelId="{D2D5C7E8-4F53-4EBD-A1AD-6D2F9BD6BB13}" type="pres">
      <dgm:prSet presAssocID="{D8D4392B-991E-42AF-9B14-67B213C9F16B}" presName="tx1" presStyleLbl="revTx" presStyleIdx="3" presStyleCnt="10"/>
      <dgm:spPr/>
    </dgm:pt>
    <dgm:pt modelId="{EEBBF42F-C477-4A92-8155-EEFFE77612CF}" type="pres">
      <dgm:prSet presAssocID="{D8D4392B-991E-42AF-9B14-67B213C9F16B}" presName="vert1" presStyleCnt="0"/>
      <dgm:spPr/>
    </dgm:pt>
    <dgm:pt modelId="{245F7C93-C601-44DF-893D-D60717151C94}" type="pres">
      <dgm:prSet presAssocID="{004C5963-3BFC-4584-988F-B14A8D333171}" presName="thickLine" presStyleLbl="alignNode1" presStyleIdx="4" presStyleCnt="10"/>
      <dgm:spPr/>
    </dgm:pt>
    <dgm:pt modelId="{14FA4491-7C4C-4F2F-9574-70E9896F333E}" type="pres">
      <dgm:prSet presAssocID="{004C5963-3BFC-4584-988F-B14A8D333171}" presName="horz1" presStyleCnt="0"/>
      <dgm:spPr/>
    </dgm:pt>
    <dgm:pt modelId="{93943054-2E93-434D-959F-58C9D55A5D5E}" type="pres">
      <dgm:prSet presAssocID="{004C5963-3BFC-4584-988F-B14A8D333171}" presName="tx1" presStyleLbl="revTx" presStyleIdx="4" presStyleCnt="10"/>
      <dgm:spPr/>
    </dgm:pt>
    <dgm:pt modelId="{5605B1D1-94A9-41E1-84E7-F59334920F79}" type="pres">
      <dgm:prSet presAssocID="{004C5963-3BFC-4584-988F-B14A8D333171}" presName="vert1" presStyleCnt="0"/>
      <dgm:spPr/>
    </dgm:pt>
    <dgm:pt modelId="{90304C50-C001-4856-8DB1-54B675EB1995}" type="pres">
      <dgm:prSet presAssocID="{3159B463-53E2-46BF-AA58-9E53AD3F2DCF}" presName="thickLine" presStyleLbl="alignNode1" presStyleIdx="5" presStyleCnt="10"/>
      <dgm:spPr/>
    </dgm:pt>
    <dgm:pt modelId="{6E4B0598-F3CC-4F19-BCC9-9720874CDDDD}" type="pres">
      <dgm:prSet presAssocID="{3159B463-53E2-46BF-AA58-9E53AD3F2DCF}" presName="horz1" presStyleCnt="0"/>
      <dgm:spPr/>
    </dgm:pt>
    <dgm:pt modelId="{A4EF436B-85F7-43CD-BA8C-0833C94AF62C}" type="pres">
      <dgm:prSet presAssocID="{3159B463-53E2-46BF-AA58-9E53AD3F2DCF}" presName="tx1" presStyleLbl="revTx" presStyleIdx="5" presStyleCnt="10"/>
      <dgm:spPr/>
    </dgm:pt>
    <dgm:pt modelId="{BC881F0A-969E-4247-A0DD-1E16CFDDF17A}" type="pres">
      <dgm:prSet presAssocID="{3159B463-53E2-46BF-AA58-9E53AD3F2DCF}" presName="vert1" presStyleCnt="0"/>
      <dgm:spPr/>
    </dgm:pt>
    <dgm:pt modelId="{466B29D1-1619-4A38-85B1-59FD35372941}" type="pres">
      <dgm:prSet presAssocID="{A62A4B71-69CF-4E8F-9B5B-CA809BA74A2C}" presName="thickLine" presStyleLbl="alignNode1" presStyleIdx="6" presStyleCnt="10"/>
      <dgm:spPr/>
    </dgm:pt>
    <dgm:pt modelId="{5C111DAD-0468-42C6-850C-3F551E50E301}" type="pres">
      <dgm:prSet presAssocID="{A62A4B71-69CF-4E8F-9B5B-CA809BA74A2C}" presName="horz1" presStyleCnt="0"/>
      <dgm:spPr/>
    </dgm:pt>
    <dgm:pt modelId="{966E39C7-5ACB-4A66-A978-79010A44D3F0}" type="pres">
      <dgm:prSet presAssocID="{A62A4B71-69CF-4E8F-9B5B-CA809BA74A2C}" presName="tx1" presStyleLbl="revTx" presStyleIdx="6" presStyleCnt="10"/>
      <dgm:spPr/>
    </dgm:pt>
    <dgm:pt modelId="{E48FCD48-5CCC-4866-A00C-C4AC3AF37FEB}" type="pres">
      <dgm:prSet presAssocID="{A62A4B71-69CF-4E8F-9B5B-CA809BA74A2C}" presName="vert1" presStyleCnt="0"/>
      <dgm:spPr/>
    </dgm:pt>
    <dgm:pt modelId="{7C727024-38F1-44EC-BE86-903A69446B0A}" type="pres">
      <dgm:prSet presAssocID="{C41F6ED1-2CFB-4A58-BDFD-72428A7E1808}" presName="thickLine" presStyleLbl="alignNode1" presStyleIdx="7" presStyleCnt="10"/>
      <dgm:spPr/>
    </dgm:pt>
    <dgm:pt modelId="{7C3F3D50-7536-485A-A7A8-D54A333CD129}" type="pres">
      <dgm:prSet presAssocID="{C41F6ED1-2CFB-4A58-BDFD-72428A7E1808}" presName="horz1" presStyleCnt="0"/>
      <dgm:spPr/>
    </dgm:pt>
    <dgm:pt modelId="{4084FAAA-02EA-4F29-928B-7522F3FDDCE9}" type="pres">
      <dgm:prSet presAssocID="{C41F6ED1-2CFB-4A58-BDFD-72428A7E1808}" presName="tx1" presStyleLbl="revTx" presStyleIdx="7" presStyleCnt="10"/>
      <dgm:spPr/>
    </dgm:pt>
    <dgm:pt modelId="{004F9E03-6ECD-401E-9720-E1612A3FF3FC}" type="pres">
      <dgm:prSet presAssocID="{C41F6ED1-2CFB-4A58-BDFD-72428A7E1808}" presName="vert1" presStyleCnt="0"/>
      <dgm:spPr/>
    </dgm:pt>
    <dgm:pt modelId="{681B4755-EE39-4EC3-9671-75A9D0345780}" type="pres">
      <dgm:prSet presAssocID="{90617360-B8D2-4A13-9278-CA303E83E7D5}" presName="thickLine" presStyleLbl="alignNode1" presStyleIdx="8" presStyleCnt="10"/>
      <dgm:spPr/>
    </dgm:pt>
    <dgm:pt modelId="{61F8B272-5927-444E-B3E4-E1B74580BC85}" type="pres">
      <dgm:prSet presAssocID="{90617360-B8D2-4A13-9278-CA303E83E7D5}" presName="horz1" presStyleCnt="0"/>
      <dgm:spPr/>
    </dgm:pt>
    <dgm:pt modelId="{F86EE6DA-2FDD-4269-AEF2-E43A9EB1FA65}" type="pres">
      <dgm:prSet presAssocID="{90617360-B8D2-4A13-9278-CA303E83E7D5}" presName="tx1" presStyleLbl="revTx" presStyleIdx="8" presStyleCnt="10"/>
      <dgm:spPr/>
    </dgm:pt>
    <dgm:pt modelId="{3E9A7B1F-7858-4171-96C4-64B9DA6C5E65}" type="pres">
      <dgm:prSet presAssocID="{90617360-B8D2-4A13-9278-CA303E83E7D5}" presName="vert1" presStyleCnt="0"/>
      <dgm:spPr/>
    </dgm:pt>
    <dgm:pt modelId="{CCE13A26-03D0-477E-8E26-2A92C6508522}" type="pres">
      <dgm:prSet presAssocID="{B87A329E-5FFA-43E9-9F5C-5FB9F8E37016}" presName="thickLine" presStyleLbl="alignNode1" presStyleIdx="9" presStyleCnt="10"/>
      <dgm:spPr/>
    </dgm:pt>
    <dgm:pt modelId="{1EB81690-6E91-46E0-943D-38AEEA3E334C}" type="pres">
      <dgm:prSet presAssocID="{B87A329E-5FFA-43E9-9F5C-5FB9F8E37016}" presName="horz1" presStyleCnt="0"/>
      <dgm:spPr/>
    </dgm:pt>
    <dgm:pt modelId="{0408EDDB-B689-436E-9474-1D2C1F3864D6}" type="pres">
      <dgm:prSet presAssocID="{B87A329E-5FFA-43E9-9F5C-5FB9F8E37016}" presName="tx1" presStyleLbl="revTx" presStyleIdx="9" presStyleCnt="10"/>
      <dgm:spPr/>
    </dgm:pt>
    <dgm:pt modelId="{BED2ABAD-A5F9-4527-B5CC-3B32263EE6AA}" type="pres">
      <dgm:prSet presAssocID="{B87A329E-5FFA-43E9-9F5C-5FB9F8E37016}" presName="vert1" presStyleCnt="0"/>
      <dgm:spPr/>
    </dgm:pt>
  </dgm:ptLst>
  <dgm:cxnLst>
    <dgm:cxn modelId="{4ECB8A2A-83C2-485A-ADB3-5BB94003F9DE}" type="presOf" srcId="{3159B463-53E2-46BF-AA58-9E53AD3F2DCF}" destId="{A4EF436B-85F7-43CD-BA8C-0833C94AF62C}" srcOrd="0" destOrd="0" presId="urn:microsoft.com/office/officeart/2008/layout/LinedList"/>
    <dgm:cxn modelId="{F77E4333-B3D5-432A-B83C-1B378D0A4198}" type="presOf" srcId="{21D1F5CF-E368-4CF0-9E4B-C7D0E00FDE38}" destId="{DB9ACA3B-92B9-436C-A600-F79C97E1803E}" srcOrd="0" destOrd="0" presId="urn:microsoft.com/office/officeart/2008/layout/LinedList"/>
    <dgm:cxn modelId="{99B66F34-784B-4397-BF5A-F02E6786CE82}" type="presOf" srcId="{B87A329E-5FFA-43E9-9F5C-5FB9F8E37016}" destId="{0408EDDB-B689-436E-9474-1D2C1F3864D6}" srcOrd="0" destOrd="0" presId="urn:microsoft.com/office/officeart/2008/layout/LinedList"/>
    <dgm:cxn modelId="{77745D3D-BFA8-4844-9B66-039F8FA04314}" srcId="{4105D80C-18A8-48B4-B884-D2CB5D0302B3}" destId="{57FEB69C-E79A-4CC5-A95B-AA80893C2131}" srcOrd="2" destOrd="0" parTransId="{FCBEB195-E89C-4582-BC45-142E19C2B26C}" sibTransId="{4F91D685-0DBE-4C2F-9A2F-93DA23E0895A}"/>
    <dgm:cxn modelId="{49BCE93F-4CB3-45AB-A92C-F869E9282457}" type="presOf" srcId="{A62A4B71-69CF-4E8F-9B5B-CA809BA74A2C}" destId="{966E39C7-5ACB-4A66-A978-79010A44D3F0}" srcOrd="0" destOrd="0" presId="urn:microsoft.com/office/officeart/2008/layout/LinedList"/>
    <dgm:cxn modelId="{0047CF5F-ADDA-4BA5-96C1-579A2687F779}" srcId="{4105D80C-18A8-48B4-B884-D2CB5D0302B3}" destId="{21D1F5CF-E368-4CF0-9E4B-C7D0E00FDE38}" srcOrd="1" destOrd="0" parTransId="{0E784811-5368-4E07-841B-41701A04714C}" sibTransId="{BC226B95-F767-41D0-964F-6F0A31E1BFEB}"/>
    <dgm:cxn modelId="{3B0A596F-4211-4AF2-A744-E30DFE472783}" srcId="{4105D80C-18A8-48B4-B884-D2CB5D0302B3}" destId="{A62A4B71-69CF-4E8F-9B5B-CA809BA74A2C}" srcOrd="6" destOrd="0" parTransId="{72174FEA-358D-424F-9F41-5BA1797290AA}" sibTransId="{374809EF-6475-4CB7-9B38-77BCC6C5D0FB}"/>
    <dgm:cxn modelId="{3AFBA173-F2D1-484F-B212-D8281FC3BDC8}" srcId="{4105D80C-18A8-48B4-B884-D2CB5D0302B3}" destId="{004C5963-3BFC-4584-988F-B14A8D333171}" srcOrd="4" destOrd="0" parTransId="{1DF18434-5CDB-4587-83BF-35B76342062A}" sibTransId="{3EFF16A5-68EA-4308-85C1-AC28C4DD04B6}"/>
    <dgm:cxn modelId="{7DBCCF88-CC92-4E21-ABF2-F05D2A341CA0}" srcId="{4105D80C-18A8-48B4-B884-D2CB5D0302B3}" destId="{D8D4392B-991E-42AF-9B14-67B213C9F16B}" srcOrd="3" destOrd="0" parTransId="{475A44E0-666C-45F1-9DDC-EAECCE50F2A0}" sibTransId="{25F8043D-2F97-4B77-9C21-8BBF78C31ACA}"/>
    <dgm:cxn modelId="{FE9CCB89-E523-4C33-8033-36425984EC6B}" srcId="{4105D80C-18A8-48B4-B884-D2CB5D0302B3}" destId="{C41F6ED1-2CFB-4A58-BDFD-72428A7E1808}" srcOrd="7" destOrd="0" parTransId="{6368CA1C-F9F1-4C5C-9B70-E43C8CFFC02E}" sibTransId="{8C7940D1-8188-4837-8120-925E7815621E}"/>
    <dgm:cxn modelId="{67281E8C-D3DE-433B-9C31-C4DE40E00EAB}" type="presOf" srcId="{57FEB69C-E79A-4CC5-A95B-AA80893C2131}" destId="{31EB42E6-BDE2-42CB-BBA3-D6C35F070292}" srcOrd="0" destOrd="0" presId="urn:microsoft.com/office/officeart/2008/layout/LinedList"/>
    <dgm:cxn modelId="{42404393-FBEE-4888-B411-54C35FE69151}" srcId="{4105D80C-18A8-48B4-B884-D2CB5D0302B3}" destId="{90617360-B8D2-4A13-9278-CA303E83E7D5}" srcOrd="8" destOrd="0" parTransId="{B4EAE809-4396-4882-B0A8-477B7C8CA728}" sibTransId="{996E8B25-7932-4FDA-A94A-0DBF8BA782BF}"/>
    <dgm:cxn modelId="{92066593-4EB6-4B56-993D-99065ABF7AD4}" type="presOf" srcId="{C41F6ED1-2CFB-4A58-BDFD-72428A7E1808}" destId="{4084FAAA-02EA-4F29-928B-7522F3FDDCE9}" srcOrd="0" destOrd="0" presId="urn:microsoft.com/office/officeart/2008/layout/LinedList"/>
    <dgm:cxn modelId="{CB09B598-FC80-4472-A0A9-406A70C15B53}" type="presOf" srcId="{004C5963-3BFC-4584-988F-B14A8D333171}" destId="{93943054-2E93-434D-959F-58C9D55A5D5E}" srcOrd="0" destOrd="0" presId="urn:microsoft.com/office/officeart/2008/layout/LinedList"/>
    <dgm:cxn modelId="{D42668A2-3631-4956-853E-59C08A8546F9}" type="presOf" srcId="{D8D4392B-991E-42AF-9B14-67B213C9F16B}" destId="{D2D5C7E8-4F53-4EBD-A1AD-6D2F9BD6BB13}" srcOrd="0" destOrd="0" presId="urn:microsoft.com/office/officeart/2008/layout/LinedList"/>
    <dgm:cxn modelId="{3AB34BC8-6CB8-4514-BF53-007F4129F100}" type="presOf" srcId="{90617360-B8D2-4A13-9278-CA303E83E7D5}" destId="{F86EE6DA-2FDD-4269-AEF2-E43A9EB1FA65}" srcOrd="0" destOrd="0" presId="urn:microsoft.com/office/officeart/2008/layout/LinedList"/>
    <dgm:cxn modelId="{F632EFC8-4416-46D0-B17B-F8A4BC5A06B3}" srcId="{4105D80C-18A8-48B4-B884-D2CB5D0302B3}" destId="{B87A329E-5FFA-43E9-9F5C-5FB9F8E37016}" srcOrd="9" destOrd="0" parTransId="{0C9B00A6-452C-4F29-BDE6-B89D03DEBC9C}" sibTransId="{4EFE8CEA-BFA9-4EB2-9DAB-EC43DEE96DAD}"/>
    <dgm:cxn modelId="{4B889CE7-8B60-44F7-A46C-45FD80AAD691}" type="presOf" srcId="{4105D80C-18A8-48B4-B884-D2CB5D0302B3}" destId="{EF7DBBB5-881F-4664-B366-50FF40565B23}" srcOrd="0" destOrd="0" presId="urn:microsoft.com/office/officeart/2008/layout/LinedList"/>
    <dgm:cxn modelId="{3FF8DFEE-D2DF-4295-A307-37F393FBD644}" srcId="{4105D80C-18A8-48B4-B884-D2CB5D0302B3}" destId="{5370048F-DF53-4D5F-9EBD-0E76EA842F48}" srcOrd="0" destOrd="0" parTransId="{0D5D022D-231D-4C9C-A3D3-FA29158A19A0}" sibTransId="{CF4ED2A9-7F89-4DD4-A920-5CA80FD7B40D}"/>
    <dgm:cxn modelId="{7BEDD0F4-8227-4828-9534-D30832DC8425}" type="presOf" srcId="{5370048F-DF53-4D5F-9EBD-0E76EA842F48}" destId="{A1207F29-C09E-4452-8B97-DB0E68057CE8}" srcOrd="0" destOrd="0" presId="urn:microsoft.com/office/officeart/2008/layout/LinedList"/>
    <dgm:cxn modelId="{028C37F9-73BC-4BBF-80EB-BF4314607C85}" srcId="{4105D80C-18A8-48B4-B884-D2CB5D0302B3}" destId="{3159B463-53E2-46BF-AA58-9E53AD3F2DCF}" srcOrd="5" destOrd="0" parTransId="{87D39AFD-9106-4F2C-AA92-BF4C3BB7E53C}" sibTransId="{12789848-026C-435C-B23D-F84611A879D5}"/>
    <dgm:cxn modelId="{DBA5778E-2224-43FB-95A7-B7596938B1A4}" type="presParOf" srcId="{EF7DBBB5-881F-4664-B366-50FF40565B23}" destId="{0B6FC1E9-C04D-4DF9-80B1-71D55408ABF4}" srcOrd="0" destOrd="0" presId="urn:microsoft.com/office/officeart/2008/layout/LinedList"/>
    <dgm:cxn modelId="{BE7F71CB-4581-4CB4-9D07-64C560E7D87F}" type="presParOf" srcId="{EF7DBBB5-881F-4664-B366-50FF40565B23}" destId="{388E718D-5172-45D5-910E-748B577BC384}" srcOrd="1" destOrd="0" presId="urn:microsoft.com/office/officeart/2008/layout/LinedList"/>
    <dgm:cxn modelId="{D0052894-B53B-465B-88EA-9AB9F99718B0}" type="presParOf" srcId="{388E718D-5172-45D5-910E-748B577BC384}" destId="{A1207F29-C09E-4452-8B97-DB0E68057CE8}" srcOrd="0" destOrd="0" presId="urn:microsoft.com/office/officeart/2008/layout/LinedList"/>
    <dgm:cxn modelId="{4DB87154-3B66-4CD8-A4DD-DA0A96911461}" type="presParOf" srcId="{388E718D-5172-45D5-910E-748B577BC384}" destId="{247ED020-547E-4B1C-BB9B-74F7543643EB}" srcOrd="1" destOrd="0" presId="urn:microsoft.com/office/officeart/2008/layout/LinedList"/>
    <dgm:cxn modelId="{7D56BC35-6E94-4162-B31B-0D2EF2447205}" type="presParOf" srcId="{EF7DBBB5-881F-4664-B366-50FF40565B23}" destId="{FDA5AA14-2E30-4524-A15D-183822AEECAB}" srcOrd="2" destOrd="0" presId="urn:microsoft.com/office/officeart/2008/layout/LinedList"/>
    <dgm:cxn modelId="{27A30344-2A8A-4841-A766-8EB86418B408}" type="presParOf" srcId="{EF7DBBB5-881F-4664-B366-50FF40565B23}" destId="{A268C6AB-ED37-470B-B743-2AAB8EE61552}" srcOrd="3" destOrd="0" presId="urn:microsoft.com/office/officeart/2008/layout/LinedList"/>
    <dgm:cxn modelId="{BCF13F7A-FF50-4D6B-BD4A-FADC6CA94ACF}" type="presParOf" srcId="{A268C6AB-ED37-470B-B743-2AAB8EE61552}" destId="{DB9ACA3B-92B9-436C-A600-F79C97E1803E}" srcOrd="0" destOrd="0" presId="urn:microsoft.com/office/officeart/2008/layout/LinedList"/>
    <dgm:cxn modelId="{3C8D5F58-FA91-402A-8110-B2C5B9CEA881}" type="presParOf" srcId="{A268C6AB-ED37-470B-B743-2AAB8EE61552}" destId="{ED196A02-0E1B-42C8-98C6-0E759AE3F8D2}" srcOrd="1" destOrd="0" presId="urn:microsoft.com/office/officeart/2008/layout/LinedList"/>
    <dgm:cxn modelId="{B9E7BDC0-D510-4FAB-9919-D92DCFF853DB}" type="presParOf" srcId="{EF7DBBB5-881F-4664-B366-50FF40565B23}" destId="{1E31FAA2-0A7F-47A9-9207-F82683629DB4}" srcOrd="4" destOrd="0" presId="urn:microsoft.com/office/officeart/2008/layout/LinedList"/>
    <dgm:cxn modelId="{40254D33-1FF6-424B-9922-8FD4A226F208}" type="presParOf" srcId="{EF7DBBB5-881F-4664-B366-50FF40565B23}" destId="{A2F2FE76-66FA-455D-B26A-4DF7564E9A7F}" srcOrd="5" destOrd="0" presId="urn:microsoft.com/office/officeart/2008/layout/LinedList"/>
    <dgm:cxn modelId="{1827086A-F957-48E9-906D-C1FE9CB7178B}" type="presParOf" srcId="{A2F2FE76-66FA-455D-B26A-4DF7564E9A7F}" destId="{31EB42E6-BDE2-42CB-BBA3-D6C35F070292}" srcOrd="0" destOrd="0" presId="urn:microsoft.com/office/officeart/2008/layout/LinedList"/>
    <dgm:cxn modelId="{696418DF-4019-4020-A5A9-BEE20267368F}" type="presParOf" srcId="{A2F2FE76-66FA-455D-B26A-4DF7564E9A7F}" destId="{D6FD4499-956C-437D-B950-974A17A12B27}" srcOrd="1" destOrd="0" presId="urn:microsoft.com/office/officeart/2008/layout/LinedList"/>
    <dgm:cxn modelId="{626E8BA1-5FF1-4C98-AE35-6BA607C4B3A7}" type="presParOf" srcId="{EF7DBBB5-881F-4664-B366-50FF40565B23}" destId="{8A083E39-D865-4B37-AF8A-090DA6B4AE1F}" srcOrd="6" destOrd="0" presId="urn:microsoft.com/office/officeart/2008/layout/LinedList"/>
    <dgm:cxn modelId="{FA60A7EA-431E-446E-88A5-669CEDB6C9F1}" type="presParOf" srcId="{EF7DBBB5-881F-4664-B366-50FF40565B23}" destId="{F0A047E9-08AD-48E4-91D9-47E0F7EC0F24}" srcOrd="7" destOrd="0" presId="urn:microsoft.com/office/officeart/2008/layout/LinedList"/>
    <dgm:cxn modelId="{C5D56F68-9D0D-4C9A-BF92-3297FED420CF}" type="presParOf" srcId="{F0A047E9-08AD-48E4-91D9-47E0F7EC0F24}" destId="{D2D5C7E8-4F53-4EBD-A1AD-6D2F9BD6BB13}" srcOrd="0" destOrd="0" presId="urn:microsoft.com/office/officeart/2008/layout/LinedList"/>
    <dgm:cxn modelId="{A1064343-41CC-48CA-B7CF-7506260295E6}" type="presParOf" srcId="{F0A047E9-08AD-48E4-91D9-47E0F7EC0F24}" destId="{EEBBF42F-C477-4A92-8155-EEFFE77612CF}" srcOrd="1" destOrd="0" presId="urn:microsoft.com/office/officeart/2008/layout/LinedList"/>
    <dgm:cxn modelId="{1902ACAB-8505-49BD-BCB4-55D71D2D81E8}" type="presParOf" srcId="{EF7DBBB5-881F-4664-B366-50FF40565B23}" destId="{245F7C93-C601-44DF-893D-D60717151C94}" srcOrd="8" destOrd="0" presId="urn:microsoft.com/office/officeart/2008/layout/LinedList"/>
    <dgm:cxn modelId="{DA4C7B62-17A1-44CF-A4BB-14F6EECFAD94}" type="presParOf" srcId="{EF7DBBB5-881F-4664-B366-50FF40565B23}" destId="{14FA4491-7C4C-4F2F-9574-70E9896F333E}" srcOrd="9" destOrd="0" presId="urn:microsoft.com/office/officeart/2008/layout/LinedList"/>
    <dgm:cxn modelId="{72D17A6A-86E8-449C-9A92-F10E6343FA6B}" type="presParOf" srcId="{14FA4491-7C4C-4F2F-9574-70E9896F333E}" destId="{93943054-2E93-434D-959F-58C9D55A5D5E}" srcOrd="0" destOrd="0" presId="urn:microsoft.com/office/officeart/2008/layout/LinedList"/>
    <dgm:cxn modelId="{6C62396D-92D2-42BD-B3A2-0E36FA33E63D}" type="presParOf" srcId="{14FA4491-7C4C-4F2F-9574-70E9896F333E}" destId="{5605B1D1-94A9-41E1-84E7-F59334920F79}" srcOrd="1" destOrd="0" presId="urn:microsoft.com/office/officeart/2008/layout/LinedList"/>
    <dgm:cxn modelId="{6FE4C964-AF59-49B8-80F1-74F7EAEC8AC4}" type="presParOf" srcId="{EF7DBBB5-881F-4664-B366-50FF40565B23}" destId="{90304C50-C001-4856-8DB1-54B675EB1995}" srcOrd="10" destOrd="0" presId="urn:microsoft.com/office/officeart/2008/layout/LinedList"/>
    <dgm:cxn modelId="{73EEEDC6-FC18-4E26-83FE-AAF522A278D8}" type="presParOf" srcId="{EF7DBBB5-881F-4664-B366-50FF40565B23}" destId="{6E4B0598-F3CC-4F19-BCC9-9720874CDDDD}" srcOrd="11" destOrd="0" presId="urn:microsoft.com/office/officeart/2008/layout/LinedList"/>
    <dgm:cxn modelId="{9A8D8003-FCF1-49D3-8FBA-DA9DC4FDBA16}" type="presParOf" srcId="{6E4B0598-F3CC-4F19-BCC9-9720874CDDDD}" destId="{A4EF436B-85F7-43CD-BA8C-0833C94AF62C}" srcOrd="0" destOrd="0" presId="urn:microsoft.com/office/officeart/2008/layout/LinedList"/>
    <dgm:cxn modelId="{D9620179-A3BC-4639-A732-1DA4A78D49E2}" type="presParOf" srcId="{6E4B0598-F3CC-4F19-BCC9-9720874CDDDD}" destId="{BC881F0A-969E-4247-A0DD-1E16CFDDF17A}" srcOrd="1" destOrd="0" presId="urn:microsoft.com/office/officeart/2008/layout/LinedList"/>
    <dgm:cxn modelId="{D7AA19C8-4151-449A-A42B-4F21E8EF1E15}" type="presParOf" srcId="{EF7DBBB5-881F-4664-B366-50FF40565B23}" destId="{466B29D1-1619-4A38-85B1-59FD35372941}" srcOrd="12" destOrd="0" presId="urn:microsoft.com/office/officeart/2008/layout/LinedList"/>
    <dgm:cxn modelId="{BA099A88-1D53-44D9-A632-79A7C02A1155}" type="presParOf" srcId="{EF7DBBB5-881F-4664-B366-50FF40565B23}" destId="{5C111DAD-0468-42C6-850C-3F551E50E301}" srcOrd="13" destOrd="0" presId="urn:microsoft.com/office/officeart/2008/layout/LinedList"/>
    <dgm:cxn modelId="{3CAA53C3-94AC-4B4B-9A64-8C0059FF7ECF}" type="presParOf" srcId="{5C111DAD-0468-42C6-850C-3F551E50E301}" destId="{966E39C7-5ACB-4A66-A978-79010A44D3F0}" srcOrd="0" destOrd="0" presId="urn:microsoft.com/office/officeart/2008/layout/LinedList"/>
    <dgm:cxn modelId="{AE3AC590-8B73-40B3-8405-9C94FE4CA5C9}" type="presParOf" srcId="{5C111DAD-0468-42C6-850C-3F551E50E301}" destId="{E48FCD48-5CCC-4866-A00C-C4AC3AF37FEB}" srcOrd="1" destOrd="0" presId="urn:microsoft.com/office/officeart/2008/layout/LinedList"/>
    <dgm:cxn modelId="{574C8FBC-2327-4207-A550-A7712D9E9385}" type="presParOf" srcId="{EF7DBBB5-881F-4664-B366-50FF40565B23}" destId="{7C727024-38F1-44EC-BE86-903A69446B0A}" srcOrd="14" destOrd="0" presId="urn:microsoft.com/office/officeart/2008/layout/LinedList"/>
    <dgm:cxn modelId="{8FC02C81-6839-4B09-B55B-A6F51F62A741}" type="presParOf" srcId="{EF7DBBB5-881F-4664-B366-50FF40565B23}" destId="{7C3F3D50-7536-485A-A7A8-D54A333CD129}" srcOrd="15" destOrd="0" presId="urn:microsoft.com/office/officeart/2008/layout/LinedList"/>
    <dgm:cxn modelId="{BBA93671-7CDC-47E9-AA9C-02061FD55C0C}" type="presParOf" srcId="{7C3F3D50-7536-485A-A7A8-D54A333CD129}" destId="{4084FAAA-02EA-4F29-928B-7522F3FDDCE9}" srcOrd="0" destOrd="0" presId="urn:microsoft.com/office/officeart/2008/layout/LinedList"/>
    <dgm:cxn modelId="{E8168AD7-0DAE-401A-B434-4E5329F1757E}" type="presParOf" srcId="{7C3F3D50-7536-485A-A7A8-D54A333CD129}" destId="{004F9E03-6ECD-401E-9720-E1612A3FF3FC}" srcOrd="1" destOrd="0" presId="urn:microsoft.com/office/officeart/2008/layout/LinedList"/>
    <dgm:cxn modelId="{62C28D20-B58B-4D11-99E1-08B243716045}" type="presParOf" srcId="{EF7DBBB5-881F-4664-B366-50FF40565B23}" destId="{681B4755-EE39-4EC3-9671-75A9D0345780}" srcOrd="16" destOrd="0" presId="urn:microsoft.com/office/officeart/2008/layout/LinedList"/>
    <dgm:cxn modelId="{5F690730-1EB0-46AB-B494-E7CC9904ECEB}" type="presParOf" srcId="{EF7DBBB5-881F-4664-B366-50FF40565B23}" destId="{61F8B272-5927-444E-B3E4-E1B74580BC85}" srcOrd="17" destOrd="0" presId="urn:microsoft.com/office/officeart/2008/layout/LinedList"/>
    <dgm:cxn modelId="{B0B40BB1-BC07-49A0-8F07-D23E2240151E}" type="presParOf" srcId="{61F8B272-5927-444E-B3E4-E1B74580BC85}" destId="{F86EE6DA-2FDD-4269-AEF2-E43A9EB1FA65}" srcOrd="0" destOrd="0" presId="urn:microsoft.com/office/officeart/2008/layout/LinedList"/>
    <dgm:cxn modelId="{D34A11FB-FA92-4922-8A87-699A3DCF8D04}" type="presParOf" srcId="{61F8B272-5927-444E-B3E4-E1B74580BC85}" destId="{3E9A7B1F-7858-4171-96C4-64B9DA6C5E65}" srcOrd="1" destOrd="0" presId="urn:microsoft.com/office/officeart/2008/layout/LinedList"/>
    <dgm:cxn modelId="{19BBB356-7304-4E34-9634-B3A62C25CF8C}" type="presParOf" srcId="{EF7DBBB5-881F-4664-B366-50FF40565B23}" destId="{CCE13A26-03D0-477E-8E26-2A92C6508522}" srcOrd="18" destOrd="0" presId="urn:microsoft.com/office/officeart/2008/layout/LinedList"/>
    <dgm:cxn modelId="{0B42F1BA-E6E5-44A0-B903-7DA237D2DEC1}" type="presParOf" srcId="{EF7DBBB5-881F-4664-B366-50FF40565B23}" destId="{1EB81690-6E91-46E0-943D-38AEEA3E334C}" srcOrd="19" destOrd="0" presId="urn:microsoft.com/office/officeart/2008/layout/LinedList"/>
    <dgm:cxn modelId="{722A5DAB-9064-4A2E-AEED-DE4BE2B8D1BD}" type="presParOf" srcId="{1EB81690-6E91-46E0-943D-38AEEA3E334C}" destId="{0408EDDB-B689-436E-9474-1D2C1F3864D6}" srcOrd="0" destOrd="0" presId="urn:microsoft.com/office/officeart/2008/layout/LinedList"/>
    <dgm:cxn modelId="{3F9C127E-3D10-47FC-8EC0-781DB6C6C3F6}" type="presParOf" srcId="{1EB81690-6E91-46E0-943D-38AEEA3E334C}" destId="{BED2ABAD-A5F9-4527-B5CC-3B32263EE6A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EE762F-C18F-4A71-8DD7-4678079F1F1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D304B2B-7E32-4F33-871D-8173715F4387}">
      <dgm:prSet/>
      <dgm:spPr/>
      <dgm:t>
        <a:bodyPr/>
        <a:lstStyle/>
        <a:p>
          <a:r>
            <a:rPr lang="el-GR" dirty="0"/>
            <a:t>2.2 Ευθύνες Διευθυντών και Εκκαθαριστή </a:t>
          </a:r>
          <a:endParaRPr lang="en-US" dirty="0"/>
        </a:p>
      </dgm:t>
    </dgm:pt>
    <dgm:pt modelId="{76707273-E522-4DD2-8876-71AF390DF77D}" type="parTrans" cxnId="{A0F44547-29D1-4B53-8247-CE756275F139}">
      <dgm:prSet/>
      <dgm:spPr/>
      <dgm:t>
        <a:bodyPr/>
        <a:lstStyle/>
        <a:p>
          <a:endParaRPr lang="en-US"/>
        </a:p>
      </dgm:t>
    </dgm:pt>
    <dgm:pt modelId="{5B0B4654-FF90-4417-AC4C-671498C1860A}" type="sibTrans" cxnId="{A0F44547-29D1-4B53-8247-CE756275F139}">
      <dgm:prSet/>
      <dgm:spPr/>
      <dgm:t>
        <a:bodyPr/>
        <a:lstStyle/>
        <a:p>
          <a:endParaRPr lang="en-US"/>
        </a:p>
      </dgm:t>
    </dgm:pt>
    <dgm:pt modelId="{9455BEE1-659B-404C-8C36-F3DC722930E4}">
      <dgm:prSet/>
      <dgm:spPr>
        <a:noFill/>
      </dgm:spPr>
      <dgm:t>
        <a:bodyPr/>
        <a:lstStyle/>
        <a:p>
          <a:r>
            <a:rPr lang="el-GR"/>
            <a:t>Μετάβαση εξουσιών, υποχρεώσεων και καθηκόντων </a:t>
          </a:r>
          <a:endParaRPr lang="en-US"/>
        </a:p>
      </dgm:t>
    </dgm:pt>
    <dgm:pt modelId="{ABAA32D3-A830-4FA9-B30E-A223CB34AD02}" type="parTrans" cxnId="{9970A7E0-DABE-4862-A41B-8766E26DCCA6}">
      <dgm:prSet/>
      <dgm:spPr/>
      <dgm:t>
        <a:bodyPr/>
        <a:lstStyle/>
        <a:p>
          <a:endParaRPr lang="en-US"/>
        </a:p>
      </dgm:t>
    </dgm:pt>
    <dgm:pt modelId="{7926AAF9-4E04-434C-8E46-EDC704463D8E}" type="sibTrans" cxnId="{9970A7E0-DABE-4862-A41B-8766E26DCCA6}">
      <dgm:prSet/>
      <dgm:spPr/>
      <dgm:t>
        <a:bodyPr/>
        <a:lstStyle/>
        <a:p>
          <a:endParaRPr lang="en-US"/>
        </a:p>
      </dgm:t>
    </dgm:pt>
    <dgm:pt modelId="{7F64C537-C781-471A-924D-A509019CC212}">
      <dgm:prSet/>
      <dgm:spPr>
        <a:noFill/>
      </dgm:spPr>
      <dgm:t>
        <a:bodyPr/>
        <a:lstStyle/>
        <a:p>
          <a:r>
            <a:rPr lang="el-GR"/>
            <a:t>Αναληθής Δήλωση Φερεγγυότητας </a:t>
          </a:r>
          <a:endParaRPr lang="en-US"/>
        </a:p>
      </dgm:t>
    </dgm:pt>
    <dgm:pt modelId="{21C33F28-C845-4123-B3BF-39AE87A54E41}" type="parTrans" cxnId="{C418B4DC-A94C-4CDD-82B4-306F0D4B266D}">
      <dgm:prSet/>
      <dgm:spPr/>
      <dgm:t>
        <a:bodyPr/>
        <a:lstStyle/>
        <a:p>
          <a:endParaRPr lang="en-US"/>
        </a:p>
      </dgm:t>
    </dgm:pt>
    <dgm:pt modelId="{8E1AC167-23D8-4CD8-9A09-ECFDB488B577}" type="sibTrans" cxnId="{C418B4DC-A94C-4CDD-82B4-306F0D4B266D}">
      <dgm:prSet/>
      <dgm:spPr/>
      <dgm:t>
        <a:bodyPr/>
        <a:lstStyle/>
        <a:p>
          <a:endParaRPr lang="en-US"/>
        </a:p>
      </dgm:t>
    </dgm:pt>
    <dgm:pt modelId="{79CA6E63-D087-4CEB-8B62-2A3B3CB87447}">
      <dgm:prSet/>
      <dgm:spPr>
        <a:noFill/>
      </dgm:spPr>
      <dgm:t>
        <a:bodyPr/>
        <a:lstStyle/>
        <a:p>
          <a:r>
            <a:rPr lang="el-GR" dirty="0"/>
            <a:t>Μετατροπή Εκούσιας Εκκαθάρισης από Μέλη σε Εκούσια Εκκαθάριση από Πιστωτές </a:t>
          </a:r>
          <a:endParaRPr lang="en-US" dirty="0"/>
        </a:p>
      </dgm:t>
    </dgm:pt>
    <dgm:pt modelId="{714420AC-188E-49A0-8594-BE07AC9BFD74}" type="parTrans" cxnId="{B26A7871-4AC5-433B-9F51-C53FBC1C50DD}">
      <dgm:prSet/>
      <dgm:spPr/>
      <dgm:t>
        <a:bodyPr/>
        <a:lstStyle/>
        <a:p>
          <a:endParaRPr lang="en-US"/>
        </a:p>
      </dgm:t>
    </dgm:pt>
    <dgm:pt modelId="{C02BD4B0-60F5-47D1-95C0-3181531520E5}" type="sibTrans" cxnId="{B26A7871-4AC5-433B-9F51-C53FBC1C50DD}">
      <dgm:prSet/>
      <dgm:spPr/>
      <dgm:t>
        <a:bodyPr/>
        <a:lstStyle/>
        <a:p>
          <a:endParaRPr lang="en-US"/>
        </a:p>
      </dgm:t>
    </dgm:pt>
    <dgm:pt modelId="{43C49974-A1A6-470B-84FE-5F80B129D3B1}">
      <dgm:prSet/>
      <dgm:spPr>
        <a:noFill/>
      </dgm:spPr>
      <dgm:t>
        <a:bodyPr/>
        <a:lstStyle/>
        <a:p>
          <a:r>
            <a:rPr lang="en-US" dirty="0"/>
            <a:t>Fireside chat - </a:t>
          </a:r>
          <a:r>
            <a:rPr lang="el-GR" dirty="0" err="1"/>
            <a:t>Συζ</a:t>
          </a:r>
          <a:r>
            <a:rPr lang="en-US" dirty="0" err="1"/>
            <a:t>ή</a:t>
          </a:r>
          <a:r>
            <a:rPr lang="el-GR" dirty="0" err="1"/>
            <a:t>τηση</a:t>
          </a:r>
          <a:r>
            <a:rPr lang="el-GR" dirty="0"/>
            <a:t> με Λειτουργό Τμήματος Αφερεγγυότητας </a:t>
          </a:r>
          <a:endParaRPr lang="en-US" dirty="0"/>
        </a:p>
      </dgm:t>
    </dgm:pt>
    <dgm:pt modelId="{A2241C4B-C2D3-4658-BF4E-81FB56FFA717}" type="parTrans" cxnId="{9551BAFD-FCDC-46E2-967B-87A04D24FBC6}">
      <dgm:prSet/>
      <dgm:spPr/>
      <dgm:t>
        <a:bodyPr/>
        <a:lstStyle/>
        <a:p>
          <a:endParaRPr lang="en-US"/>
        </a:p>
      </dgm:t>
    </dgm:pt>
    <dgm:pt modelId="{FB49A18A-5CD4-400D-825E-6840C15AA720}" type="sibTrans" cxnId="{9551BAFD-FCDC-46E2-967B-87A04D24FBC6}">
      <dgm:prSet/>
      <dgm:spPr/>
      <dgm:t>
        <a:bodyPr/>
        <a:lstStyle/>
        <a:p>
          <a:endParaRPr lang="en-US"/>
        </a:p>
      </dgm:t>
    </dgm:pt>
    <dgm:pt modelId="{AE2D464D-2C0F-5347-80ED-1B361B516985}">
      <dgm:prSet/>
      <dgm:spPr>
        <a:noFill/>
      </dgm:spPr>
      <dgm:t>
        <a:bodyPr/>
        <a:lstStyle/>
        <a:p>
          <a:r>
            <a:rPr lang="en-US" dirty="0"/>
            <a:t>In the Liquidator’s shoes – You Decide! </a:t>
          </a:r>
        </a:p>
      </dgm:t>
    </dgm:pt>
    <dgm:pt modelId="{F7B1E30B-9515-064B-92BB-747C26997C68}" type="parTrans" cxnId="{CC3ABC6D-10E6-094F-842E-CAD86A1C0E91}">
      <dgm:prSet/>
      <dgm:spPr/>
      <dgm:t>
        <a:bodyPr/>
        <a:lstStyle/>
        <a:p>
          <a:endParaRPr lang="en-GB"/>
        </a:p>
      </dgm:t>
    </dgm:pt>
    <dgm:pt modelId="{0653B916-FA1E-E547-8680-0534C236C4CD}" type="sibTrans" cxnId="{CC3ABC6D-10E6-094F-842E-CAD86A1C0E91}">
      <dgm:prSet/>
      <dgm:spPr/>
      <dgm:t>
        <a:bodyPr/>
        <a:lstStyle/>
        <a:p>
          <a:endParaRPr lang="en-GB"/>
        </a:p>
      </dgm:t>
    </dgm:pt>
    <dgm:pt modelId="{477998B5-8D38-49CA-9813-A890B25596EB}" type="pres">
      <dgm:prSet presAssocID="{6BEE762F-C18F-4A71-8DD7-4678079F1F15}" presName="linear" presStyleCnt="0">
        <dgm:presLayoutVars>
          <dgm:animLvl val="lvl"/>
          <dgm:resizeHandles val="exact"/>
        </dgm:presLayoutVars>
      </dgm:prSet>
      <dgm:spPr/>
    </dgm:pt>
    <dgm:pt modelId="{1270B142-7193-4F07-A92A-0BF431E02400}" type="pres">
      <dgm:prSet presAssocID="{2D304B2B-7E32-4F33-871D-8173715F4387}" presName="parentText" presStyleLbl="node1" presStyleIdx="0" presStyleCnt="1">
        <dgm:presLayoutVars>
          <dgm:chMax val="0"/>
          <dgm:bulletEnabled val="1"/>
        </dgm:presLayoutVars>
      </dgm:prSet>
      <dgm:spPr/>
    </dgm:pt>
    <dgm:pt modelId="{51B69211-87B7-4B1F-89DC-9C248C24083F}" type="pres">
      <dgm:prSet presAssocID="{2D304B2B-7E32-4F33-871D-8173715F4387}" presName="childText" presStyleLbl="revTx" presStyleIdx="0" presStyleCnt="1">
        <dgm:presLayoutVars>
          <dgm:bulletEnabled val="1"/>
        </dgm:presLayoutVars>
      </dgm:prSet>
      <dgm:spPr/>
    </dgm:pt>
  </dgm:ptLst>
  <dgm:cxnLst>
    <dgm:cxn modelId="{DF1F671D-BEB1-4DE7-93CF-59B768B26B55}" type="presOf" srcId="{2D304B2B-7E32-4F33-871D-8173715F4387}" destId="{1270B142-7193-4F07-A92A-0BF431E02400}" srcOrd="0" destOrd="0" presId="urn:microsoft.com/office/officeart/2005/8/layout/vList2"/>
    <dgm:cxn modelId="{A0F44547-29D1-4B53-8247-CE756275F139}" srcId="{6BEE762F-C18F-4A71-8DD7-4678079F1F15}" destId="{2D304B2B-7E32-4F33-871D-8173715F4387}" srcOrd="0" destOrd="0" parTransId="{76707273-E522-4DD2-8876-71AF390DF77D}" sibTransId="{5B0B4654-FF90-4417-AC4C-671498C1860A}"/>
    <dgm:cxn modelId="{01A9DE5C-BE56-B44B-8186-1A7A323F70A6}" type="presOf" srcId="{AE2D464D-2C0F-5347-80ED-1B361B516985}" destId="{51B69211-87B7-4B1F-89DC-9C248C24083F}" srcOrd="0" destOrd="4" presId="urn:microsoft.com/office/officeart/2005/8/layout/vList2"/>
    <dgm:cxn modelId="{CC3ABC6D-10E6-094F-842E-CAD86A1C0E91}" srcId="{2D304B2B-7E32-4F33-871D-8173715F4387}" destId="{AE2D464D-2C0F-5347-80ED-1B361B516985}" srcOrd="4" destOrd="0" parTransId="{F7B1E30B-9515-064B-92BB-747C26997C68}" sibTransId="{0653B916-FA1E-E547-8680-0534C236C4CD}"/>
    <dgm:cxn modelId="{B26A7871-4AC5-433B-9F51-C53FBC1C50DD}" srcId="{2D304B2B-7E32-4F33-871D-8173715F4387}" destId="{79CA6E63-D087-4CEB-8B62-2A3B3CB87447}" srcOrd="2" destOrd="0" parTransId="{714420AC-188E-49A0-8594-BE07AC9BFD74}" sibTransId="{C02BD4B0-60F5-47D1-95C0-3181531520E5}"/>
    <dgm:cxn modelId="{A8FBAA97-335C-4CB3-97CC-D00274DAFACB}" type="presOf" srcId="{9455BEE1-659B-404C-8C36-F3DC722930E4}" destId="{51B69211-87B7-4B1F-89DC-9C248C24083F}" srcOrd="0" destOrd="0" presId="urn:microsoft.com/office/officeart/2005/8/layout/vList2"/>
    <dgm:cxn modelId="{862CDC9E-2C97-4AF0-8F30-D8F88AB80867}" type="presOf" srcId="{6BEE762F-C18F-4A71-8DD7-4678079F1F15}" destId="{477998B5-8D38-49CA-9813-A890B25596EB}" srcOrd="0" destOrd="0" presId="urn:microsoft.com/office/officeart/2005/8/layout/vList2"/>
    <dgm:cxn modelId="{45D1A7A0-DBA7-4625-951D-A198908EEAE7}" type="presOf" srcId="{7F64C537-C781-471A-924D-A509019CC212}" destId="{51B69211-87B7-4B1F-89DC-9C248C24083F}" srcOrd="0" destOrd="1" presId="urn:microsoft.com/office/officeart/2005/8/layout/vList2"/>
    <dgm:cxn modelId="{48330CC3-CF82-49BA-8FF8-396A80F12E82}" type="presOf" srcId="{79CA6E63-D087-4CEB-8B62-2A3B3CB87447}" destId="{51B69211-87B7-4B1F-89DC-9C248C24083F}" srcOrd="0" destOrd="2" presId="urn:microsoft.com/office/officeart/2005/8/layout/vList2"/>
    <dgm:cxn modelId="{3D85FECB-D6E6-468B-AA4B-3998BFCD4589}" type="presOf" srcId="{43C49974-A1A6-470B-84FE-5F80B129D3B1}" destId="{51B69211-87B7-4B1F-89DC-9C248C24083F}" srcOrd="0" destOrd="3" presId="urn:microsoft.com/office/officeart/2005/8/layout/vList2"/>
    <dgm:cxn modelId="{C418B4DC-A94C-4CDD-82B4-306F0D4B266D}" srcId="{2D304B2B-7E32-4F33-871D-8173715F4387}" destId="{7F64C537-C781-471A-924D-A509019CC212}" srcOrd="1" destOrd="0" parTransId="{21C33F28-C845-4123-B3BF-39AE87A54E41}" sibTransId="{8E1AC167-23D8-4CD8-9A09-ECFDB488B577}"/>
    <dgm:cxn modelId="{9970A7E0-DABE-4862-A41B-8766E26DCCA6}" srcId="{2D304B2B-7E32-4F33-871D-8173715F4387}" destId="{9455BEE1-659B-404C-8C36-F3DC722930E4}" srcOrd="0" destOrd="0" parTransId="{ABAA32D3-A830-4FA9-B30E-A223CB34AD02}" sibTransId="{7926AAF9-4E04-434C-8E46-EDC704463D8E}"/>
    <dgm:cxn modelId="{9551BAFD-FCDC-46E2-967B-87A04D24FBC6}" srcId="{2D304B2B-7E32-4F33-871D-8173715F4387}" destId="{43C49974-A1A6-470B-84FE-5F80B129D3B1}" srcOrd="3" destOrd="0" parTransId="{A2241C4B-C2D3-4658-BF4E-81FB56FFA717}" sibTransId="{FB49A18A-5CD4-400D-825E-6840C15AA720}"/>
    <dgm:cxn modelId="{8508AA21-1491-40A2-B5B9-B17D42966F18}" type="presParOf" srcId="{477998B5-8D38-49CA-9813-A890B25596EB}" destId="{1270B142-7193-4F07-A92A-0BF431E02400}" srcOrd="0" destOrd="0" presId="urn:microsoft.com/office/officeart/2005/8/layout/vList2"/>
    <dgm:cxn modelId="{E0E3E7AD-3BC6-4065-8D2E-BBB7AF8B9A3F}" type="presParOf" srcId="{477998B5-8D38-49CA-9813-A890B25596EB}" destId="{51B69211-87B7-4B1F-89DC-9C248C24083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9975DA-8BE4-485A-AF10-2FB979CBD070}"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A8273B34-E484-497D-88F4-9CF3FAE3C9F7}">
      <dgm:prSet/>
      <dgm:spPr/>
      <dgm:t>
        <a:bodyPr/>
        <a:lstStyle/>
        <a:p>
          <a:r>
            <a:rPr lang="el-GR" b="1"/>
            <a:t>3. ΕΚΟΥΣΙΑ ΕΚΚΑΘΑΡΙΣΗ ΑΠΟ ΠΙΣΤΩΤΕΣ</a:t>
          </a:r>
          <a:endParaRPr lang="en-US"/>
        </a:p>
      </dgm:t>
    </dgm:pt>
    <dgm:pt modelId="{40CDB345-B245-4A56-8FEB-687C5031123C}" type="parTrans" cxnId="{FFC3F1EB-E019-4578-876E-E3ACB22A9D5A}">
      <dgm:prSet/>
      <dgm:spPr/>
      <dgm:t>
        <a:bodyPr/>
        <a:lstStyle/>
        <a:p>
          <a:endParaRPr lang="en-US"/>
        </a:p>
      </dgm:t>
    </dgm:pt>
    <dgm:pt modelId="{36B1E8B7-0308-462A-86CF-171959D64219}" type="sibTrans" cxnId="{FFC3F1EB-E019-4578-876E-E3ACB22A9D5A}">
      <dgm:prSet/>
      <dgm:spPr/>
      <dgm:t>
        <a:bodyPr/>
        <a:lstStyle/>
        <a:p>
          <a:endParaRPr lang="en-US"/>
        </a:p>
      </dgm:t>
    </dgm:pt>
    <dgm:pt modelId="{BB026F24-A7BC-44E5-9809-6CA989F337E9}">
      <dgm:prSet/>
      <dgm:spPr/>
      <dgm:t>
        <a:bodyPr/>
        <a:lstStyle/>
        <a:p>
          <a:r>
            <a:rPr lang="el-GR" b="1" dirty="0"/>
            <a:t>Διαδικασία</a:t>
          </a:r>
          <a:r>
            <a:rPr lang="el-GR" dirty="0"/>
            <a:t> </a:t>
          </a:r>
          <a:endParaRPr lang="en-US" dirty="0"/>
        </a:p>
      </dgm:t>
    </dgm:pt>
    <dgm:pt modelId="{A0D54B61-316E-4176-B9CE-EB09243BDCA2}" type="parTrans" cxnId="{BCAB8563-CA60-4668-96E1-89EA1B6EE708}">
      <dgm:prSet/>
      <dgm:spPr/>
      <dgm:t>
        <a:bodyPr/>
        <a:lstStyle/>
        <a:p>
          <a:endParaRPr lang="en-US"/>
        </a:p>
      </dgm:t>
    </dgm:pt>
    <dgm:pt modelId="{5A73D639-3F77-4BD6-AE7E-B234A2F46F04}" type="sibTrans" cxnId="{BCAB8563-CA60-4668-96E1-89EA1B6EE708}">
      <dgm:prSet/>
      <dgm:spPr/>
      <dgm:t>
        <a:bodyPr/>
        <a:lstStyle/>
        <a:p>
          <a:endParaRPr lang="en-US"/>
        </a:p>
      </dgm:t>
    </dgm:pt>
    <dgm:pt modelId="{7665E6E7-E652-475D-A0CE-2D5EE6729225}">
      <dgm:prSet/>
      <dgm:spPr/>
      <dgm:t>
        <a:bodyPr/>
        <a:lstStyle/>
        <a:p>
          <a:r>
            <a:rPr lang="el-GR"/>
            <a:t>Ψήφισμα διευθυντών </a:t>
          </a:r>
          <a:endParaRPr lang="en-US"/>
        </a:p>
      </dgm:t>
    </dgm:pt>
    <dgm:pt modelId="{892310D8-0F5F-4A99-9372-3DAB01431595}" type="parTrans" cxnId="{0598305A-7E10-47C4-B755-7407C3406369}">
      <dgm:prSet/>
      <dgm:spPr/>
      <dgm:t>
        <a:bodyPr/>
        <a:lstStyle/>
        <a:p>
          <a:endParaRPr lang="en-US"/>
        </a:p>
      </dgm:t>
    </dgm:pt>
    <dgm:pt modelId="{E57EA574-4AAC-4E07-A4D4-64FFBF2CB2DA}" type="sibTrans" cxnId="{0598305A-7E10-47C4-B755-7407C3406369}">
      <dgm:prSet/>
      <dgm:spPr/>
      <dgm:t>
        <a:bodyPr/>
        <a:lstStyle/>
        <a:p>
          <a:endParaRPr lang="en-US"/>
        </a:p>
      </dgm:t>
    </dgm:pt>
    <dgm:pt modelId="{135F22F8-DD18-4F5D-ADCC-A1DA749A6569}">
      <dgm:prSet/>
      <dgm:spPr/>
      <dgm:t>
        <a:bodyPr/>
        <a:lstStyle/>
        <a:p>
          <a:r>
            <a:rPr lang="el-GR"/>
            <a:t>Ειδοποίηση για Γενικές Συνελεύσεις </a:t>
          </a:r>
          <a:endParaRPr lang="en-US"/>
        </a:p>
      </dgm:t>
    </dgm:pt>
    <dgm:pt modelId="{4454C469-A69C-49E4-B03F-7FFB3034A27F}" type="parTrans" cxnId="{48DAF6B8-E87E-4BC8-A6ED-5CD6B83D2A91}">
      <dgm:prSet/>
      <dgm:spPr/>
      <dgm:t>
        <a:bodyPr/>
        <a:lstStyle/>
        <a:p>
          <a:endParaRPr lang="en-US"/>
        </a:p>
      </dgm:t>
    </dgm:pt>
    <dgm:pt modelId="{00DD87E4-FA1E-4D24-980D-72A6DA8E8407}" type="sibTrans" cxnId="{48DAF6B8-E87E-4BC8-A6ED-5CD6B83D2A91}">
      <dgm:prSet/>
      <dgm:spPr/>
      <dgm:t>
        <a:bodyPr/>
        <a:lstStyle/>
        <a:p>
          <a:endParaRPr lang="en-US"/>
        </a:p>
      </dgm:t>
    </dgm:pt>
    <dgm:pt modelId="{484785AA-C460-44BE-9EAC-C2A11878D756}">
      <dgm:prSet/>
      <dgm:spPr/>
      <dgm:t>
        <a:bodyPr/>
        <a:lstStyle/>
        <a:p>
          <a:r>
            <a:rPr lang="el-GR"/>
            <a:t>Διορισμός Εκκαθαριστή </a:t>
          </a:r>
          <a:endParaRPr lang="en-US"/>
        </a:p>
      </dgm:t>
    </dgm:pt>
    <dgm:pt modelId="{E38B6CB8-0C59-415C-A39C-A59AFD492FB3}" type="parTrans" cxnId="{27229EB1-9558-4EF0-B015-2A94B8C6B38E}">
      <dgm:prSet/>
      <dgm:spPr/>
      <dgm:t>
        <a:bodyPr/>
        <a:lstStyle/>
        <a:p>
          <a:endParaRPr lang="en-US"/>
        </a:p>
      </dgm:t>
    </dgm:pt>
    <dgm:pt modelId="{4970CD25-C848-43AA-9F83-5CB45A7F1BA2}" type="sibTrans" cxnId="{27229EB1-9558-4EF0-B015-2A94B8C6B38E}">
      <dgm:prSet/>
      <dgm:spPr/>
      <dgm:t>
        <a:bodyPr/>
        <a:lstStyle/>
        <a:p>
          <a:endParaRPr lang="en-US"/>
        </a:p>
      </dgm:t>
    </dgm:pt>
    <dgm:pt modelId="{79B74AED-2AAB-4F57-93E6-9A850E232084}">
      <dgm:prSet/>
      <dgm:spPr/>
      <dgm:t>
        <a:bodyPr/>
        <a:lstStyle/>
        <a:p>
          <a:r>
            <a:rPr lang="el-GR" dirty="0"/>
            <a:t>Εξουσίες και Δικαιώματα Πιστωτών </a:t>
          </a:r>
          <a:endParaRPr lang="en-US" dirty="0"/>
        </a:p>
      </dgm:t>
    </dgm:pt>
    <dgm:pt modelId="{CCD2C547-8C7F-47C1-B27A-2C12203012A7}" type="parTrans" cxnId="{434A04B3-4CFC-40D3-AABC-8EBC2B963E9E}">
      <dgm:prSet/>
      <dgm:spPr/>
      <dgm:t>
        <a:bodyPr/>
        <a:lstStyle/>
        <a:p>
          <a:endParaRPr lang="en-US"/>
        </a:p>
      </dgm:t>
    </dgm:pt>
    <dgm:pt modelId="{55B8D000-E6D9-4B72-B97E-F5AD8DD54E57}" type="sibTrans" cxnId="{434A04B3-4CFC-40D3-AABC-8EBC2B963E9E}">
      <dgm:prSet/>
      <dgm:spPr/>
      <dgm:t>
        <a:bodyPr/>
        <a:lstStyle/>
        <a:p>
          <a:endParaRPr lang="en-US"/>
        </a:p>
      </dgm:t>
    </dgm:pt>
    <dgm:pt modelId="{37502B2C-7771-4335-A1BB-111849482543}">
      <dgm:prSet/>
      <dgm:spPr/>
      <dgm:t>
        <a:bodyPr/>
        <a:lstStyle/>
        <a:p>
          <a:r>
            <a:rPr lang="el-GR"/>
            <a:t>Επιτροπή Επιθεώρησης </a:t>
          </a:r>
          <a:endParaRPr lang="en-US"/>
        </a:p>
      </dgm:t>
    </dgm:pt>
    <dgm:pt modelId="{F55BD4D0-ED48-41A9-873B-2E0D0144C2DC}" type="parTrans" cxnId="{2852A368-BDC6-427F-9851-17F0EBE63759}">
      <dgm:prSet/>
      <dgm:spPr/>
      <dgm:t>
        <a:bodyPr/>
        <a:lstStyle/>
        <a:p>
          <a:endParaRPr lang="en-US"/>
        </a:p>
      </dgm:t>
    </dgm:pt>
    <dgm:pt modelId="{11CAFBB7-2350-4E49-8FC9-1F90B604C54F}" type="sibTrans" cxnId="{2852A368-BDC6-427F-9851-17F0EBE63759}">
      <dgm:prSet/>
      <dgm:spPr/>
      <dgm:t>
        <a:bodyPr/>
        <a:lstStyle/>
        <a:p>
          <a:endParaRPr lang="en-US"/>
        </a:p>
      </dgm:t>
    </dgm:pt>
    <dgm:pt modelId="{5343C9EA-AFC8-4E31-84E4-CEA8855B59CB}">
      <dgm:prSet/>
      <dgm:spPr/>
      <dgm:t>
        <a:bodyPr/>
        <a:lstStyle/>
        <a:p>
          <a:r>
            <a:rPr lang="el-GR" dirty="0"/>
            <a:t>Επαληθεύσεις Χρεών </a:t>
          </a:r>
        </a:p>
      </dgm:t>
    </dgm:pt>
    <dgm:pt modelId="{EC7CA97C-95AF-4B6F-974C-A20AC027B1C8}" type="parTrans" cxnId="{96741CAA-5D0A-4485-B2A7-033B5622DE42}">
      <dgm:prSet/>
      <dgm:spPr/>
      <dgm:t>
        <a:bodyPr/>
        <a:lstStyle/>
        <a:p>
          <a:endParaRPr lang="en-US"/>
        </a:p>
      </dgm:t>
    </dgm:pt>
    <dgm:pt modelId="{8EEF0279-00EB-4BF3-8A2B-E78B37360C54}" type="sibTrans" cxnId="{96741CAA-5D0A-4485-B2A7-033B5622DE42}">
      <dgm:prSet/>
      <dgm:spPr/>
      <dgm:t>
        <a:bodyPr/>
        <a:lstStyle/>
        <a:p>
          <a:endParaRPr lang="en-US"/>
        </a:p>
      </dgm:t>
    </dgm:pt>
    <dgm:pt modelId="{DAA79F61-979F-47D1-8CEF-61789C5A6766}">
      <dgm:prSet/>
      <dgm:spPr/>
      <dgm:t>
        <a:bodyPr/>
        <a:lstStyle/>
        <a:p>
          <a:endParaRPr lang="en-US" dirty="0"/>
        </a:p>
      </dgm:t>
    </dgm:pt>
    <dgm:pt modelId="{2F8E7D92-109D-4525-B1E7-921E8A95660B}" type="parTrans" cxnId="{AB56ECBB-0996-41E7-907F-C11E43043C71}">
      <dgm:prSet/>
      <dgm:spPr/>
      <dgm:t>
        <a:bodyPr/>
        <a:lstStyle/>
        <a:p>
          <a:endParaRPr lang="en-US"/>
        </a:p>
      </dgm:t>
    </dgm:pt>
    <dgm:pt modelId="{6595C709-0F64-4BC2-A1C3-BC17D6AB0D6A}" type="sibTrans" cxnId="{AB56ECBB-0996-41E7-907F-C11E43043C71}">
      <dgm:prSet/>
      <dgm:spPr/>
      <dgm:t>
        <a:bodyPr/>
        <a:lstStyle/>
        <a:p>
          <a:endParaRPr lang="en-US"/>
        </a:p>
      </dgm:t>
    </dgm:pt>
    <dgm:pt modelId="{422999C4-A4E9-4F1A-97A7-C780119BDA33}">
      <dgm:prSet/>
      <dgm:spPr/>
      <dgm:t>
        <a:bodyPr/>
        <a:lstStyle/>
        <a:p>
          <a:endParaRPr lang="en-US" dirty="0"/>
        </a:p>
      </dgm:t>
    </dgm:pt>
    <dgm:pt modelId="{102F858C-785E-4489-A0D5-865D117B321A}" type="parTrans" cxnId="{B95E212F-B2C5-4FE8-AF12-FBF120BD19E9}">
      <dgm:prSet/>
      <dgm:spPr/>
      <dgm:t>
        <a:bodyPr/>
        <a:lstStyle/>
        <a:p>
          <a:endParaRPr lang="en-US"/>
        </a:p>
      </dgm:t>
    </dgm:pt>
    <dgm:pt modelId="{6934FB97-69FD-4544-818F-51B5A85B16E2}" type="sibTrans" cxnId="{B95E212F-B2C5-4FE8-AF12-FBF120BD19E9}">
      <dgm:prSet/>
      <dgm:spPr/>
      <dgm:t>
        <a:bodyPr/>
        <a:lstStyle/>
        <a:p>
          <a:endParaRPr lang="en-US"/>
        </a:p>
      </dgm:t>
    </dgm:pt>
    <dgm:pt modelId="{1958FBC3-5FDD-4E52-A30F-D97A67028C22}">
      <dgm:prSet/>
      <dgm:spPr/>
      <dgm:t>
        <a:bodyPr/>
        <a:lstStyle/>
        <a:p>
          <a:endParaRPr lang="en-US" dirty="0"/>
        </a:p>
      </dgm:t>
    </dgm:pt>
    <dgm:pt modelId="{9C648E50-DB92-42E2-AAC9-6B88A9E6F65B}" type="parTrans" cxnId="{EBD63731-9695-43E2-9071-2052989ADEEE}">
      <dgm:prSet/>
      <dgm:spPr/>
      <dgm:t>
        <a:bodyPr/>
        <a:lstStyle/>
        <a:p>
          <a:endParaRPr lang="en-US"/>
        </a:p>
      </dgm:t>
    </dgm:pt>
    <dgm:pt modelId="{42A3BB32-593E-46EC-AE2B-9F9A833DEA76}" type="sibTrans" cxnId="{EBD63731-9695-43E2-9071-2052989ADEEE}">
      <dgm:prSet/>
      <dgm:spPr/>
      <dgm:t>
        <a:bodyPr/>
        <a:lstStyle/>
        <a:p>
          <a:endParaRPr lang="en-US"/>
        </a:p>
      </dgm:t>
    </dgm:pt>
    <dgm:pt modelId="{A96DEC9D-96BE-4534-B170-251CD2F24C3F}" type="pres">
      <dgm:prSet presAssocID="{7E9975DA-8BE4-485A-AF10-2FB979CBD070}" presName="vert0" presStyleCnt="0">
        <dgm:presLayoutVars>
          <dgm:dir/>
          <dgm:animOne val="branch"/>
          <dgm:animLvl val="lvl"/>
        </dgm:presLayoutVars>
      </dgm:prSet>
      <dgm:spPr/>
    </dgm:pt>
    <dgm:pt modelId="{5BF94CE6-6809-4AD1-B119-35AACD68C972}" type="pres">
      <dgm:prSet presAssocID="{A8273B34-E484-497D-88F4-9CF3FAE3C9F7}" presName="thickLine" presStyleLbl="alignNode1" presStyleIdx="0" presStyleCnt="11"/>
      <dgm:spPr/>
    </dgm:pt>
    <dgm:pt modelId="{DAA1C77A-2285-4818-B25F-54103FD9F1B0}" type="pres">
      <dgm:prSet presAssocID="{A8273B34-E484-497D-88F4-9CF3FAE3C9F7}" presName="horz1" presStyleCnt="0"/>
      <dgm:spPr/>
    </dgm:pt>
    <dgm:pt modelId="{C798D0A8-9C87-47AF-BD17-1BDC9258E276}" type="pres">
      <dgm:prSet presAssocID="{A8273B34-E484-497D-88F4-9CF3FAE3C9F7}" presName="tx1" presStyleLbl="revTx" presStyleIdx="0" presStyleCnt="11"/>
      <dgm:spPr/>
    </dgm:pt>
    <dgm:pt modelId="{25A248B4-2C5E-4AB1-BD30-462543B1936D}" type="pres">
      <dgm:prSet presAssocID="{A8273B34-E484-497D-88F4-9CF3FAE3C9F7}" presName="vert1" presStyleCnt="0"/>
      <dgm:spPr/>
    </dgm:pt>
    <dgm:pt modelId="{FDAACCC0-46E4-4965-B2B9-B17BAB2C9109}" type="pres">
      <dgm:prSet presAssocID="{BB026F24-A7BC-44E5-9809-6CA989F337E9}" presName="thickLine" presStyleLbl="alignNode1" presStyleIdx="1" presStyleCnt="11"/>
      <dgm:spPr/>
    </dgm:pt>
    <dgm:pt modelId="{E0BC3D73-CEB6-4C7C-A683-B291098E9689}" type="pres">
      <dgm:prSet presAssocID="{BB026F24-A7BC-44E5-9809-6CA989F337E9}" presName="horz1" presStyleCnt="0"/>
      <dgm:spPr/>
    </dgm:pt>
    <dgm:pt modelId="{E3AFBCE1-0215-4A3E-AAF9-C153544411E3}" type="pres">
      <dgm:prSet presAssocID="{BB026F24-A7BC-44E5-9809-6CA989F337E9}" presName="tx1" presStyleLbl="revTx" presStyleIdx="1" presStyleCnt="11"/>
      <dgm:spPr/>
    </dgm:pt>
    <dgm:pt modelId="{1A1922BF-9062-4F80-8587-A00315D7B793}" type="pres">
      <dgm:prSet presAssocID="{BB026F24-A7BC-44E5-9809-6CA989F337E9}" presName="vert1" presStyleCnt="0"/>
      <dgm:spPr/>
    </dgm:pt>
    <dgm:pt modelId="{97078314-C37B-4964-93D7-7A0161490EFD}" type="pres">
      <dgm:prSet presAssocID="{7665E6E7-E652-475D-A0CE-2D5EE6729225}" presName="thickLine" presStyleLbl="alignNode1" presStyleIdx="2" presStyleCnt="11"/>
      <dgm:spPr/>
    </dgm:pt>
    <dgm:pt modelId="{2AEEE9F3-C598-4DA3-8917-015FCC3C06AE}" type="pres">
      <dgm:prSet presAssocID="{7665E6E7-E652-475D-A0CE-2D5EE6729225}" presName="horz1" presStyleCnt="0"/>
      <dgm:spPr/>
    </dgm:pt>
    <dgm:pt modelId="{447EE320-2FBA-4121-A4D3-A97EF66BB0C1}" type="pres">
      <dgm:prSet presAssocID="{7665E6E7-E652-475D-A0CE-2D5EE6729225}" presName="tx1" presStyleLbl="revTx" presStyleIdx="2" presStyleCnt="11"/>
      <dgm:spPr/>
    </dgm:pt>
    <dgm:pt modelId="{3FB6ECF0-75C0-4623-AB79-B9A6D437E83C}" type="pres">
      <dgm:prSet presAssocID="{7665E6E7-E652-475D-A0CE-2D5EE6729225}" presName="vert1" presStyleCnt="0"/>
      <dgm:spPr/>
    </dgm:pt>
    <dgm:pt modelId="{C2E93218-D53C-4BE2-9009-75C243B8ABF2}" type="pres">
      <dgm:prSet presAssocID="{135F22F8-DD18-4F5D-ADCC-A1DA749A6569}" presName="thickLine" presStyleLbl="alignNode1" presStyleIdx="3" presStyleCnt="11"/>
      <dgm:spPr/>
    </dgm:pt>
    <dgm:pt modelId="{D2C15F4F-68F8-4ACE-9804-B2615C5C97DE}" type="pres">
      <dgm:prSet presAssocID="{135F22F8-DD18-4F5D-ADCC-A1DA749A6569}" presName="horz1" presStyleCnt="0"/>
      <dgm:spPr/>
    </dgm:pt>
    <dgm:pt modelId="{0A102C3C-1966-4CCC-B05C-62204C9B4E3E}" type="pres">
      <dgm:prSet presAssocID="{135F22F8-DD18-4F5D-ADCC-A1DA749A6569}" presName="tx1" presStyleLbl="revTx" presStyleIdx="3" presStyleCnt="11"/>
      <dgm:spPr/>
    </dgm:pt>
    <dgm:pt modelId="{F8B0E32F-0CF9-44B7-8B29-EC95B81A2550}" type="pres">
      <dgm:prSet presAssocID="{135F22F8-DD18-4F5D-ADCC-A1DA749A6569}" presName="vert1" presStyleCnt="0"/>
      <dgm:spPr/>
    </dgm:pt>
    <dgm:pt modelId="{CE78A62E-00F9-4382-A581-E6411EE30DF7}" type="pres">
      <dgm:prSet presAssocID="{484785AA-C460-44BE-9EAC-C2A11878D756}" presName="thickLine" presStyleLbl="alignNode1" presStyleIdx="4" presStyleCnt="11"/>
      <dgm:spPr/>
    </dgm:pt>
    <dgm:pt modelId="{664C3342-12A4-4025-8F4F-8308F9FB96CC}" type="pres">
      <dgm:prSet presAssocID="{484785AA-C460-44BE-9EAC-C2A11878D756}" presName="horz1" presStyleCnt="0"/>
      <dgm:spPr/>
    </dgm:pt>
    <dgm:pt modelId="{90FFEF62-4D79-4008-BD64-CCA5488C83BF}" type="pres">
      <dgm:prSet presAssocID="{484785AA-C460-44BE-9EAC-C2A11878D756}" presName="tx1" presStyleLbl="revTx" presStyleIdx="4" presStyleCnt="11"/>
      <dgm:spPr/>
    </dgm:pt>
    <dgm:pt modelId="{2C8C7BDB-0192-41ED-9BED-9FD5C49B21FF}" type="pres">
      <dgm:prSet presAssocID="{484785AA-C460-44BE-9EAC-C2A11878D756}" presName="vert1" presStyleCnt="0"/>
      <dgm:spPr/>
    </dgm:pt>
    <dgm:pt modelId="{FFACB529-6ED7-4D07-A1AB-BC561154C8AE}" type="pres">
      <dgm:prSet presAssocID="{79B74AED-2AAB-4F57-93E6-9A850E232084}" presName="thickLine" presStyleLbl="alignNode1" presStyleIdx="5" presStyleCnt="11"/>
      <dgm:spPr/>
    </dgm:pt>
    <dgm:pt modelId="{9A6FA4C8-CDA0-41D5-BBCA-3F311E28D494}" type="pres">
      <dgm:prSet presAssocID="{79B74AED-2AAB-4F57-93E6-9A850E232084}" presName="horz1" presStyleCnt="0"/>
      <dgm:spPr/>
    </dgm:pt>
    <dgm:pt modelId="{DE011337-E06F-4469-9D09-D6AF53E98B98}" type="pres">
      <dgm:prSet presAssocID="{79B74AED-2AAB-4F57-93E6-9A850E232084}" presName="tx1" presStyleLbl="revTx" presStyleIdx="5" presStyleCnt="11"/>
      <dgm:spPr/>
    </dgm:pt>
    <dgm:pt modelId="{BDFAE31C-CBC5-4A08-96F9-2B7F1073797C}" type="pres">
      <dgm:prSet presAssocID="{79B74AED-2AAB-4F57-93E6-9A850E232084}" presName="vert1" presStyleCnt="0"/>
      <dgm:spPr/>
    </dgm:pt>
    <dgm:pt modelId="{CE3233CE-6805-4484-B260-016249A0E4CD}" type="pres">
      <dgm:prSet presAssocID="{37502B2C-7771-4335-A1BB-111849482543}" presName="thickLine" presStyleLbl="alignNode1" presStyleIdx="6" presStyleCnt="11"/>
      <dgm:spPr/>
    </dgm:pt>
    <dgm:pt modelId="{0470722E-27FE-4463-9B23-E69B16A8D8A7}" type="pres">
      <dgm:prSet presAssocID="{37502B2C-7771-4335-A1BB-111849482543}" presName="horz1" presStyleCnt="0"/>
      <dgm:spPr/>
    </dgm:pt>
    <dgm:pt modelId="{5EB3C38E-61BC-430D-AF36-E91537F6324B}" type="pres">
      <dgm:prSet presAssocID="{37502B2C-7771-4335-A1BB-111849482543}" presName="tx1" presStyleLbl="revTx" presStyleIdx="6" presStyleCnt="11"/>
      <dgm:spPr/>
    </dgm:pt>
    <dgm:pt modelId="{BD0FE6C5-876D-4CB7-9C4B-074C568C5600}" type="pres">
      <dgm:prSet presAssocID="{37502B2C-7771-4335-A1BB-111849482543}" presName="vert1" presStyleCnt="0"/>
      <dgm:spPr/>
    </dgm:pt>
    <dgm:pt modelId="{86CE7E3A-88F2-447E-9B89-B5E208F37B71}" type="pres">
      <dgm:prSet presAssocID="{5343C9EA-AFC8-4E31-84E4-CEA8855B59CB}" presName="thickLine" presStyleLbl="alignNode1" presStyleIdx="7" presStyleCnt="11"/>
      <dgm:spPr/>
    </dgm:pt>
    <dgm:pt modelId="{E9707160-1F8D-45F0-ADE7-7F061F6BFD27}" type="pres">
      <dgm:prSet presAssocID="{5343C9EA-AFC8-4E31-84E4-CEA8855B59CB}" presName="horz1" presStyleCnt="0"/>
      <dgm:spPr/>
    </dgm:pt>
    <dgm:pt modelId="{9FC0FD4F-E431-42A6-A6F3-B834348F9C5D}" type="pres">
      <dgm:prSet presAssocID="{5343C9EA-AFC8-4E31-84E4-CEA8855B59CB}" presName="tx1" presStyleLbl="revTx" presStyleIdx="7" presStyleCnt="11"/>
      <dgm:spPr/>
    </dgm:pt>
    <dgm:pt modelId="{B8FF085E-464D-46FA-ABFB-6B16C48A4938}" type="pres">
      <dgm:prSet presAssocID="{5343C9EA-AFC8-4E31-84E4-CEA8855B59CB}" presName="vert1" presStyleCnt="0"/>
      <dgm:spPr/>
    </dgm:pt>
    <dgm:pt modelId="{85B0DDCB-AC12-49F6-AC0C-D359C7C516C5}" type="pres">
      <dgm:prSet presAssocID="{DAA79F61-979F-47D1-8CEF-61789C5A6766}" presName="thickLine" presStyleLbl="alignNode1" presStyleIdx="8" presStyleCnt="11"/>
      <dgm:spPr/>
    </dgm:pt>
    <dgm:pt modelId="{5211A8B6-5B4A-4E68-9654-4F3540B740A6}" type="pres">
      <dgm:prSet presAssocID="{DAA79F61-979F-47D1-8CEF-61789C5A6766}" presName="horz1" presStyleCnt="0"/>
      <dgm:spPr/>
    </dgm:pt>
    <dgm:pt modelId="{3616B46C-751D-4453-AB2C-B0ABAEFAF6DC}" type="pres">
      <dgm:prSet presAssocID="{DAA79F61-979F-47D1-8CEF-61789C5A6766}" presName="tx1" presStyleLbl="revTx" presStyleIdx="8" presStyleCnt="11"/>
      <dgm:spPr/>
    </dgm:pt>
    <dgm:pt modelId="{8A1684EA-61A6-4F57-BB41-D33868EFF9D0}" type="pres">
      <dgm:prSet presAssocID="{DAA79F61-979F-47D1-8CEF-61789C5A6766}" presName="vert1" presStyleCnt="0"/>
      <dgm:spPr/>
    </dgm:pt>
    <dgm:pt modelId="{20653457-7191-4B3C-A262-A7920D679DE9}" type="pres">
      <dgm:prSet presAssocID="{422999C4-A4E9-4F1A-97A7-C780119BDA33}" presName="thickLine" presStyleLbl="alignNode1" presStyleIdx="9" presStyleCnt="11"/>
      <dgm:spPr/>
    </dgm:pt>
    <dgm:pt modelId="{0E272620-FD06-4C02-86F2-171BE2DA4364}" type="pres">
      <dgm:prSet presAssocID="{422999C4-A4E9-4F1A-97A7-C780119BDA33}" presName="horz1" presStyleCnt="0"/>
      <dgm:spPr/>
    </dgm:pt>
    <dgm:pt modelId="{77BC7130-6A64-4166-A3AB-5E2273DE05E4}" type="pres">
      <dgm:prSet presAssocID="{422999C4-A4E9-4F1A-97A7-C780119BDA33}" presName="tx1" presStyleLbl="revTx" presStyleIdx="9" presStyleCnt="11"/>
      <dgm:spPr/>
    </dgm:pt>
    <dgm:pt modelId="{29CAD98A-F4FD-4C8E-9764-30BD1941CB34}" type="pres">
      <dgm:prSet presAssocID="{422999C4-A4E9-4F1A-97A7-C780119BDA33}" presName="vert1" presStyleCnt="0"/>
      <dgm:spPr/>
    </dgm:pt>
    <dgm:pt modelId="{828AFEF9-CC85-431F-9935-5C0CC8247A86}" type="pres">
      <dgm:prSet presAssocID="{1958FBC3-5FDD-4E52-A30F-D97A67028C22}" presName="thickLine" presStyleLbl="alignNode1" presStyleIdx="10" presStyleCnt="11"/>
      <dgm:spPr/>
    </dgm:pt>
    <dgm:pt modelId="{E26B9C00-926E-47BA-A184-45C399C20AAB}" type="pres">
      <dgm:prSet presAssocID="{1958FBC3-5FDD-4E52-A30F-D97A67028C22}" presName="horz1" presStyleCnt="0"/>
      <dgm:spPr/>
    </dgm:pt>
    <dgm:pt modelId="{9D080BA9-5791-4DD0-8C65-CFBE60D9E375}" type="pres">
      <dgm:prSet presAssocID="{1958FBC3-5FDD-4E52-A30F-D97A67028C22}" presName="tx1" presStyleLbl="revTx" presStyleIdx="10" presStyleCnt="11"/>
      <dgm:spPr/>
    </dgm:pt>
    <dgm:pt modelId="{D0444111-3ECC-40E3-8F92-C35C227C4008}" type="pres">
      <dgm:prSet presAssocID="{1958FBC3-5FDD-4E52-A30F-D97A67028C22}" presName="vert1" presStyleCnt="0"/>
      <dgm:spPr/>
    </dgm:pt>
  </dgm:ptLst>
  <dgm:cxnLst>
    <dgm:cxn modelId="{C6B22A07-DEE4-4164-91C0-FE9FE27A1177}" type="presOf" srcId="{79B74AED-2AAB-4F57-93E6-9A850E232084}" destId="{DE011337-E06F-4469-9D09-D6AF53E98B98}" srcOrd="0" destOrd="0" presId="urn:microsoft.com/office/officeart/2008/layout/LinedList"/>
    <dgm:cxn modelId="{2A40D108-5073-49BA-A184-FB34E8EEA34B}" type="presOf" srcId="{7E9975DA-8BE4-485A-AF10-2FB979CBD070}" destId="{A96DEC9D-96BE-4534-B170-251CD2F24C3F}" srcOrd="0" destOrd="0" presId="urn:microsoft.com/office/officeart/2008/layout/LinedList"/>
    <dgm:cxn modelId="{F05B730B-F32C-43C9-A60A-14640B981B69}" type="presOf" srcId="{5343C9EA-AFC8-4E31-84E4-CEA8855B59CB}" destId="{9FC0FD4F-E431-42A6-A6F3-B834348F9C5D}" srcOrd="0" destOrd="0" presId="urn:microsoft.com/office/officeart/2008/layout/LinedList"/>
    <dgm:cxn modelId="{B95E212F-B2C5-4FE8-AF12-FBF120BD19E9}" srcId="{7E9975DA-8BE4-485A-AF10-2FB979CBD070}" destId="{422999C4-A4E9-4F1A-97A7-C780119BDA33}" srcOrd="9" destOrd="0" parTransId="{102F858C-785E-4489-A0D5-865D117B321A}" sibTransId="{6934FB97-69FD-4544-818F-51B5A85B16E2}"/>
    <dgm:cxn modelId="{EBD63731-9695-43E2-9071-2052989ADEEE}" srcId="{7E9975DA-8BE4-485A-AF10-2FB979CBD070}" destId="{1958FBC3-5FDD-4E52-A30F-D97A67028C22}" srcOrd="10" destOrd="0" parTransId="{9C648E50-DB92-42E2-AAC9-6B88A9E6F65B}" sibTransId="{42A3BB32-593E-46EC-AE2B-9F9A833DEA76}"/>
    <dgm:cxn modelId="{E615084A-1EE8-46A7-9AAF-5B8B945E98DF}" type="presOf" srcId="{DAA79F61-979F-47D1-8CEF-61789C5A6766}" destId="{3616B46C-751D-4453-AB2C-B0ABAEFAF6DC}" srcOrd="0" destOrd="0" presId="urn:microsoft.com/office/officeart/2008/layout/LinedList"/>
    <dgm:cxn modelId="{0598305A-7E10-47C4-B755-7407C3406369}" srcId="{7E9975DA-8BE4-485A-AF10-2FB979CBD070}" destId="{7665E6E7-E652-475D-A0CE-2D5EE6729225}" srcOrd="2" destOrd="0" parTransId="{892310D8-0F5F-4A99-9372-3DAB01431595}" sibTransId="{E57EA574-4AAC-4E07-A4D4-64FFBF2CB2DA}"/>
    <dgm:cxn modelId="{BCAB8563-CA60-4668-96E1-89EA1B6EE708}" srcId="{7E9975DA-8BE4-485A-AF10-2FB979CBD070}" destId="{BB026F24-A7BC-44E5-9809-6CA989F337E9}" srcOrd="1" destOrd="0" parTransId="{A0D54B61-316E-4176-B9CE-EB09243BDCA2}" sibTransId="{5A73D639-3F77-4BD6-AE7E-B234A2F46F04}"/>
    <dgm:cxn modelId="{0AC28D68-C75A-4752-8217-9B04DE5C7DB8}" type="presOf" srcId="{1958FBC3-5FDD-4E52-A30F-D97A67028C22}" destId="{9D080BA9-5791-4DD0-8C65-CFBE60D9E375}" srcOrd="0" destOrd="0" presId="urn:microsoft.com/office/officeart/2008/layout/LinedList"/>
    <dgm:cxn modelId="{2852A368-BDC6-427F-9851-17F0EBE63759}" srcId="{7E9975DA-8BE4-485A-AF10-2FB979CBD070}" destId="{37502B2C-7771-4335-A1BB-111849482543}" srcOrd="6" destOrd="0" parTransId="{F55BD4D0-ED48-41A9-873B-2E0D0144C2DC}" sibTransId="{11CAFBB7-2350-4E49-8FC9-1F90B604C54F}"/>
    <dgm:cxn modelId="{292B5285-F1F4-4CFB-846E-8CA823A4795A}" type="presOf" srcId="{422999C4-A4E9-4F1A-97A7-C780119BDA33}" destId="{77BC7130-6A64-4166-A3AB-5E2273DE05E4}" srcOrd="0" destOrd="0" presId="urn:microsoft.com/office/officeart/2008/layout/LinedList"/>
    <dgm:cxn modelId="{CA55B78A-5565-4999-BD67-A56BE016FFDA}" type="presOf" srcId="{37502B2C-7771-4335-A1BB-111849482543}" destId="{5EB3C38E-61BC-430D-AF36-E91537F6324B}" srcOrd="0" destOrd="0" presId="urn:microsoft.com/office/officeart/2008/layout/LinedList"/>
    <dgm:cxn modelId="{F34BAE90-1368-4C2F-BD38-AB1C4D8AC249}" type="presOf" srcId="{A8273B34-E484-497D-88F4-9CF3FAE3C9F7}" destId="{C798D0A8-9C87-47AF-BD17-1BDC9258E276}" srcOrd="0" destOrd="0" presId="urn:microsoft.com/office/officeart/2008/layout/LinedList"/>
    <dgm:cxn modelId="{96741CAA-5D0A-4485-B2A7-033B5622DE42}" srcId="{7E9975DA-8BE4-485A-AF10-2FB979CBD070}" destId="{5343C9EA-AFC8-4E31-84E4-CEA8855B59CB}" srcOrd="7" destOrd="0" parTransId="{EC7CA97C-95AF-4B6F-974C-A20AC027B1C8}" sibTransId="{8EEF0279-00EB-4BF3-8A2B-E78B37360C54}"/>
    <dgm:cxn modelId="{15C441AA-1F29-4BE1-A0E7-D9DC2387AD72}" type="presOf" srcId="{BB026F24-A7BC-44E5-9809-6CA989F337E9}" destId="{E3AFBCE1-0215-4A3E-AAF9-C153544411E3}" srcOrd="0" destOrd="0" presId="urn:microsoft.com/office/officeart/2008/layout/LinedList"/>
    <dgm:cxn modelId="{27229EB1-9558-4EF0-B015-2A94B8C6B38E}" srcId="{7E9975DA-8BE4-485A-AF10-2FB979CBD070}" destId="{484785AA-C460-44BE-9EAC-C2A11878D756}" srcOrd="4" destOrd="0" parTransId="{E38B6CB8-0C59-415C-A39C-A59AFD492FB3}" sibTransId="{4970CD25-C848-43AA-9F83-5CB45A7F1BA2}"/>
    <dgm:cxn modelId="{434A04B3-4CFC-40D3-AABC-8EBC2B963E9E}" srcId="{7E9975DA-8BE4-485A-AF10-2FB979CBD070}" destId="{79B74AED-2AAB-4F57-93E6-9A850E232084}" srcOrd="5" destOrd="0" parTransId="{CCD2C547-8C7F-47C1-B27A-2C12203012A7}" sibTransId="{55B8D000-E6D9-4B72-B97E-F5AD8DD54E57}"/>
    <dgm:cxn modelId="{48DAF6B8-E87E-4BC8-A6ED-5CD6B83D2A91}" srcId="{7E9975DA-8BE4-485A-AF10-2FB979CBD070}" destId="{135F22F8-DD18-4F5D-ADCC-A1DA749A6569}" srcOrd="3" destOrd="0" parTransId="{4454C469-A69C-49E4-B03F-7FFB3034A27F}" sibTransId="{00DD87E4-FA1E-4D24-980D-72A6DA8E8407}"/>
    <dgm:cxn modelId="{AB56ECBB-0996-41E7-907F-C11E43043C71}" srcId="{7E9975DA-8BE4-485A-AF10-2FB979CBD070}" destId="{DAA79F61-979F-47D1-8CEF-61789C5A6766}" srcOrd="8" destOrd="0" parTransId="{2F8E7D92-109D-4525-B1E7-921E8A95660B}" sibTransId="{6595C709-0F64-4BC2-A1C3-BC17D6AB0D6A}"/>
    <dgm:cxn modelId="{982B4DE3-E18B-4E04-8A94-DD50F9522BC7}" type="presOf" srcId="{484785AA-C460-44BE-9EAC-C2A11878D756}" destId="{90FFEF62-4D79-4008-BD64-CCA5488C83BF}" srcOrd="0" destOrd="0" presId="urn:microsoft.com/office/officeart/2008/layout/LinedList"/>
    <dgm:cxn modelId="{B19EE8EA-EA4C-4E20-AE6A-F01F8069C561}" type="presOf" srcId="{135F22F8-DD18-4F5D-ADCC-A1DA749A6569}" destId="{0A102C3C-1966-4CCC-B05C-62204C9B4E3E}" srcOrd="0" destOrd="0" presId="urn:microsoft.com/office/officeart/2008/layout/LinedList"/>
    <dgm:cxn modelId="{FFC3F1EB-E019-4578-876E-E3ACB22A9D5A}" srcId="{7E9975DA-8BE4-485A-AF10-2FB979CBD070}" destId="{A8273B34-E484-497D-88F4-9CF3FAE3C9F7}" srcOrd="0" destOrd="0" parTransId="{40CDB345-B245-4A56-8FEB-687C5031123C}" sibTransId="{36B1E8B7-0308-462A-86CF-171959D64219}"/>
    <dgm:cxn modelId="{0B6F21FC-36E3-4EF7-AF92-F88956AD5229}" type="presOf" srcId="{7665E6E7-E652-475D-A0CE-2D5EE6729225}" destId="{447EE320-2FBA-4121-A4D3-A97EF66BB0C1}" srcOrd="0" destOrd="0" presId="urn:microsoft.com/office/officeart/2008/layout/LinedList"/>
    <dgm:cxn modelId="{CC7EB64D-7770-4BC1-9DEC-8C492891332A}" type="presParOf" srcId="{A96DEC9D-96BE-4534-B170-251CD2F24C3F}" destId="{5BF94CE6-6809-4AD1-B119-35AACD68C972}" srcOrd="0" destOrd="0" presId="urn:microsoft.com/office/officeart/2008/layout/LinedList"/>
    <dgm:cxn modelId="{470622FA-ABA1-48E5-8415-05AB9898E0EB}" type="presParOf" srcId="{A96DEC9D-96BE-4534-B170-251CD2F24C3F}" destId="{DAA1C77A-2285-4818-B25F-54103FD9F1B0}" srcOrd="1" destOrd="0" presId="urn:microsoft.com/office/officeart/2008/layout/LinedList"/>
    <dgm:cxn modelId="{1C48F194-B2D2-4651-BB92-5C660864776F}" type="presParOf" srcId="{DAA1C77A-2285-4818-B25F-54103FD9F1B0}" destId="{C798D0A8-9C87-47AF-BD17-1BDC9258E276}" srcOrd="0" destOrd="0" presId="urn:microsoft.com/office/officeart/2008/layout/LinedList"/>
    <dgm:cxn modelId="{CC7B5DEB-49D3-4E8E-BCE8-FC1A7C952D52}" type="presParOf" srcId="{DAA1C77A-2285-4818-B25F-54103FD9F1B0}" destId="{25A248B4-2C5E-4AB1-BD30-462543B1936D}" srcOrd="1" destOrd="0" presId="urn:microsoft.com/office/officeart/2008/layout/LinedList"/>
    <dgm:cxn modelId="{04C777D1-160F-4BC2-B15C-A9DCBB94EBAB}" type="presParOf" srcId="{A96DEC9D-96BE-4534-B170-251CD2F24C3F}" destId="{FDAACCC0-46E4-4965-B2B9-B17BAB2C9109}" srcOrd="2" destOrd="0" presId="urn:microsoft.com/office/officeart/2008/layout/LinedList"/>
    <dgm:cxn modelId="{39D25A33-F464-462B-BA73-35970F74B32A}" type="presParOf" srcId="{A96DEC9D-96BE-4534-B170-251CD2F24C3F}" destId="{E0BC3D73-CEB6-4C7C-A683-B291098E9689}" srcOrd="3" destOrd="0" presId="urn:microsoft.com/office/officeart/2008/layout/LinedList"/>
    <dgm:cxn modelId="{E7DB6D59-C5C1-49DE-AD56-F3E2ADE25F40}" type="presParOf" srcId="{E0BC3D73-CEB6-4C7C-A683-B291098E9689}" destId="{E3AFBCE1-0215-4A3E-AAF9-C153544411E3}" srcOrd="0" destOrd="0" presId="urn:microsoft.com/office/officeart/2008/layout/LinedList"/>
    <dgm:cxn modelId="{5FA82462-5821-4FBC-8634-0F272F461BDD}" type="presParOf" srcId="{E0BC3D73-CEB6-4C7C-A683-B291098E9689}" destId="{1A1922BF-9062-4F80-8587-A00315D7B793}" srcOrd="1" destOrd="0" presId="urn:microsoft.com/office/officeart/2008/layout/LinedList"/>
    <dgm:cxn modelId="{DA2E97C5-8DBD-4DD4-A0C2-B1CE27A482B2}" type="presParOf" srcId="{A96DEC9D-96BE-4534-B170-251CD2F24C3F}" destId="{97078314-C37B-4964-93D7-7A0161490EFD}" srcOrd="4" destOrd="0" presId="urn:microsoft.com/office/officeart/2008/layout/LinedList"/>
    <dgm:cxn modelId="{29245B28-4FC5-44AC-AEA2-FAC354C40769}" type="presParOf" srcId="{A96DEC9D-96BE-4534-B170-251CD2F24C3F}" destId="{2AEEE9F3-C598-4DA3-8917-015FCC3C06AE}" srcOrd="5" destOrd="0" presId="urn:microsoft.com/office/officeart/2008/layout/LinedList"/>
    <dgm:cxn modelId="{843376EF-7822-4D95-9943-2579C4B70661}" type="presParOf" srcId="{2AEEE9F3-C598-4DA3-8917-015FCC3C06AE}" destId="{447EE320-2FBA-4121-A4D3-A97EF66BB0C1}" srcOrd="0" destOrd="0" presId="urn:microsoft.com/office/officeart/2008/layout/LinedList"/>
    <dgm:cxn modelId="{77074B0D-E07C-4CF6-8C13-E8530EE549F1}" type="presParOf" srcId="{2AEEE9F3-C598-4DA3-8917-015FCC3C06AE}" destId="{3FB6ECF0-75C0-4623-AB79-B9A6D437E83C}" srcOrd="1" destOrd="0" presId="urn:microsoft.com/office/officeart/2008/layout/LinedList"/>
    <dgm:cxn modelId="{F6F66ED5-AF5A-4001-BBC2-842A205F8980}" type="presParOf" srcId="{A96DEC9D-96BE-4534-B170-251CD2F24C3F}" destId="{C2E93218-D53C-4BE2-9009-75C243B8ABF2}" srcOrd="6" destOrd="0" presId="urn:microsoft.com/office/officeart/2008/layout/LinedList"/>
    <dgm:cxn modelId="{38D540FE-FF29-4B87-BAD7-B8BAB43C8DCD}" type="presParOf" srcId="{A96DEC9D-96BE-4534-B170-251CD2F24C3F}" destId="{D2C15F4F-68F8-4ACE-9804-B2615C5C97DE}" srcOrd="7" destOrd="0" presId="urn:microsoft.com/office/officeart/2008/layout/LinedList"/>
    <dgm:cxn modelId="{98720CF3-654C-4293-906E-FA029DE221F9}" type="presParOf" srcId="{D2C15F4F-68F8-4ACE-9804-B2615C5C97DE}" destId="{0A102C3C-1966-4CCC-B05C-62204C9B4E3E}" srcOrd="0" destOrd="0" presId="urn:microsoft.com/office/officeart/2008/layout/LinedList"/>
    <dgm:cxn modelId="{18DD53D5-FDEF-408E-85A3-26578C59FB6E}" type="presParOf" srcId="{D2C15F4F-68F8-4ACE-9804-B2615C5C97DE}" destId="{F8B0E32F-0CF9-44B7-8B29-EC95B81A2550}" srcOrd="1" destOrd="0" presId="urn:microsoft.com/office/officeart/2008/layout/LinedList"/>
    <dgm:cxn modelId="{89C23CA2-99C3-48AD-BDA6-6CCA20D89347}" type="presParOf" srcId="{A96DEC9D-96BE-4534-B170-251CD2F24C3F}" destId="{CE78A62E-00F9-4382-A581-E6411EE30DF7}" srcOrd="8" destOrd="0" presId="urn:microsoft.com/office/officeart/2008/layout/LinedList"/>
    <dgm:cxn modelId="{8988E08B-6562-4283-86D5-4810DF8CCBCC}" type="presParOf" srcId="{A96DEC9D-96BE-4534-B170-251CD2F24C3F}" destId="{664C3342-12A4-4025-8F4F-8308F9FB96CC}" srcOrd="9" destOrd="0" presId="urn:microsoft.com/office/officeart/2008/layout/LinedList"/>
    <dgm:cxn modelId="{5F688756-493C-4F91-9A31-2D5766E8BE66}" type="presParOf" srcId="{664C3342-12A4-4025-8F4F-8308F9FB96CC}" destId="{90FFEF62-4D79-4008-BD64-CCA5488C83BF}" srcOrd="0" destOrd="0" presId="urn:microsoft.com/office/officeart/2008/layout/LinedList"/>
    <dgm:cxn modelId="{B156BC41-C385-48B6-B69B-A3F9EC18A102}" type="presParOf" srcId="{664C3342-12A4-4025-8F4F-8308F9FB96CC}" destId="{2C8C7BDB-0192-41ED-9BED-9FD5C49B21FF}" srcOrd="1" destOrd="0" presId="urn:microsoft.com/office/officeart/2008/layout/LinedList"/>
    <dgm:cxn modelId="{3229D9D9-F20F-40C0-9AEC-A0021AFA7AFD}" type="presParOf" srcId="{A96DEC9D-96BE-4534-B170-251CD2F24C3F}" destId="{FFACB529-6ED7-4D07-A1AB-BC561154C8AE}" srcOrd="10" destOrd="0" presId="urn:microsoft.com/office/officeart/2008/layout/LinedList"/>
    <dgm:cxn modelId="{892F7FDA-EBC3-4AE3-925A-133236BFC21E}" type="presParOf" srcId="{A96DEC9D-96BE-4534-B170-251CD2F24C3F}" destId="{9A6FA4C8-CDA0-41D5-BBCA-3F311E28D494}" srcOrd="11" destOrd="0" presId="urn:microsoft.com/office/officeart/2008/layout/LinedList"/>
    <dgm:cxn modelId="{F87A7669-4186-4361-BD25-2932E2527848}" type="presParOf" srcId="{9A6FA4C8-CDA0-41D5-BBCA-3F311E28D494}" destId="{DE011337-E06F-4469-9D09-D6AF53E98B98}" srcOrd="0" destOrd="0" presId="urn:microsoft.com/office/officeart/2008/layout/LinedList"/>
    <dgm:cxn modelId="{E7D08A22-FA2D-4964-9C7B-438D7BF86E9F}" type="presParOf" srcId="{9A6FA4C8-CDA0-41D5-BBCA-3F311E28D494}" destId="{BDFAE31C-CBC5-4A08-96F9-2B7F1073797C}" srcOrd="1" destOrd="0" presId="urn:microsoft.com/office/officeart/2008/layout/LinedList"/>
    <dgm:cxn modelId="{FB56BB4D-CA87-4C2D-8C3F-5054F5254F1B}" type="presParOf" srcId="{A96DEC9D-96BE-4534-B170-251CD2F24C3F}" destId="{CE3233CE-6805-4484-B260-016249A0E4CD}" srcOrd="12" destOrd="0" presId="urn:microsoft.com/office/officeart/2008/layout/LinedList"/>
    <dgm:cxn modelId="{091DE9B2-8A1D-4EAD-A93B-1A67B0B116F4}" type="presParOf" srcId="{A96DEC9D-96BE-4534-B170-251CD2F24C3F}" destId="{0470722E-27FE-4463-9B23-E69B16A8D8A7}" srcOrd="13" destOrd="0" presId="urn:microsoft.com/office/officeart/2008/layout/LinedList"/>
    <dgm:cxn modelId="{45A76A57-BD0F-4B13-94DB-E3FA0EDCD390}" type="presParOf" srcId="{0470722E-27FE-4463-9B23-E69B16A8D8A7}" destId="{5EB3C38E-61BC-430D-AF36-E91537F6324B}" srcOrd="0" destOrd="0" presId="urn:microsoft.com/office/officeart/2008/layout/LinedList"/>
    <dgm:cxn modelId="{6C40E0F2-99EE-4D8F-9727-4BFD3377253C}" type="presParOf" srcId="{0470722E-27FE-4463-9B23-E69B16A8D8A7}" destId="{BD0FE6C5-876D-4CB7-9C4B-074C568C5600}" srcOrd="1" destOrd="0" presId="urn:microsoft.com/office/officeart/2008/layout/LinedList"/>
    <dgm:cxn modelId="{A27E2E89-000E-4A4C-8A74-200566295AA1}" type="presParOf" srcId="{A96DEC9D-96BE-4534-B170-251CD2F24C3F}" destId="{86CE7E3A-88F2-447E-9B89-B5E208F37B71}" srcOrd="14" destOrd="0" presId="urn:microsoft.com/office/officeart/2008/layout/LinedList"/>
    <dgm:cxn modelId="{681B7C48-0B62-4CB0-8426-477143C952B5}" type="presParOf" srcId="{A96DEC9D-96BE-4534-B170-251CD2F24C3F}" destId="{E9707160-1F8D-45F0-ADE7-7F061F6BFD27}" srcOrd="15" destOrd="0" presId="urn:microsoft.com/office/officeart/2008/layout/LinedList"/>
    <dgm:cxn modelId="{53ACEA24-9347-4C0D-B6C3-11BACFE66CEF}" type="presParOf" srcId="{E9707160-1F8D-45F0-ADE7-7F061F6BFD27}" destId="{9FC0FD4F-E431-42A6-A6F3-B834348F9C5D}" srcOrd="0" destOrd="0" presId="urn:microsoft.com/office/officeart/2008/layout/LinedList"/>
    <dgm:cxn modelId="{72BDBE6D-BA05-4462-BC0C-9D9320F0D812}" type="presParOf" srcId="{E9707160-1F8D-45F0-ADE7-7F061F6BFD27}" destId="{B8FF085E-464D-46FA-ABFB-6B16C48A4938}" srcOrd="1" destOrd="0" presId="urn:microsoft.com/office/officeart/2008/layout/LinedList"/>
    <dgm:cxn modelId="{0378F594-95F7-4F33-AAA0-55A78FA4339E}" type="presParOf" srcId="{A96DEC9D-96BE-4534-B170-251CD2F24C3F}" destId="{85B0DDCB-AC12-49F6-AC0C-D359C7C516C5}" srcOrd="16" destOrd="0" presId="urn:microsoft.com/office/officeart/2008/layout/LinedList"/>
    <dgm:cxn modelId="{0CDF4EC8-9122-4B96-B3FB-4DF4E056B813}" type="presParOf" srcId="{A96DEC9D-96BE-4534-B170-251CD2F24C3F}" destId="{5211A8B6-5B4A-4E68-9654-4F3540B740A6}" srcOrd="17" destOrd="0" presId="urn:microsoft.com/office/officeart/2008/layout/LinedList"/>
    <dgm:cxn modelId="{DD803B09-4961-4654-9D0B-9CF2021E7275}" type="presParOf" srcId="{5211A8B6-5B4A-4E68-9654-4F3540B740A6}" destId="{3616B46C-751D-4453-AB2C-B0ABAEFAF6DC}" srcOrd="0" destOrd="0" presId="urn:microsoft.com/office/officeart/2008/layout/LinedList"/>
    <dgm:cxn modelId="{E2D6C416-4219-4039-9E8E-2BF53E9CD163}" type="presParOf" srcId="{5211A8B6-5B4A-4E68-9654-4F3540B740A6}" destId="{8A1684EA-61A6-4F57-BB41-D33868EFF9D0}" srcOrd="1" destOrd="0" presId="urn:microsoft.com/office/officeart/2008/layout/LinedList"/>
    <dgm:cxn modelId="{15CC95CB-3968-48BA-AF80-2B15DA5AAA96}" type="presParOf" srcId="{A96DEC9D-96BE-4534-B170-251CD2F24C3F}" destId="{20653457-7191-4B3C-A262-A7920D679DE9}" srcOrd="18" destOrd="0" presId="urn:microsoft.com/office/officeart/2008/layout/LinedList"/>
    <dgm:cxn modelId="{F2382A79-6903-480E-8E7F-51ADEB6B44F5}" type="presParOf" srcId="{A96DEC9D-96BE-4534-B170-251CD2F24C3F}" destId="{0E272620-FD06-4C02-86F2-171BE2DA4364}" srcOrd="19" destOrd="0" presId="urn:microsoft.com/office/officeart/2008/layout/LinedList"/>
    <dgm:cxn modelId="{F74DD8A0-EB11-44D2-B82E-729D3EA5A264}" type="presParOf" srcId="{0E272620-FD06-4C02-86F2-171BE2DA4364}" destId="{77BC7130-6A64-4166-A3AB-5E2273DE05E4}" srcOrd="0" destOrd="0" presId="urn:microsoft.com/office/officeart/2008/layout/LinedList"/>
    <dgm:cxn modelId="{69A200CB-CBA7-4C35-BCB4-F3056D78C60B}" type="presParOf" srcId="{0E272620-FD06-4C02-86F2-171BE2DA4364}" destId="{29CAD98A-F4FD-4C8E-9764-30BD1941CB34}" srcOrd="1" destOrd="0" presId="urn:microsoft.com/office/officeart/2008/layout/LinedList"/>
    <dgm:cxn modelId="{CDAAEEC9-9F94-4494-B2A0-0EF2A7C55228}" type="presParOf" srcId="{A96DEC9D-96BE-4534-B170-251CD2F24C3F}" destId="{828AFEF9-CC85-431F-9935-5C0CC8247A86}" srcOrd="20" destOrd="0" presId="urn:microsoft.com/office/officeart/2008/layout/LinedList"/>
    <dgm:cxn modelId="{60CAFCE5-5118-45E4-AF0B-08F6045B7A06}" type="presParOf" srcId="{A96DEC9D-96BE-4534-B170-251CD2F24C3F}" destId="{E26B9C00-926E-47BA-A184-45C399C20AAB}" srcOrd="21" destOrd="0" presId="urn:microsoft.com/office/officeart/2008/layout/LinedList"/>
    <dgm:cxn modelId="{F811D78E-2164-47FC-81E6-6E525D494295}" type="presParOf" srcId="{E26B9C00-926E-47BA-A184-45C399C20AAB}" destId="{9D080BA9-5791-4DD0-8C65-CFBE60D9E375}" srcOrd="0" destOrd="0" presId="urn:microsoft.com/office/officeart/2008/layout/LinedList"/>
    <dgm:cxn modelId="{244E0293-89DC-4337-95CA-FB2A4863CA4E}" type="presParOf" srcId="{E26B9C00-926E-47BA-A184-45C399C20AAB}" destId="{D0444111-3ECC-40E3-8F92-C35C227C400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A95F5B-EB79-4467-B5F4-6D34C9A2FC58}"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E133AC7E-8FFE-4DDD-A39D-FDFC68742D31}">
      <dgm:prSet/>
      <dgm:spPr/>
      <dgm:t>
        <a:bodyPr/>
        <a:lstStyle/>
        <a:p>
          <a:r>
            <a:rPr lang="el-GR" b="1" i="1"/>
            <a:t>Έλεγχος εκκαθαριστών από τον επίσημο παραλήπτη </a:t>
          </a:r>
          <a:endParaRPr lang="en-US"/>
        </a:p>
      </dgm:t>
    </dgm:pt>
    <dgm:pt modelId="{AFE26B2C-9F79-4B4D-A424-7EA0CEAF4C22}" type="parTrans" cxnId="{72836DED-09EE-416F-B33F-12A387B5584A}">
      <dgm:prSet/>
      <dgm:spPr/>
      <dgm:t>
        <a:bodyPr/>
        <a:lstStyle/>
        <a:p>
          <a:endParaRPr lang="en-US"/>
        </a:p>
      </dgm:t>
    </dgm:pt>
    <dgm:pt modelId="{3C6E631B-CDD5-412F-AE8F-28D19AA1A0EB}" type="sibTrans" cxnId="{72836DED-09EE-416F-B33F-12A387B5584A}">
      <dgm:prSet/>
      <dgm:spPr/>
      <dgm:t>
        <a:bodyPr/>
        <a:lstStyle/>
        <a:p>
          <a:endParaRPr lang="en-US"/>
        </a:p>
      </dgm:t>
    </dgm:pt>
    <dgm:pt modelId="{686B0176-B11A-443B-AF37-6BD72ABD1434}">
      <dgm:prSet/>
      <dgm:spPr/>
      <dgm:t>
        <a:bodyPr/>
        <a:lstStyle/>
        <a:p>
          <a:r>
            <a:rPr lang="el-GR" dirty="0"/>
            <a:t>Ο Επίσημος Παραλήπτης </a:t>
          </a:r>
          <a:r>
            <a:rPr lang="el-GR" b="1" dirty="0"/>
            <a:t>εποπτεύει</a:t>
          </a:r>
          <a:r>
            <a:rPr lang="el-GR" dirty="0"/>
            <a:t> τους εκκαθαριστές στις εκκαθαρίσεις από το Δικαστήριο (Α 238)</a:t>
          </a:r>
          <a:endParaRPr lang="en-US" dirty="0"/>
        </a:p>
      </dgm:t>
    </dgm:pt>
    <dgm:pt modelId="{599BF6AE-13D4-4A41-A219-8EB40771C88E}" type="parTrans" cxnId="{B6CE9EC3-5096-4C54-9349-D8D62BE27223}">
      <dgm:prSet/>
      <dgm:spPr/>
      <dgm:t>
        <a:bodyPr/>
        <a:lstStyle/>
        <a:p>
          <a:endParaRPr lang="en-US"/>
        </a:p>
      </dgm:t>
    </dgm:pt>
    <dgm:pt modelId="{A809E29D-48EE-4EC4-A779-E26B2EAD4411}" type="sibTrans" cxnId="{B6CE9EC3-5096-4C54-9349-D8D62BE27223}">
      <dgm:prSet/>
      <dgm:spPr/>
      <dgm:t>
        <a:bodyPr/>
        <a:lstStyle/>
        <a:p>
          <a:endParaRPr lang="en-US"/>
        </a:p>
      </dgm:t>
    </dgm:pt>
    <dgm:pt modelId="{646AF754-B285-4F49-AA24-E770B972F6B6}">
      <dgm:prSet/>
      <dgm:spPr/>
      <dgm:t>
        <a:bodyPr/>
        <a:lstStyle/>
        <a:p>
          <a:r>
            <a:rPr lang="el-GR" b="1" dirty="0"/>
            <a:t>Εξετάζει παράπονα</a:t>
          </a:r>
          <a:r>
            <a:rPr lang="el-GR" dirty="0"/>
            <a:t> και </a:t>
          </a:r>
          <a:r>
            <a:rPr lang="el-GR" b="1" dirty="0"/>
            <a:t>λαμβάνει μέτρα</a:t>
          </a:r>
          <a:r>
            <a:rPr lang="el-GR" dirty="0"/>
            <a:t> σε περιπτώσεις παραλείψεων ή παραβάσεων (Α 238)</a:t>
          </a:r>
          <a:endParaRPr lang="en-US" dirty="0"/>
        </a:p>
      </dgm:t>
    </dgm:pt>
    <dgm:pt modelId="{8E0F3490-1665-49D1-875C-D3BFCB1530C6}" type="parTrans" cxnId="{C1E0E838-8739-4866-9DDD-99DC45FA26F9}">
      <dgm:prSet/>
      <dgm:spPr/>
      <dgm:t>
        <a:bodyPr/>
        <a:lstStyle/>
        <a:p>
          <a:endParaRPr lang="en-US"/>
        </a:p>
      </dgm:t>
    </dgm:pt>
    <dgm:pt modelId="{25D59FE2-6D47-44E6-88E0-A36073EDD089}" type="sibTrans" cxnId="{C1E0E838-8739-4866-9DDD-99DC45FA26F9}">
      <dgm:prSet/>
      <dgm:spPr/>
      <dgm:t>
        <a:bodyPr/>
        <a:lstStyle/>
        <a:p>
          <a:endParaRPr lang="en-US"/>
        </a:p>
      </dgm:t>
    </dgm:pt>
    <dgm:pt modelId="{8FD2A2B1-B895-424B-BBA2-44817663E732}">
      <dgm:prSet/>
      <dgm:spPr/>
      <dgm:t>
        <a:bodyPr/>
        <a:lstStyle/>
        <a:p>
          <a:r>
            <a:rPr lang="el-GR"/>
            <a:t>Μπορεί να </a:t>
          </a:r>
          <a:r>
            <a:rPr lang="el-GR" b="1"/>
            <a:t>ζητήσει πληροφορίες</a:t>
          </a:r>
          <a:r>
            <a:rPr lang="el-GR"/>
            <a:t> ή να </a:t>
          </a:r>
          <a:r>
            <a:rPr lang="el-GR" b="1"/>
            <a:t>ζητήσει ενόρκως εξέταση</a:t>
          </a:r>
          <a:r>
            <a:rPr lang="el-GR"/>
            <a:t> μέσω Δικαστηρίου (Α 238)</a:t>
          </a:r>
          <a:endParaRPr lang="en-US"/>
        </a:p>
      </dgm:t>
    </dgm:pt>
    <dgm:pt modelId="{77D5FE03-8985-487B-9842-7FF158C06976}" type="parTrans" cxnId="{078BA1C6-73B0-4E64-B22B-BB34D83F39C5}">
      <dgm:prSet/>
      <dgm:spPr/>
      <dgm:t>
        <a:bodyPr/>
        <a:lstStyle/>
        <a:p>
          <a:endParaRPr lang="en-US"/>
        </a:p>
      </dgm:t>
    </dgm:pt>
    <dgm:pt modelId="{0B7B9C82-EF4B-4835-9A12-C182215A5E4F}" type="sibTrans" cxnId="{078BA1C6-73B0-4E64-B22B-BB34D83F39C5}">
      <dgm:prSet/>
      <dgm:spPr/>
      <dgm:t>
        <a:bodyPr/>
        <a:lstStyle/>
        <a:p>
          <a:endParaRPr lang="en-US"/>
        </a:p>
      </dgm:t>
    </dgm:pt>
    <dgm:pt modelId="{613E4B19-1EEF-447B-A49C-F0645DA58F00}">
      <dgm:prSet/>
      <dgm:spPr/>
      <dgm:t>
        <a:bodyPr/>
        <a:lstStyle/>
        <a:p>
          <a:r>
            <a:rPr lang="el-GR" dirty="0"/>
            <a:t>Έχει δικαίωμα </a:t>
          </a:r>
          <a:r>
            <a:rPr lang="el-GR" b="1" dirty="0"/>
            <a:t>επιτόπιου ελέγχου</a:t>
          </a:r>
          <a:r>
            <a:rPr lang="el-GR" dirty="0"/>
            <a:t> βιβλίων και εξόδων του εκκαθαριστή (Α 238)</a:t>
          </a:r>
          <a:endParaRPr lang="en-US" dirty="0"/>
        </a:p>
      </dgm:t>
    </dgm:pt>
    <dgm:pt modelId="{8DFBC2CE-05AD-4EA6-B32B-239F0DA45C78}" type="parTrans" cxnId="{D7BFF59A-C6CE-4AF6-B2A2-790204A86C78}">
      <dgm:prSet/>
      <dgm:spPr/>
      <dgm:t>
        <a:bodyPr/>
        <a:lstStyle/>
        <a:p>
          <a:endParaRPr lang="en-US"/>
        </a:p>
      </dgm:t>
    </dgm:pt>
    <dgm:pt modelId="{36FA73DC-B8BD-4799-860A-50351252AD41}" type="sibTrans" cxnId="{D7BFF59A-C6CE-4AF6-B2A2-790204A86C78}">
      <dgm:prSet/>
      <dgm:spPr/>
      <dgm:t>
        <a:bodyPr/>
        <a:lstStyle/>
        <a:p>
          <a:endParaRPr lang="en-US"/>
        </a:p>
      </dgm:t>
    </dgm:pt>
    <dgm:pt modelId="{28D16F09-D0B5-43B0-AA70-C60069CE6C29}">
      <dgm:prSet/>
      <dgm:spPr/>
      <dgm:t>
        <a:bodyPr/>
        <a:lstStyle/>
        <a:p>
          <a:r>
            <a:rPr lang="el-GR" b="0"/>
            <a:t>Δήλωση των υποθέσεων της Εταιρείας υποβάλλεται στον Επίσημο Παραλήπτη (Α 224)</a:t>
          </a:r>
          <a:endParaRPr lang="en-US"/>
        </a:p>
      </dgm:t>
    </dgm:pt>
    <dgm:pt modelId="{0CC6F923-601F-4801-9C2E-B4E9CA7033EB}" type="parTrans" cxnId="{D710A389-79E5-4F71-9B2D-16748DC295F9}">
      <dgm:prSet/>
      <dgm:spPr/>
      <dgm:t>
        <a:bodyPr/>
        <a:lstStyle/>
        <a:p>
          <a:endParaRPr lang="en-US"/>
        </a:p>
      </dgm:t>
    </dgm:pt>
    <dgm:pt modelId="{8280469A-B562-4A2B-B8DA-65579CEB311E}" type="sibTrans" cxnId="{D710A389-79E5-4F71-9B2D-16748DC295F9}">
      <dgm:prSet/>
      <dgm:spPr/>
      <dgm:t>
        <a:bodyPr/>
        <a:lstStyle/>
        <a:p>
          <a:endParaRPr lang="en-US"/>
        </a:p>
      </dgm:t>
    </dgm:pt>
    <dgm:pt modelId="{4F01CD4D-413E-45F5-B7D6-CBCC7A6E70E0}">
      <dgm:prSet/>
      <dgm:spPr/>
      <dgm:t>
        <a:bodyPr/>
        <a:lstStyle/>
        <a:p>
          <a:r>
            <a:rPr lang="el-GR"/>
            <a:t>Έκθεση από Επίσημο Παραλήπτη (Α 225) </a:t>
          </a:r>
          <a:endParaRPr lang="en-US"/>
        </a:p>
      </dgm:t>
    </dgm:pt>
    <dgm:pt modelId="{2C36BCE2-33E5-41E2-B061-A3FC0E92FB9D}" type="parTrans" cxnId="{9A1BC8EA-7A81-4158-B083-139338C38995}">
      <dgm:prSet/>
      <dgm:spPr/>
      <dgm:t>
        <a:bodyPr/>
        <a:lstStyle/>
        <a:p>
          <a:endParaRPr lang="en-US"/>
        </a:p>
      </dgm:t>
    </dgm:pt>
    <dgm:pt modelId="{4E1E6854-DC58-4457-ADF1-52F70EFA7627}" type="sibTrans" cxnId="{9A1BC8EA-7A81-4158-B083-139338C38995}">
      <dgm:prSet/>
      <dgm:spPr/>
      <dgm:t>
        <a:bodyPr/>
        <a:lstStyle/>
        <a:p>
          <a:endParaRPr lang="en-US"/>
        </a:p>
      </dgm:t>
    </dgm:pt>
    <dgm:pt modelId="{44BDBCC6-55FF-4301-BEA7-7900EC55E235}" type="pres">
      <dgm:prSet presAssocID="{78A95F5B-EB79-4467-B5F4-6D34C9A2FC58}" presName="diagram" presStyleCnt="0">
        <dgm:presLayoutVars>
          <dgm:dir/>
          <dgm:resizeHandles val="exact"/>
        </dgm:presLayoutVars>
      </dgm:prSet>
      <dgm:spPr/>
    </dgm:pt>
    <dgm:pt modelId="{E30822A2-1A94-414D-82D0-E2E6AC4A4BAB}" type="pres">
      <dgm:prSet presAssocID="{E133AC7E-8FFE-4DDD-A39D-FDFC68742D31}" presName="node" presStyleLbl="node1" presStyleIdx="0" presStyleCnt="7">
        <dgm:presLayoutVars>
          <dgm:bulletEnabled val="1"/>
        </dgm:presLayoutVars>
      </dgm:prSet>
      <dgm:spPr/>
    </dgm:pt>
    <dgm:pt modelId="{6B064A7C-4DE5-4E3F-AF80-9282814C3628}" type="pres">
      <dgm:prSet presAssocID="{3C6E631B-CDD5-412F-AE8F-28D19AA1A0EB}" presName="sibTrans" presStyleCnt="0"/>
      <dgm:spPr/>
    </dgm:pt>
    <dgm:pt modelId="{20890C97-EA52-49DD-B892-FD9A711FBBF3}" type="pres">
      <dgm:prSet presAssocID="{686B0176-B11A-443B-AF37-6BD72ABD1434}" presName="node" presStyleLbl="node1" presStyleIdx="1" presStyleCnt="7">
        <dgm:presLayoutVars>
          <dgm:bulletEnabled val="1"/>
        </dgm:presLayoutVars>
      </dgm:prSet>
      <dgm:spPr/>
    </dgm:pt>
    <dgm:pt modelId="{842A6E63-37C2-44CE-8A1A-8F306E472781}" type="pres">
      <dgm:prSet presAssocID="{A809E29D-48EE-4EC4-A779-E26B2EAD4411}" presName="sibTrans" presStyleCnt="0"/>
      <dgm:spPr/>
    </dgm:pt>
    <dgm:pt modelId="{3C1F7470-9644-489F-A1B0-98D813E34FB9}" type="pres">
      <dgm:prSet presAssocID="{646AF754-B285-4F49-AA24-E770B972F6B6}" presName="node" presStyleLbl="node1" presStyleIdx="2" presStyleCnt="7">
        <dgm:presLayoutVars>
          <dgm:bulletEnabled val="1"/>
        </dgm:presLayoutVars>
      </dgm:prSet>
      <dgm:spPr/>
    </dgm:pt>
    <dgm:pt modelId="{37B6CA39-E1E1-4CB5-B80D-2378CA5075D1}" type="pres">
      <dgm:prSet presAssocID="{25D59FE2-6D47-44E6-88E0-A36073EDD089}" presName="sibTrans" presStyleCnt="0"/>
      <dgm:spPr/>
    </dgm:pt>
    <dgm:pt modelId="{624FDF81-7B9A-44F0-986C-4CDB41B8DB90}" type="pres">
      <dgm:prSet presAssocID="{8FD2A2B1-B895-424B-BBA2-44817663E732}" presName="node" presStyleLbl="node1" presStyleIdx="3" presStyleCnt="7">
        <dgm:presLayoutVars>
          <dgm:bulletEnabled val="1"/>
        </dgm:presLayoutVars>
      </dgm:prSet>
      <dgm:spPr/>
    </dgm:pt>
    <dgm:pt modelId="{10502185-6D8B-4F0C-AC7F-800595A305BD}" type="pres">
      <dgm:prSet presAssocID="{0B7B9C82-EF4B-4835-9A12-C182215A5E4F}" presName="sibTrans" presStyleCnt="0"/>
      <dgm:spPr/>
    </dgm:pt>
    <dgm:pt modelId="{E61F79CC-059A-4D1B-99D6-EA0EA1A8821F}" type="pres">
      <dgm:prSet presAssocID="{613E4B19-1EEF-447B-A49C-F0645DA58F00}" presName="node" presStyleLbl="node1" presStyleIdx="4" presStyleCnt="7">
        <dgm:presLayoutVars>
          <dgm:bulletEnabled val="1"/>
        </dgm:presLayoutVars>
      </dgm:prSet>
      <dgm:spPr/>
    </dgm:pt>
    <dgm:pt modelId="{0442072B-A549-4B00-B97A-1F0B22E2C608}" type="pres">
      <dgm:prSet presAssocID="{36FA73DC-B8BD-4799-860A-50351252AD41}" presName="sibTrans" presStyleCnt="0"/>
      <dgm:spPr/>
    </dgm:pt>
    <dgm:pt modelId="{1838E48D-48F5-4F3F-A2F5-A3FF45BDBCF6}" type="pres">
      <dgm:prSet presAssocID="{28D16F09-D0B5-43B0-AA70-C60069CE6C29}" presName="node" presStyleLbl="node1" presStyleIdx="5" presStyleCnt="7">
        <dgm:presLayoutVars>
          <dgm:bulletEnabled val="1"/>
        </dgm:presLayoutVars>
      </dgm:prSet>
      <dgm:spPr/>
    </dgm:pt>
    <dgm:pt modelId="{5FE7C491-399B-405A-A405-2560F7D6FBF2}" type="pres">
      <dgm:prSet presAssocID="{8280469A-B562-4A2B-B8DA-65579CEB311E}" presName="sibTrans" presStyleCnt="0"/>
      <dgm:spPr/>
    </dgm:pt>
    <dgm:pt modelId="{BD17B9A6-9F93-4F18-8FD3-1EE3607EFE20}" type="pres">
      <dgm:prSet presAssocID="{4F01CD4D-413E-45F5-B7D6-CBCC7A6E70E0}" presName="node" presStyleLbl="node1" presStyleIdx="6" presStyleCnt="7">
        <dgm:presLayoutVars>
          <dgm:bulletEnabled val="1"/>
        </dgm:presLayoutVars>
      </dgm:prSet>
      <dgm:spPr/>
    </dgm:pt>
  </dgm:ptLst>
  <dgm:cxnLst>
    <dgm:cxn modelId="{EA1B380F-3738-43FE-A03D-A34A6C66A34A}" type="presOf" srcId="{613E4B19-1EEF-447B-A49C-F0645DA58F00}" destId="{E61F79CC-059A-4D1B-99D6-EA0EA1A8821F}" srcOrd="0" destOrd="0" presId="urn:microsoft.com/office/officeart/2005/8/layout/default"/>
    <dgm:cxn modelId="{A7B2FF32-3E34-4125-9C0B-ED34F96CB24C}" type="presOf" srcId="{646AF754-B285-4F49-AA24-E770B972F6B6}" destId="{3C1F7470-9644-489F-A1B0-98D813E34FB9}" srcOrd="0" destOrd="0" presId="urn:microsoft.com/office/officeart/2005/8/layout/default"/>
    <dgm:cxn modelId="{C1E0E838-8739-4866-9DDD-99DC45FA26F9}" srcId="{78A95F5B-EB79-4467-B5F4-6D34C9A2FC58}" destId="{646AF754-B285-4F49-AA24-E770B972F6B6}" srcOrd="2" destOrd="0" parTransId="{8E0F3490-1665-49D1-875C-D3BFCB1530C6}" sibTransId="{25D59FE2-6D47-44E6-88E0-A36073EDD089}"/>
    <dgm:cxn modelId="{7E42A63F-7122-45AF-B2C0-6ACB29979420}" type="presOf" srcId="{78A95F5B-EB79-4467-B5F4-6D34C9A2FC58}" destId="{44BDBCC6-55FF-4301-BEA7-7900EC55E235}" srcOrd="0" destOrd="0" presId="urn:microsoft.com/office/officeart/2005/8/layout/default"/>
    <dgm:cxn modelId="{D710A389-79E5-4F71-9B2D-16748DC295F9}" srcId="{78A95F5B-EB79-4467-B5F4-6D34C9A2FC58}" destId="{28D16F09-D0B5-43B0-AA70-C60069CE6C29}" srcOrd="5" destOrd="0" parTransId="{0CC6F923-601F-4801-9C2E-B4E9CA7033EB}" sibTransId="{8280469A-B562-4A2B-B8DA-65579CEB311E}"/>
    <dgm:cxn modelId="{C230A98F-9CD5-43E7-893E-4CCBCAFF5F7A}" type="presOf" srcId="{4F01CD4D-413E-45F5-B7D6-CBCC7A6E70E0}" destId="{BD17B9A6-9F93-4F18-8FD3-1EE3607EFE20}" srcOrd="0" destOrd="0" presId="urn:microsoft.com/office/officeart/2005/8/layout/default"/>
    <dgm:cxn modelId="{38546297-4E20-43D6-9A0C-4A6901A960FD}" type="presOf" srcId="{686B0176-B11A-443B-AF37-6BD72ABD1434}" destId="{20890C97-EA52-49DD-B892-FD9A711FBBF3}" srcOrd="0" destOrd="0" presId="urn:microsoft.com/office/officeart/2005/8/layout/default"/>
    <dgm:cxn modelId="{D7BFF59A-C6CE-4AF6-B2A2-790204A86C78}" srcId="{78A95F5B-EB79-4467-B5F4-6D34C9A2FC58}" destId="{613E4B19-1EEF-447B-A49C-F0645DA58F00}" srcOrd="4" destOrd="0" parTransId="{8DFBC2CE-05AD-4EA6-B32B-239F0DA45C78}" sibTransId="{36FA73DC-B8BD-4799-860A-50351252AD41}"/>
    <dgm:cxn modelId="{0795D1A6-F90B-42DE-AAA9-1DD74F98766E}" type="presOf" srcId="{28D16F09-D0B5-43B0-AA70-C60069CE6C29}" destId="{1838E48D-48F5-4F3F-A2F5-A3FF45BDBCF6}" srcOrd="0" destOrd="0" presId="urn:microsoft.com/office/officeart/2005/8/layout/default"/>
    <dgm:cxn modelId="{335ECEB3-72FD-487E-B78A-B00658A78593}" type="presOf" srcId="{E133AC7E-8FFE-4DDD-A39D-FDFC68742D31}" destId="{E30822A2-1A94-414D-82D0-E2E6AC4A4BAB}" srcOrd="0" destOrd="0" presId="urn:microsoft.com/office/officeart/2005/8/layout/default"/>
    <dgm:cxn modelId="{B6CE9EC3-5096-4C54-9349-D8D62BE27223}" srcId="{78A95F5B-EB79-4467-B5F4-6D34C9A2FC58}" destId="{686B0176-B11A-443B-AF37-6BD72ABD1434}" srcOrd="1" destOrd="0" parTransId="{599BF6AE-13D4-4A41-A219-8EB40771C88E}" sibTransId="{A809E29D-48EE-4EC4-A779-E26B2EAD4411}"/>
    <dgm:cxn modelId="{078BA1C6-73B0-4E64-B22B-BB34D83F39C5}" srcId="{78A95F5B-EB79-4467-B5F4-6D34C9A2FC58}" destId="{8FD2A2B1-B895-424B-BBA2-44817663E732}" srcOrd="3" destOrd="0" parTransId="{77D5FE03-8985-487B-9842-7FF158C06976}" sibTransId="{0B7B9C82-EF4B-4835-9A12-C182215A5E4F}"/>
    <dgm:cxn modelId="{9A1BC8EA-7A81-4158-B083-139338C38995}" srcId="{78A95F5B-EB79-4467-B5F4-6D34C9A2FC58}" destId="{4F01CD4D-413E-45F5-B7D6-CBCC7A6E70E0}" srcOrd="6" destOrd="0" parTransId="{2C36BCE2-33E5-41E2-B061-A3FC0E92FB9D}" sibTransId="{4E1E6854-DC58-4457-ADF1-52F70EFA7627}"/>
    <dgm:cxn modelId="{72836DED-09EE-416F-B33F-12A387B5584A}" srcId="{78A95F5B-EB79-4467-B5F4-6D34C9A2FC58}" destId="{E133AC7E-8FFE-4DDD-A39D-FDFC68742D31}" srcOrd="0" destOrd="0" parTransId="{AFE26B2C-9F79-4B4D-A424-7EA0CEAF4C22}" sibTransId="{3C6E631B-CDD5-412F-AE8F-28D19AA1A0EB}"/>
    <dgm:cxn modelId="{70ADE8F3-95E0-48E7-86A5-A197A8810913}" type="presOf" srcId="{8FD2A2B1-B895-424B-BBA2-44817663E732}" destId="{624FDF81-7B9A-44F0-986C-4CDB41B8DB90}" srcOrd="0" destOrd="0" presId="urn:microsoft.com/office/officeart/2005/8/layout/default"/>
    <dgm:cxn modelId="{6B875E04-E509-458C-A3E6-C0B4C4F3AB3D}" type="presParOf" srcId="{44BDBCC6-55FF-4301-BEA7-7900EC55E235}" destId="{E30822A2-1A94-414D-82D0-E2E6AC4A4BAB}" srcOrd="0" destOrd="0" presId="urn:microsoft.com/office/officeart/2005/8/layout/default"/>
    <dgm:cxn modelId="{D27222E0-5A5F-4393-AD5D-AD41828810CD}" type="presParOf" srcId="{44BDBCC6-55FF-4301-BEA7-7900EC55E235}" destId="{6B064A7C-4DE5-4E3F-AF80-9282814C3628}" srcOrd="1" destOrd="0" presId="urn:microsoft.com/office/officeart/2005/8/layout/default"/>
    <dgm:cxn modelId="{13081413-6273-4466-934E-46311F0265CB}" type="presParOf" srcId="{44BDBCC6-55FF-4301-BEA7-7900EC55E235}" destId="{20890C97-EA52-49DD-B892-FD9A711FBBF3}" srcOrd="2" destOrd="0" presId="urn:microsoft.com/office/officeart/2005/8/layout/default"/>
    <dgm:cxn modelId="{64203BFB-AA8F-40D2-8338-C05133AB165C}" type="presParOf" srcId="{44BDBCC6-55FF-4301-BEA7-7900EC55E235}" destId="{842A6E63-37C2-44CE-8A1A-8F306E472781}" srcOrd="3" destOrd="0" presId="urn:microsoft.com/office/officeart/2005/8/layout/default"/>
    <dgm:cxn modelId="{FD18F4B9-C52D-4EC7-ABED-CC00427B3DEB}" type="presParOf" srcId="{44BDBCC6-55FF-4301-BEA7-7900EC55E235}" destId="{3C1F7470-9644-489F-A1B0-98D813E34FB9}" srcOrd="4" destOrd="0" presId="urn:microsoft.com/office/officeart/2005/8/layout/default"/>
    <dgm:cxn modelId="{F29BFF43-4D5D-47A4-84EE-282EC3EF7D70}" type="presParOf" srcId="{44BDBCC6-55FF-4301-BEA7-7900EC55E235}" destId="{37B6CA39-E1E1-4CB5-B80D-2378CA5075D1}" srcOrd="5" destOrd="0" presId="urn:microsoft.com/office/officeart/2005/8/layout/default"/>
    <dgm:cxn modelId="{44F74938-7CE4-4B92-BCC9-6AFCBFFAB1EE}" type="presParOf" srcId="{44BDBCC6-55FF-4301-BEA7-7900EC55E235}" destId="{624FDF81-7B9A-44F0-986C-4CDB41B8DB90}" srcOrd="6" destOrd="0" presId="urn:microsoft.com/office/officeart/2005/8/layout/default"/>
    <dgm:cxn modelId="{5742E8F9-3457-43C8-AD54-F49787894F75}" type="presParOf" srcId="{44BDBCC6-55FF-4301-BEA7-7900EC55E235}" destId="{10502185-6D8B-4F0C-AC7F-800595A305BD}" srcOrd="7" destOrd="0" presId="urn:microsoft.com/office/officeart/2005/8/layout/default"/>
    <dgm:cxn modelId="{75922008-D73E-4E32-8F44-4C007745418F}" type="presParOf" srcId="{44BDBCC6-55FF-4301-BEA7-7900EC55E235}" destId="{E61F79CC-059A-4D1B-99D6-EA0EA1A8821F}" srcOrd="8" destOrd="0" presId="urn:microsoft.com/office/officeart/2005/8/layout/default"/>
    <dgm:cxn modelId="{CDB62CF0-CC25-4F56-9117-214B6518AB04}" type="presParOf" srcId="{44BDBCC6-55FF-4301-BEA7-7900EC55E235}" destId="{0442072B-A549-4B00-B97A-1F0B22E2C608}" srcOrd="9" destOrd="0" presId="urn:microsoft.com/office/officeart/2005/8/layout/default"/>
    <dgm:cxn modelId="{1910A657-F512-4674-B82F-9992D7F9F085}" type="presParOf" srcId="{44BDBCC6-55FF-4301-BEA7-7900EC55E235}" destId="{1838E48D-48F5-4F3F-A2F5-A3FF45BDBCF6}" srcOrd="10" destOrd="0" presId="urn:microsoft.com/office/officeart/2005/8/layout/default"/>
    <dgm:cxn modelId="{4CF398A6-BED1-4623-9771-C32ABAE11F12}" type="presParOf" srcId="{44BDBCC6-55FF-4301-BEA7-7900EC55E235}" destId="{5FE7C491-399B-405A-A405-2560F7D6FBF2}" srcOrd="11" destOrd="0" presId="urn:microsoft.com/office/officeart/2005/8/layout/default"/>
    <dgm:cxn modelId="{3DAC8AB9-C053-4E51-8091-0C77404D2A4A}" type="presParOf" srcId="{44BDBCC6-55FF-4301-BEA7-7900EC55E235}" destId="{BD17B9A6-9F93-4F18-8FD3-1EE3607EFE2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A93FF1F-CCBE-4E11-BCBF-53683B1409DA}" type="doc">
      <dgm:prSet loTypeId="urn:microsoft.com/office/officeart/2008/layout/LinedList" loCatId="list" qsTypeId="urn:microsoft.com/office/officeart/2005/8/quickstyle/simple4" qsCatId="simple" csTypeId="urn:microsoft.com/office/officeart/2005/8/colors/accent0_3" csCatId="mainScheme" phldr="1"/>
      <dgm:spPr/>
      <dgm:t>
        <a:bodyPr/>
        <a:lstStyle/>
        <a:p>
          <a:endParaRPr lang="en-US"/>
        </a:p>
      </dgm:t>
    </dgm:pt>
    <dgm:pt modelId="{70041ADA-416B-4720-A5E8-CA4A887CFE08}">
      <dgm:prSet custT="1"/>
      <dgm:spPr/>
      <dgm:t>
        <a:bodyPr/>
        <a:lstStyle/>
        <a:p>
          <a:pPr algn="ctr"/>
          <a:r>
            <a:rPr lang="el-GR" sz="3200" b="1" dirty="0"/>
            <a:t>Προϋποθέσεις και Διαδικασία </a:t>
          </a:r>
          <a:endParaRPr lang="en-US" sz="3200" dirty="0"/>
        </a:p>
      </dgm:t>
    </dgm:pt>
    <dgm:pt modelId="{2EA13925-A9EC-428C-B240-027F54152036}" type="parTrans" cxnId="{5279EFD6-65D9-4662-92E2-A1E4FC83CE2F}">
      <dgm:prSet/>
      <dgm:spPr/>
      <dgm:t>
        <a:bodyPr/>
        <a:lstStyle/>
        <a:p>
          <a:endParaRPr lang="en-US"/>
        </a:p>
      </dgm:t>
    </dgm:pt>
    <dgm:pt modelId="{7FD5B9A5-795C-4FBA-A1B0-99B899503323}" type="sibTrans" cxnId="{5279EFD6-65D9-4662-92E2-A1E4FC83CE2F}">
      <dgm:prSet/>
      <dgm:spPr/>
      <dgm:t>
        <a:bodyPr/>
        <a:lstStyle/>
        <a:p>
          <a:endParaRPr lang="en-US"/>
        </a:p>
      </dgm:t>
    </dgm:pt>
    <dgm:pt modelId="{59C16595-9C50-483F-842C-4B584BEA8667}">
      <dgm:prSet custT="1"/>
      <dgm:spPr/>
      <dgm:t>
        <a:bodyPr/>
        <a:lstStyle/>
        <a:p>
          <a:pPr algn="ctr"/>
          <a:r>
            <a:rPr lang="el-GR" sz="2400" b="1" dirty="0"/>
            <a:t>Άρθρο 261 Κεφ. 113 – Πότε μια Εταιρεία Εκκαθαρίζεται Εκούσια</a:t>
          </a:r>
          <a:endParaRPr lang="en-US" sz="2400" dirty="0"/>
        </a:p>
      </dgm:t>
    </dgm:pt>
    <dgm:pt modelId="{7CCAE1AA-5184-4963-AAE2-BF52069A3C45}" type="parTrans" cxnId="{4978A4A2-BB2C-4615-BC1B-00918E4A5126}">
      <dgm:prSet/>
      <dgm:spPr/>
      <dgm:t>
        <a:bodyPr/>
        <a:lstStyle/>
        <a:p>
          <a:endParaRPr lang="en-US"/>
        </a:p>
      </dgm:t>
    </dgm:pt>
    <dgm:pt modelId="{4FD3CCBD-7ED3-4FD8-B0EC-A68A64E21AE8}" type="sibTrans" cxnId="{4978A4A2-BB2C-4615-BC1B-00918E4A5126}">
      <dgm:prSet/>
      <dgm:spPr/>
      <dgm:t>
        <a:bodyPr/>
        <a:lstStyle/>
        <a:p>
          <a:endParaRPr lang="en-US"/>
        </a:p>
      </dgm:t>
    </dgm:pt>
    <dgm:pt modelId="{D66C86ED-2C49-47F5-9200-19255C218838}">
      <dgm:prSet/>
      <dgm:spPr/>
      <dgm:t>
        <a:bodyPr/>
        <a:lstStyle/>
        <a:p>
          <a:r>
            <a:rPr lang="el-GR"/>
            <a:t>Μια εταιρεία μπορεί να τεθεί σε </a:t>
          </a:r>
          <a:r>
            <a:rPr lang="el-GR" b="1"/>
            <a:t>εκούσια εκκαθάριση</a:t>
          </a:r>
          <a:r>
            <a:rPr lang="el-GR"/>
            <a:t> όταν:</a:t>
          </a:r>
          <a:endParaRPr lang="en-US"/>
        </a:p>
      </dgm:t>
    </dgm:pt>
    <dgm:pt modelId="{6089519A-55B3-478D-BA4B-D72FE4E012E0}" type="parTrans" cxnId="{A5E66820-402B-4AD1-8B5B-9E9BD497F6D2}">
      <dgm:prSet/>
      <dgm:spPr/>
      <dgm:t>
        <a:bodyPr/>
        <a:lstStyle/>
        <a:p>
          <a:endParaRPr lang="en-US"/>
        </a:p>
      </dgm:t>
    </dgm:pt>
    <dgm:pt modelId="{02A0EB20-89B9-410A-AC26-C10ED32B5FB8}" type="sibTrans" cxnId="{A5E66820-402B-4AD1-8B5B-9E9BD497F6D2}">
      <dgm:prSet/>
      <dgm:spPr/>
      <dgm:t>
        <a:bodyPr/>
        <a:lstStyle/>
        <a:p>
          <a:endParaRPr lang="en-US"/>
        </a:p>
      </dgm:t>
    </dgm:pt>
    <dgm:pt modelId="{14B7547C-C3F5-4450-A39C-9931AFC9E394}">
      <dgm:prSet/>
      <dgm:spPr/>
      <dgm:t>
        <a:bodyPr/>
        <a:lstStyle/>
        <a:p>
          <a:pPr marL="266700" indent="-266700" algn="just">
            <a:tabLst/>
          </a:pPr>
          <a:r>
            <a:rPr lang="el-GR" b="1" dirty="0">
              <a:sym typeface="Wingdings" pitchFamily="2" charset="2"/>
            </a:rPr>
            <a:t> </a:t>
          </a:r>
          <a:r>
            <a:rPr lang="el-GR" b="1" dirty="0"/>
            <a:t>Λήγει η διάρκεια</a:t>
          </a:r>
          <a:r>
            <a:rPr lang="el-GR" dirty="0"/>
            <a:t> που ορίζεται στο καταστατικό ή </a:t>
          </a:r>
          <a:r>
            <a:rPr lang="el-GR" b="1" dirty="0"/>
            <a:t>επέρχεται γεγονός</a:t>
          </a:r>
          <a:r>
            <a:rPr lang="el-GR" dirty="0"/>
            <a:t> που προβλέπει τη διάλυση και εγκρίνεται σχετικό ψήφισμα.</a:t>
          </a:r>
          <a:endParaRPr lang="en-US" dirty="0"/>
        </a:p>
      </dgm:t>
    </dgm:pt>
    <dgm:pt modelId="{2D300FAF-5975-4E1B-BE4C-405791979889}" type="parTrans" cxnId="{F68D351A-71A4-4B00-83E0-18F32A9AED36}">
      <dgm:prSet/>
      <dgm:spPr/>
      <dgm:t>
        <a:bodyPr/>
        <a:lstStyle/>
        <a:p>
          <a:endParaRPr lang="en-US"/>
        </a:p>
      </dgm:t>
    </dgm:pt>
    <dgm:pt modelId="{3397C70B-B945-45F1-BA7E-7D11EA1C5311}" type="sibTrans" cxnId="{F68D351A-71A4-4B00-83E0-18F32A9AED36}">
      <dgm:prSet/>
      <dgm:spPr/>
      <dgm:t>
        <a:bodyPr/>
        <a:lstStyle/>
        <a:p>
          <a:endParaRPr lang="en-US"/>
        </a:p>
      </dgm:t>
    </dgm:pt>
    <dgm:pt modelId="{A9C613BB-FA19-48A0-A77A-3B95E0DC471F}">
      <dgm:prSet/>
      <dgm:spPr/>
      <dgm:t>
        <a:bodyPr/>
        <a:lstStyle/>
        <a:p>
          <a:pPr marL="266700" indent="-266700">
            <a:tabLst/>
          </a:pPr>
          <a:r>
            <a:rPr lang="el-GR" dirty="0">
              <a:sym typeface="Wingdings" pitchFamily="2" charset="2"/>
            </a:rPr>
            <a:t> </a:t>
          </a:r>
          <a:r>
            <a:rPr lang="el-GR" dirty="0"/>
            <a:t>Με </a:t>
          </a:r>
          <a:r>
            <a:rPr lang="el-GR" b="1" dirty="0"/>
            <a:t>ειδικό ψήφισμα</a:t>
          </a:r>
          <a:r>
            <a:rPr lang="el-GR" dirty="0"/>
            <a:t> (ειδοποίηση 21 ημερών, έγκριση ≥ ¾ των μελών).</a:t>
          </a:r>
          <a:endParaRPr lang="en-US" dirty="0"/>
        </a:p>
      </dgm:t>
    </dgm:pt>
    <dgm:pt modelId="{5B67446F-D508-41B2-BA82-9D22C157CFC8}" type="parTrans" cxnId="{DA8B01A3-DB3A-4FF7-B230-1DEFAA9772B1}">
      <dgm:prSet/>
      <dgm:spPr/>
      <dgm:t>
        <a:bodyPr/>
        <a:lstStyle/>
        <a:p>
          <a:endParaRPr lang="en-US"/>
        </a:p>
      </dgm:t>
    </dgm:pt>
    <dgm:pt modelId="{44ED3A3E-242F-400E-AEB0-B25BAFD7A35A}" type="sibTrans" cxnId="{DA8B01A3-DB3A-4FF7-B230-1DEFAA9772B1}">
      <dgm:prSet/>
      <dgm:spPr/>
      <dgm:t>
        <a:bodyPr/>
        <a:lstStyle/>
        <a:p>
          <a:endParaRPr lang="en-US"/>
        </a:p>
      </dgm:t>
    </dgm:pt>
    <dgm:pt modelId="{A445105A-F4E5-4FB5-8C3F-5E793AD62DE7}">
      <dgm:prSet/>
      <dgm:spPr/>
      <dgm:t>
        <a:bodyPr/>
        <a:lstStyle/>
        <a:p>
          <a:pPr marL="266700" indent="-266700">
            <a:tabLst/>
          </a:pPr>
          <a:r>
            <a:rPr lang="el-GR" dirty="0">
              <a:sym typeface="Wingdings" pitchFamily="2" charset="2"/>
            </a:rPr>
            <a:t> </a:t>
          </a:r>
          <a:r>
            <a:rPr lang="el-GR" dirty="0"/>
            <a:t>Με </a:t>
          </a:r>
          <a:r>
            <a:rPr lang="el-GR" b="1" dirty="0"/>
            <a:t>έκτακτο ψήφισμα</a:t>
          </a:r>
          <a:r>
            <a:rPr lang="el-GR" dirty="0"/>
            <a:t> ότι η εταιρεία </a:t>
          </a:r>
          <a:r>
            <a:rPr lang="el-GR" b="1" dirty="0"/>
            <a:t>αδυνατεί να συνεχίσει λόγω υποχρεώσεων</a:t>
          </a:r>
          <a:r>
            <a:rPr lang="el-GR" dirty="0"/>
            <a:t> και είναι </a:t>
          </a:r>
          <a:r>
            <a:rPr lang="el-GR" b="1" dirty="0"/>
            <a:t>συμφέρον να εκκαθαριστεί </a:t>
          </a:r>
          <a:r>
            <a:rPr lang="el-GR" dirty="0"/>
            <a:t>(ειδοποίηση 14 ημερών, έγκριση ≥ ¾ των μελών).</a:t>
          </a:r>
          <a:endParaRPr lang="en-US" dirty="0"/>
        </a:p>
      </dgm:t>
    </dgm:pt>
    <dgm:pt modelId="{B8F9DD37-DD4E-48BB-95D4-9E530E589438}" type="parTrans" cxnId="{EDB6B244-6492-4F56-9A26-F23EE1243F01}">
      <dgm:prSet/>
      <dgm:spPr/>
      <dgm:t>
        <a:bodyPr/>
        <a:lstStyle/>
        <a:p>
          <a:endParaRPr lang="en-US"/>
        </a:p>
      </dgm:t>
    </dgm:pt>
    <dgm:pt modelId="{AF33B381-632C-4C72-9A60-8A3140070CCB}" type="sibTrans" cxnId="{EDB6B244-6492-4F56-9A26-F23EE1243F01}">
      <dgm:prSet/>
      <dgm:spPr/>
      <dgm:t>
        <a:bodyPr/>
        <a:lstStyle/>
        <a:p>
          <a:endParaRPr lang="en-US"/>
        </a:p>
      </dgm:t>
    </dgm:pt>
    <dgm:pt modelId="{432F20FD-715A-45D5-81A9-D761062A2532}" type="pres">
      <dgm:prSet presAssocID="{2A93FF1F-CCBE-4E11-BCBF-53683B1409DA}" presName="vert0" presStyleCnt="0">
        <dgm:presLayoutVars>
          <dgm:dir/>
          <dgm:animOne val="branch"/>
          <dgm:animLvl val="lvl"/>
        </dgm:presLayoutVars>
      </dgm:prSet>
      <dgm:spPr/>
    </dgm:pt>
    <dgm:pt modelId="{0DEEB792-0BFB-4532-8A6C-3ABCDC87E0A2}" type="pres">
      <dgm:prSet presAssocID="{70041ADA-416B-4720-A5E8-CA4A887CFE08}" presName="thickLine" presStyleLbl="alignNode1" presStyleIdx="0" presStyleCnt="6"/>
      <dgm:spPr/>
    </dgm:pt>
    <dgm:pt modelId="{7EE3C6E1-AE27-4092-B8D9-6E4DC358A66D}" type="pres">
      <dgm:prSet presAssocID="{70041ADA-416B-4720-A5E8-CA4A887CFE08}" presName="horz1" presStyleCnt="0"/>
      <dgm:spPr/>
    </dgm:pt>
    <dgm:pt modelId="{871F8D4A-B687-40C8-90F3-456972342C81}" type="pres">
      <dgm:prSet presAssocID="{70041ADA-416B-4720-A5E8-CA4A887CFE08}" presName="tx1" presStyleLbl="revTx" presStyleIdx="0" presStyleCnt="6"/>
      <dgm:spPr/>
    </dgm:pt>
    <dgm:pt modelId="{4781FDC7-908F-4D4A-A89C-B138CAA33BE6}" type="pres">
      <dgm:prSet presAssocID="{70041ADA-416B-4720-A5E8-CA4A887CFE08}" presName="vert1" presStyleCnt="0"/>
      <dgm:spPr/>
    </dgm:pt>
    <dgm:pt modelId="{5C41D38C-3A6B-4895-8D6A-BB83C77D1192}" type="pres">
      <dgm:prSet presAssocID="{59C16595-9C50-483F-842C-4B584BEA8667}" presName="thickLine" presStyleLbl="alignNode1" presStyleIdx="1" presStyleCnt="6"/>
      <dgm:spPr/>
    </dgm:pt>
    <dgm:pt modelId="{FC51B0F7-0AE9-4DDF-8C83-A8D7A7BAC9D9}" type="pres">
      <dgm:prSet presAssocID="{59C16595-9C50-483F-842C-4B584BEA8667}" presName="horz1" presStyleCnt="0"/>
      <dgm:spPr/>
    </dgm:pt>
    <dgm:pt modelId="{6A1C8856-1EB1-4E48-AF63-CFF5257C0589}" type="pres">
      <dgm:prSet presAssocID="{59C16595-9C50-483F-842C-4B584BEA8667}" presName="tx1" presStyleLbl="revTx" presStyleIdx="1" presStyleCnt="6"/>
      <dgm:spPr/>
    </dgm:pt>
    <dgm:pt modelId="{EEF93B10-EFBD-4E85-89E9-9A25CA4B3062}" type="pres">
      <dgm:prSet presAssocID="{59C16595-9C50-483F-842C-4B584BEA8667}" presName="vert1" presStyleCnt="0"/>
      <dgm:spPr/>
    </dgm:pt>
    <dgm:pt modelId="{215C7950-EF61-4E6D-90FF-D0FBAB3E8578}" type="pres">
      <dgm:prSet presAssocID="{D66C86ED-2C49-47F5-9200-19255C218838}" presName="thickLine" presStyleLbl="alignNode1" presStyleIdx="2" presStyleCnt="6"/>
      <dgm:spPr/>
    </dgm:pt>
    <dgm:pt modelId="{21DBF20B-AC7B-41B9-B1D9-2159F11E2AA1}" type="pres">
      <dgm:prSet presAssocID="{D66C86ED-2C49-47F5-9200-19255C218838}" presName="horz1" presStyleCnt="0"/>
      <dgm:spPr/>
    </dgm:pt>
    <dgm:pt modelId="{95A30313-0F9B-4662-A3A0-5352808E35EA}" type="pres">
      <dgm:prSet presAssocID="{D66C86ED-2C49-47F5-9200-19255C218838}" presName="tx1" presStyleLbl="revTx" presStyleIdx="2" presStyleCnt="6"/>
      <dgm:spPr/>
    </dgm:pt>
    <dgm:pt modelId="{545191C5-9C23-4B75-904B-EDB9C0FE2A66}" type="pres">
      <dgm:prSet presAssocID="{D66C86ED-2C49-47F5-9200-19255C218838}" presName="vert1" presStyleCnt="0"/>
      <dgm:spPr/>
    </dgm:pt>
    <dgm:pt modelId="{AB621D1C-5A83-4763-B08B-2DE909D9914D}" type="pres">
      <dgm:prSet presAssocID="{14B7547C-C3F5-4450-A39C-9931AFC9E394}" presName="thickLine" presStyleLbl="alignNode1" presStyleIdx="3" presStyleCnt="6"/>
      <dgm:spPr/>
    </dgm:pt>
    <dgm:pt modelId="{D5412260-0F65-4143-9C10-B476908B1FBC}" type="pres">
      <dgm:prSet presAssocID="{14B7547C-C3F5-4450-A39C-9931AFC9E394}" presName="horz1" presStyleCnt="0"/>
      <dgm:spPr/>
    </dgm:pt>
    <dgm:pt modelId="{B40F9F0D-F1C3-45E1-90F5-352F8B9646AC}" type="pres">
      <dgm:prSet presAssocID="{14B7547C-C3F5-4450-A39C-9931AFC9E394}" presName="tx1" presStyleLbl="revTx" presStyleIdx="3" presStyleCnt="6"/>
      <dgm:spPr/>
    </dgm:pt>
    <dgm:pt modelId="{18D0718F-5EF5-4A58-A637-897F3258A6DF}" type="pres">
      <dgm:prSet presAssocID="{14B7547C-C3F5-4450-A39C-9931AFC9E394}" presName="vert1" presStyleCnt="0"/>
      <dgm:spPr/>
    </dgm:pt>
    <dgm:pt modelId="{61FDB881-2895-40C1-8655-5CBE3E603D6A}" type="pres">
      <dgm:prSet presAssocID="{A9C613BB-FA19-48A0-A77A-3B95E0DC471F}" presName="thickLine" presStyleLbl="alignNode1" presStyleIdx="4" presStyleCnt="6"/>
      <dgm:spPr/>
    </dgm:pt>
    <dgm:pt modelId="{35A9786F-4D69-4847-B5B5-6E44AA503A50}" type="pres">
      <dgm:prSet presAssocID="{A9C613BB-FA19-48A0-A77A-3B95E0DC471F}" presName="horz1" presStyleCnt="0"/>
      <dgm:spPr/>
    </dgm:pt>
    <dgm:pt modelId="{8510B0D8-07C8-455B-9719-F922FDDB4282}" type="pres">
      <dgm:prSet presAssocID="{A9C613BB-FA19-48A0-A77A-3B95E0DC471F}" presName="tx1" presStyleLbl="revTx" presStyleIdx="4" presStyleCnt="6"/>
      <dgm:spPr/>
    </dgm:pt>
    <dgm:pt modelId="{92C070A5-BEBC-4B01-98F7-416225F4866C}" type="pres">
      <dgm:prSet presAssocID="{A9C613BB-FA19-48A0-A77A-3B95E0DC471F}" presName="vert1" presStyleCnt="0"/>
      <dgm:spPr/>
    </dgm:pt>
    <dgm:pt modelId="{A44AE271-D377-4AA2-8B2A-CA8F5EAE0BB6}" type="pres">
      <dgm:prSet presAssocID="{A445105A-F4E5-4FB5-8C3F-5E793AD62DE7}" presName="thickLine" presStyleLbl="alignNode1" presStyleIdx="5" presStyleCnt="6"/>
      <dgm:spPr/>
    </dgm:pt>
    <dgm:pt modelId="{C32AE43E-2349-42BD-9BAA-21E6B3A28793}" type="pres">
      <dgm:prSet presAssocID="{A445105A-F4E5-4FB5-8C3F-5E793AD62DE7}" presName="horz1" presStyleCnt="0"/>
      <dgm:spPr/>
    </dgm:pt>
    <dgm:pt modelId="{D24310BD-1C5A-4C22-8C18-C2BD5CBC7EC5}" type="pres">
      <dgm:prSet presAssocID="{A445105A-F4E5-4FB5-8C3F-5E793AD62DE7}" presName="tx1" presStyleLbl="revTx" presStyleIdx="5" presStyleCnt="6"/>
      <dgm:spPr/>
    </dgm:pt>
    <dgm:pt modelId="{DE73C4AD-0189-4B79-B534-B06048010EE4}" type="pres">
      <dgm:prSet presAssocID="{A445105A-F4E5-4FB5-8C3F-5E793AD62DE7}" presName="vert1" presStyleCnt="0"/>
      <dgm:spPr/>
    </dgm:pt>
  </dgm:ptLst>
  <dgm:cxnLst>
    <dgm:cxn modelId="{F68D351A-71A4-4B00-83E0-18F32A9AED36}" srcId="{2A93FF1F-CCBE-4E11-BCBF-53683B1409DA}" destId="{14B7547C-C3F5-4450-A39C-9931AFC9E394}" srcOrd="3" destOrd="0" parTransId="{2D300FAF-5975-4E1B-BE4C-405791979889}" sibTransId="{3397C70B-B945-45F1-BA7E-7D11EA1C5311}"/>
    <dgm:cxn modelId="{A5E66820-402B-4AD1-8B5B-9E9BD497F6D2}" srcId="{2A93FF1F-CCBE-4E11-BCBF-53683B1409DA}" destId="{D66C86ED-2C49-47F5-9200-19255C218838}" srcOrd="2" destOrd="0" parTransId="{6089519A-55B3-478D-BA4B-D72FE4E012E0}" sibTransId="{02A0EB20-89B9-410A-AC26-C10ED32B5FB8}"/>
    <dgm:cxn modelId="{EDB6B244-6492-4F56-9A26-F23EE1243F01}" srcId="{2A93FF1F-CCBE-4E11-BCBF-53683B1409DA}" destId="{A445105A-F4E5-4FB5-8C3F-5E793AD62DE7}" srcOrd="5" destOrd="0" parTransId="{B8F9DD37-DD4E-48BB-95D4-9E530E589438}" sibTransId="{AF33B381-632C-4C72-9A60-8A3140070CCB}"/>
    <dgm:cxn modelId="{7D2CB97E-4D6B-4EB9-83F6-89BBAF04AE04}" type="presOf" srcId="{2A93FF1F-CCBE-4E11-BCBF-53683B1409DA}" destId="{432F20FD-715A-45D5-81A9-D761062A2532}" srcOrd="0" destOrd="0" presId="urn:microsoft.com/office/officeart/2008/layout/LinedList"/>
    <dgm:cxn modelId="{48E9B980-9686-4BBF-8F1F-036C75B54B48}" type="presOf" srcId="{D66C86ED-2C49-47F5-9200-19255C218838}" destId="{95A30313-0F9B-4662-A3A0-5352808E35EA}" srcOrd="0" destOrd="0" presId="urn:microsoft.com/office/officeart/2008/layout/LinedList"/>
    <dgm:cxn modelId="{9E0DB381-CA72-4D9F-80D8-17BC1D0D3BB5}" type="presOf" srcId="{59C16595-9C50-483F-842C-4B584BEA8667}" destId="{6A1C8856-1EB1-4E48-AF63-CFF5257C0589}" srcOrd="0" destOrd="0" presId="urn:microsoft.com/office/officeart/2008/layout/LinedList"/>
    <dgm:cxn modelId="{FF503C9A-B0CA-4E4D-8D27-EF5FB1F2109C}" type="presOf" srcId="{70041ADA-416B-4720-A5E8-CA4A887CFE08}" destId="{871F8D4A-B687-40C8-90F3-456972342C81}" srcOrd="0" destOrd="0" presId="urn:microsoft.com/office/officeart/2008/layout/LinedList"/>
    <dgm:cxn modelId="{4978A4A2-BB2C-4615-BC1B-00918E4A5126}" srcId="{2A93FF1F-CCBE-4E11-BCBF-53683B1409DA}" destId="{59C16595-9C50-483F-842C-4B584BEA8667}" srcOrd="1" destOrd="0" parTransId="{7CCAE1AA-5184-4963-AAE2-BF52069A3C45}" sibTransId="{4FD3CCBD-7ED3-4FD8-B0EC-A68A64E21AE8}"/>
    <dgm:cxn modelId="{DA8B01A3-DB3A-4FF7-B230-1DEFAA9772B1}" srcId="{2A93FF1F-CCBE-4E11-BCBF-53683B1409DA}" destId="{A9C613BB-FA19-48A0-A77A-3B95E0DC471F}" srcOrd="4" destOrd="0" parTransId="{5B67446F-D508-41B2-BA82-9D22C157CFC8}" sibTransId="{44ED3A3E-242F-400E-AEB0-B25BAFD7A35A}"/>
    <dgm:cxn modelId="{61BDCBBB-FEE7-4A54-9AC7-79992B54FBA4}" type="presOf" srcId="{14B7547C-C3F5-4450-A39C-9931AFC9E394}" destId="{B40F9F0D-F1C3-45E1-90F5-352F8B9646AC}" srcOrd="0" destOrd="0" presId="urn:microsoft.com/office/officeart/2008/layout/LinedList"/>
    <dgm:cxn modelId="{5279EFD6-65D9-4662-92E2-A1E4FC83CE2F}" srcId="{2A93FF1F-CCBE-4E11-BCBF-53683B1409DA}" destId="{70041ADA-416B-4720-A5E8-CA4A887CFE08}" srcOrd="0" destOrd="0" parTransId="{2EA13925-A9EC-428C-B240-027F54152036}" sibTransId="{7FD5B9A5-795C-4FBA-A1B0-99B899503323}"/>
    <dgm:cxn modelId="{3EF2F5EB-C96B-4749-80DB-395992B0F87B}" type="presOf" srcId="{A9C613BB-FA19-48A0-A77A-3B95E0DC471F}" destId="{8510B0D8-07C8-455B-9719-F922FDDB4282}" srcOrd="0" destOrd="0" presId="urn:microsoft.com/office/officeart/2008/layout/LinedList"/>
    <dgm:cxn modelId="{04DEE1F9-6E61-44C2-B7C9-371E525946C5}" type="presOf" srcId="{A445105A-F4E5-4FB5-8C3F-5E793AD62DE7}" destId="{D24310BD-1C5A-4C22-8C18-C2BD5CBC7EC5}" srcOrd="0" destOrd="0" presId="urn:microsoft.com/office/officeart/2008/layout/LinedList"/>
    <dgm:cxn modelId="{F348E8E0-E400-4337-BA74-B4479AB5EF48}" type="presParOf" srcId="{432F20FD-715A-45D5-81A9-D761062A2532}" destId="{0DEEB792-0BFB-4532-8A6C-3ABCDC87E0A2}" srcOrd="0" destOrd="0" presId="urn:microsoft.com/office/officeart/2008/layout/LinedList"/>
    <dgm:cxn modelId="{D5B0A6EE-5937-4C61-AAA5-01931DA6980A}" type="presParOf" srcId="{432F20FD-715A-45D5-81A9-D761062A2532}" destId="{7EE3C6E1-AE27-4092-B8D9-6E4DC358A66D}" srcOrd="1" destOrd="0" presId="urn:microsoft.com/office/officeart/2008/layout/LinedList"/>
    <dgm:cxn modelId="{F6B0120A-CAFE-4F8F-8BCD-3D7C743B8CE4}" type="presParOf" srcId="{7EE3C6E1-AE27-4092-B8D9-6E4DC358A66D}" destId="{871F8D4A-B687-40C8-90F3-456972342C81}" srcOrd="0" destOrd="0" presId="urn:microsoft.com/office/officeart/2008/layout/LinedList"/>
    <dgm:cxn modelId="{FD1921BD-6C37-4916-AD45-8E017EDF8FD1}" type="presParOf" srcId="{7EE3C6E1-AE27-4092-B8D9-6E4DC358A66D}" destId="{4781FDC7-908F-4D4A-A89C-B138CAA33BE6}" srcOrd="1" destOrd="0" presId="urn:microsoft.com/office/officeart/2008/layout/LinedList"/>
    <dgm:cxn modelId="{2DE4DF24-714D-4F88-AAAB-AB3E70514EF7}" type="presParOf" srcId="{432F20FD-715A-45D5-81A9-D761062A2532}" destId="{5C41D38C-3A6B-4895-8D6A-BB83C77D1192}" srcOrd="2" destOrd="0" presId="urn:microsoft.com/office/officeart/2008/layout/LinedList"/>
    <dgm:cxn modelId="{0B9CED40-EE7E-4686-8EDD-C2F575172EDF}" type="presParOf" srcId="{432F20FD-715A-45D5-81A9-D761062A2532}" destId="{FC51B0F7-0AE9-4DDF-8C83-A8D7A7BAC9D9}" srcOrd="3" destOrd="0" presId="urn:microsoft.com/office/officeart/2008/layout/LinedList"/>
    <dgm:cxn modelId="{EC8247F3-F324-462D-A868-A3364A03907E}" type="presParOf" srcId="{FC51B0F7-0AE9-4DDF-8C83-A8D7A7BAC9D9}" destId="{6A1C8856-1EB1-4E48-AF63-CFF5257C0589}" srcOrd="0" destOrd="0" presId="urn:microsoft.com/office/officeart/2008/layout/LinedList"/>
    <dgm:cxn modelId="{BAA08A09-9D33-4488-BBA7-CB4FA6D7AAAE}" type="presParOf" srcId="{FC51B0F7-0AE9-4DDF-8C83-A8D7A7BAC9D9}" destId="{EEF93B10-EFBD-4E85-89E9-9A25CA4B3062}" srcOrd="1" destOrd="0" presId="urn:microsoft.com/office/officeart/2008/layout/LinedList"/>
    <dgm:cxn modelId="{29F6FBE3-046F-4C7F-A053-D7764CDADB18}" type="presParOf" srcId="{432F20FD-715A-45D5-81A9-D761062A2532}" destId="{215C7950-EF61-4E6D-90FF-D0FBAB3E8578}" srcOrd="4" destOrd="0" presId="urn:microsoft.com/office/officeart/2008/layout/LinedList"/>
    <dgm:cxn modelId="{DA010E22-F861-4D6A-8D4C-7C6FEB329A04}" type="presParOf" srcId="{432F20FD-715A-45D5-81A9-D761062A2532}" destId="{21DBF20B-AC7B-41B9-B1D9-2159F11E2AA1}" srcOrd="5" destOrd="0" presId="urn:microsoft.com/office/officeart/2008/layout/LinedList"/>
    <dgm:cxn modelId="{39C15F34-AA20-4906-9A14-7E4AE82996AF}" type="presParOf" srcId="{21DBF20B-AC7B-41B9-B1D9-2159F11E2AA1}" destId="{95A30313-0F9B-4662-A3A0-5352808E35EA}" srcOrd="0" destOrd="0" presId="urn:microsoft.com/office/officeart/2008/layout/LinedList"/>
    <dgm:cxn modelId="{FE6C032F-C731-4F92-83B8-71B0101E7BEA}" type="presParOf" srcId="{21DBF20B-AC7B-41B9-B1D9-2159F11E2AA1}" destId="{545191C5-9C23-4B75-904B-EDB9C0FE2A66}" srcOrd="1" destOrd="0" presId="urn:microsoft.com/office/officeart/2008/layout/LinedList"/>
    <dgm:cxn modelId="{5CB51E84-9E13-4BC0-B443-BDD963DDF527}" type="presParOf" srcId="{432F20FD-715A-45D5-81A9-D761062A2532}" destId="{AB621D1C-5A83-4763-B08B-2DE909D9914D}" srcOrd="6" destOrd="0" presId="urn:microsoft.com/office/officeart/2008/layout/LinedList"/>
    <dgm:cxn modelId="{A7F3E98C-9026-49E5-B3B4-D77441C9B0F7}" type="presParOf" srcId="{432F20FD-715A-45D5-81A9-D761062A2532}" destId="{D5412260-0F65-4143-9C10-B476908B1FBC}" srcOrd="7" destOrd="0" presId="urn:microsoft.com/office/officeart/2008/layout/LinedList"/>
    <dgm:cxn modelId="{6C394A57-3652-4B72-A1ED-1AD86AC08315}" type="presParOf" srcId="{D5412260-0F65-4143-9C10-B476908B1FBC}" destId="{B40F9F0D-F1C3-45E1-90F5-352F8B9646AC}" srcOrd="0" destOrd="0" presId="urn:microsoft.com/office/officeart/2008/layout/LinedList"/>
    <dgm:cxn modelId="{336EA426-3CC5-4F2C-8404-C21495E541F4}" type="presParOf" srcId="{D5412260-0F65-4143-9C10-B476908B1FBC}" destId="{18D0718F-5EF5-4A58-A637-897F3258A6DF}" srcOrd="1" destOrd="0" presId="urn:microsoft.com/office/officeart/2008/layout/LinedList"/>
    <dgm:cxn modelId="{23CAB965-9451-46CD-B3E3-40F7B266924B}" type="presParOf" srcId="{432F20FD-715A-45D5-81A9-D761062A2532}" destId="{61FDB881-2895-40C1-8655-5CBE3E603D6A}" srcOrd="8" destOrd="0" presId="urn:microsoft.com/office/officeart/2008/layout/LinedList"/>
    <dgm:cxn modelId="{5981DF2B-C859-473B-9572-90C430F0D610}" type="presParOf" srcId="{432F20FD-715A-45D5-81A9-D761062A2532}" destId="{35A9786F-4D69-4847-B5B5-6E44AA503A50}" srcOrd="9" destOrd="0" presId="urn:microsoft.com/office/officeart/2008/layout/LinedList"/>
    <dgm:cxn modelId="{EE6C6074-9BBC-482A-809B-AE23178D8542}" type="presParOf" srcId="{35A9786F-4D69-4847-B5B5-6E44AA503A50}" destId="{8510B0D8-07C8-455B-9719-F922FDDB4282}" srcOrd="0" destOrd="0" presId="urn:microsoft.com/office/officeart/2008/layout/LinedList"/>
    <dgm:cxn modelId="{FEA0EACB-4E66-4B73-8144-283BF91B08FC}" type="presParOf" srcId="{35A9786F-4D69-4847-B5B5-6E44AA503A50}" destId="{92C070A5-BEBC-4B01-98F7-416225F4866C}" srcOrd="1" destOrd="0" presId="urn:microsoft.com/office/officeart/2008/layout/LinedList"/>
    <dgm:cxn modelId="{88C8EDFA-2404-4C0E-97B1-9F1B3B4CFD8E}" type="presParOf" srcId="{432F20FD-715A-45D5-81A9-D761062A2532}" destId="{A44AE271-D377-4AA2-8B2A-CA8F5EAE0BB6}" srcOrd="10" destOrd="0" presId="urn:microsoft.com/office/officeart/2008/layout/LinedList"/>
    <dgm:cxn modelId="{B9C13D62-252E-4461-9F74-596439111CCE}" type="presParOf" srcId="{432F20FD-715A-45D5-81A9-D761062A2532}" destId="{C32AE43E-2349-42BD-9BAA-21E6B3A28793}" srcOrd="11" destOrd="0" presId="urn:microsoft.com/office/officeart/2008/layout/LinedList"/>
    <dgm:cxn modelId="{450C2B9E-C18D-4C04-9A95-8A5FB99AF48B}" type="presParOf" srcId="{C32AE43E-2349-42BD-9BAA-21E6B3A28793}" destId="{D24310BD-1C5A-4C22-8C18-C2BD5CBC7EC5}" srcOrd="0" destOrd="0" presId="urn:microsoft.com/office/officeart/2008/layout/LinedList"/>
    <dgm:cxn modelId="{EC0B7BCE-56FA-455A-BCA1-8BD9DD930344}" type="presParOf" srcId="{C32AE43E-2349-42BD-9BAA-21E6B3A28793}" destId="{DE73C4AD-0189-4B79-B534-B06048010EE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F4FC2-C445-48F7-B95B-BA5C28A4093A}">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9848C17-C735-466F-8284-5BDD8059D592}">
      <dsp:nvSpPr>
        <dsp:cNvPr id="0" name=""/>
        <dsp:cNvSpPr/>
      </dsp:nvSpPr>
      <dsp:spPr>
        <a:xfrm>
          <a:off x="0" y="665"/>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l-GR" sz="3400" b="1" kern="1200"/>
            <a:t>Εισαγωγή και Νομικό Πλαίσιο </a:t>
          </a:r>
          <a:endParaRPr lang="en-US" sz="3400" kern="1200"/>
        </a:p>
      </dsp:txBody>
      <dsp:txXfrm>
        <a:off x="0" y="665"/>
        <a:ext cx="6666833" cy="1090517"/>
      </dsp:txXfrm>
    </dsp:sp>
    <dsp:sp modelId="{58B4E5FA-5FF3-4CAF-BD50-72F6C269688C}">
      <dsp:nvSpPr>
        <dsp:cNvPr id="0" name=""/>
        <dsp:cNvSpPr/>
      </dsp:nvSpPr>
      <dsp:spPr>
        <a:xfrm>
          <a:off x="0" y="1091183"/>
          <a:ext cx="6666833" cy="0"/>
        </a:xfrm>
        <a:prstGeom prst="line">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w="6350" cap="flat" cmpd="sng" algn="ctr">
          <a:solidFill>
            <a:schemeClr val="accent2">
              <a:hueOff val="-363841"/>
              <a:satOff val="-20982"/>
              <a:lumOff val="215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59F6C00-086F-4C65-A772-368F7FA6F6E4}">
      <dsp:nvSpPr>
        <dsp:cNvPr id="0" name=""/>
        <dsp:cNvSpPr/>
      </dsp:nvSpPr>
      <dsp:spPr>
        <a:xfrm>
          <a:off x="0" y="1091183"/>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l-GR" sz="3400" kern="1200" dirty="0"/>
            <a:t>1.1 Εφαρμοστέα Νομοθεσία </a:t>
          </a:r>
          <a:endParaRPr lang="en-US" sz="3400" kern="1200" dirty="0"/>
        </a:p>
      </dsp:txBody>
      <dsp:txXfrm>
        <a:off x="0" y="1091183"/>
        <a:ext cx="6666833" cy="1090517"/>
      </dsp:txXfrm>
    </dsp:sp>
    <dsp:sp modelId="{EC4DC5A9-FBA8-459D-9024-5998206DFC39}">
      <dsp:nvSpPr>
        <dsp:cNvPr id="0" name=""/>
        <dsp:cNvSpPr/>
      </dsp:nvSpPr>
      <dsp:spPr>
        <a:xfrm>
          <a:off x="0" y="2181701"/>
          <a:ext cx="6666833" cy="0"/>
        </a:xfrm>
        <a:prstGeom prst="line">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w="6350" cap="flat" cmpd="sng" algn="ctr">
          <a:solidFill>
            <a:schemeClr val="accent2">
              <a:hueOff val="-727682"/>
              <a:satOff val="-41964"/>
              <a:lumOff val="431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24E2E31-C45B-49C2-9EA5-12FC881E762F}">
      <dsp:nvSpPr>
        <dsp:cNvPr id="0" name=""/>
        <dsp:cNvSpPr/>
      </dsp:nvSpPr>
      <dsp:spPr>
        <a:xfrm>
          <a:off x="0" y="2181701"/>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l-GR" sz="3400" kern="1200"/>
            <a:t>1.2 Τύποι Εκκαθάρισης </a:t>
          </a:r>
          <a:endParaRPr lang="en-US" sz="3400" kern="1200"/>
        </a:p>
      </dsp:txBody>
      <dsp:txXfrm>
        <a:off x="0" y="2181701"/>
        <a:ext cx="6666833" cy="1090517"/>
      </dsp:txXfrm>
    </dsp:sp>
    <dsp:sp modelId="{76D31655-D39C-4BA7-B206-F93038CA77F5}">
      <dsp:nvSpPr>
        <dsp:cNvPr id="0" name=""/>
        <dsp:cNvSpPr/>
      </dsp:nvSpPr>
      <dsp:spPr>
        <a:xfrm>
          <a:off x="0" y="3272218"/>
          <a:ext cx="6666833" cy="0"/>
        </a:xfrm>
        <a:prstGeom prst="line">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8A90585-C690-4AD5-8BEC-1B49BFC95AA7}">
      <dsp:nvSpPr>
        <dsp:cNvPr id="0" name=""/>
        <dsp:cNvSpPr/>
      </dsp:nvSpPr>
      <dsp:spPr>
        <a:xfrm>
          <a:off x="0" y="3272218"/>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l-GR" sz="3400" kern="1200"/>
            <a:t>1.3 Νομικές συνέπειες εκκαθάρισης </a:t>
          </a:r>
          <a:endParaRPr lang="en-US" sz="3400" kern="1200"/>
        </a:p>
      </dsp:txBody>
      <dsp:txXfrm>
        <a:off x="0" y="3272218"/>
        <a:ext cx="6666833" cy="1090517"/>
      </dsp:txXfrm>
    </dsp:sp>
    <dsp:sp modelId="{BDC0281F-E033-40EA-8A5D-7C28DF682DD0}">
      <dsp:nvSpPr>
        <dsp:cNvPr id="0" name=""/>
        <dsp:cNvSpPr/>
      </dsp:nvSpPr>
      <dsp:spPr>
        <a:xfrm>
          <a:off x="0" y="4362736"/>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B136AE1-9FFE-4A1C-8998-9DB539776230}">
      <dsp:nvSpPr>
        <dsp:cNvPr id="0" name=""/>
        <dsp:cNvSpPr/>
      </dsp:nvSpPr>
      <dsp:spPr>
        <a:xfrm>
          <a:off x="0" y="4362736"/>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l-GR" sz="3400" kern="1200" dirty="0"/>
            <a:t>1.4 Ρόλος του</a:t>
          </a:r>
          <a:r>
            <a:rPr lang="en-US" sz="3400" kern="1200" dirty="0"/>
            <a:t> </a:t>
          </a:r>
          <a:r>
            <a:rPr lang="el-GR" sz="3400" kern="1200" dirty="0"/>
            <a:t>Επίσημου Παραλήπτη</a:t>
          </a:r>
          <a:endParaRPr lang="en-US" sz="3400" kern="1200" dirty="0"/>
        </a:p>
      </dsp:txBody>
      <dsp:txXfrm>
        <a:off x="0" y="4362736"/>
        <a:ext cx="6666833" cy="1090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FC1E9-C04D-4DF9-80B1-71D55408ABF4}">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1207F29-C09E-4452-8B97-DB0E68057CE8}">
      <dsp:nvSpPr>
        <dsp:cNvPr id="0" name=""/>
        <dsp:cNvSpPr/>
      </dsp:nvSpPr>
      <dsp:spPr>
        <a:xfrm>
          <a:off x="0" y="665"/>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b="1" kern="1200"/>
            <a:t>2. Εκούσια Εκκαθάριση από Μέλη </a:t>
          </a:r>
          <a:endParaRPr lang="en-US" sz="2500" kern="1200"/>
        </a:p>
      </dsp:txBody>
      <dsp:txXfrm>
        <a:off x="0" y="665"/>
        <a:ext cx="6666833" cy="545258"/>
      </dsp:txXfrm>
    </dsp:sp>
    <dsp:sp modelId="{FDA5AA14-2E30-4524-A15D-183822AEECAB}">
      <dsp:nvSpPr>
        <dsp:cNvPr id="0" name=""/>
        <dsp:cNvSpPr/>
      </dsp:nvSpPr>
      <dsp:spPr>
        <a:xfrm>
          <a:off x="0" y="545924"/>
          <a:ext cx="6666833" cy="0"/>
        </a:xfrm>
        <a:prstGeom prst="line">
          <a:avLst/>
        </a:prstGeom>
        <a:gradFill rotWithShape="0">
          <a:gsLst>
            <a:gs pos="0">
              <a:schemeClr val="accent2">
                <a:hueOff val="-161707"/>
                <a:satOff val="-9325"/>
                <a:lumOff val="959"/>
                <a:alphaOff val="0"/>
                <a:satMod val="103000"/>
                <a:lumMod val="102000"/>
                <a:tint val="94000"/>
              </a:schemeClr>
            </a:gs>
            <a:gs pos="50000">
              <a:schemeClr val="accent2">
                <a:hueOff val="-161707"/>
                <a:satOff val="-9325"/>
                <a:lumOff val="959"/>
                <a:alphaOff val="0"/>
                <a:satMod val="110000"/>
                <a:lumMod val="100000"/>
                <a:shade val="100000"/>
              </a:schemeClr>
            </a:gs>
            <a:gs pos="100000">
              <a:schemeClr val="accent2">
                <a:hueOff val="-161707"/>
                <a:satOff val="-9325"/>
                <a:lumOff val="959"/>
                <a:alphaOff val="0"/>
                <a:lumMod val="99000"/>
                <a:satMod val="120000"/>
                <a:shade val="78000"/>
              </a:schemeClr>
            </a:gs>
          </a:gsLst>
          <a:lin ang="5400000" scaled="0"/>
        </a:gradFill>
        <a:ln w="6350" cap="flat" cmpd="sng" algn="ctr">
          <a:solidFill>
            <a:schemeClr val="accent2">
              <a:hueOff val="-161707"/>
              <a:satOff val="-9325"/>
              <a:lumOff val="95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B9ACA3B-92B9-436C-A600-F79C97E1803E}">
      <dsp:nvSpPr>
        <dsp:cNvPr id="0" name=""/>
        <dsp:cNvSpPr/>
      </dsp:nvSpPr>
      <dsp:spPr>
        <a:xfrm>
          <a:off x="0" y="545924"/>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2.1 Προϋποθέσεις και Διαδικασία </a:t>
          </a:r>
          <a:endParaRPr lang="en-US" sz="2500" kern="1200"/>
        </a:p>
      </dsp:txBody>
      <dsp:txXfrm>
        <a:off x="0" y="545924"/>
        <a:ext cx="6666833" cy="545258"/>
      </dsp:txXfrm>
    </dsp:sp>
    <dsp:sp modelId="{1E31FAA2-0A7F-47A9-9207-F82683629DB4}">
      <dsp:nvSpPr>
        <dsp:cNvPr id="0" name=""/>
        <dsp:cNvSpPr/>
      </dsp:nvSpPr>
      <dsp:spPr>
        <a:xfrm>
          <a:off x="0" y="1091183"/>
          <a:ext cx="6666833" cy="0"/>
        </a:xfrm>
        <a:prstGeom prst="line">
          <a:avLst/>
        </a:prstGeom>
        <a:gradFill rotWithShape="0">
          <a:gsLst>
            <a:gs pos="0">
              <a:schemeClr val="accent2">
                <a:hueOff val="-323414"/>
                <a:satOff val="-18651"/>
                <a:lumOff val="1917"/>
                <a:alphaOff val="0"/>
                <a:satMod val="103000"/>
                <a:lumMod val="102000"/>
                <a:tint val="94000"/>
              </a:schemeClr>
            </a:gs>
            <a:gs pos="50000">
              <a:schemeClr val="accent2">
                <a:hueOff val="-323414"/>
                <a:satOff val="-18651"/>
                <a:lumOff val="1917"/>
                <a:alphaOff val="0"/>
                <a:satMod val="110000"/>
                <a:lumMod val="100000"/>
                <a:shade val="100000"/>
              </a:schemeClr>
            </a:gs>
            <a:gs pos="100000">
              <a:schemeClr val="accent2">
                <a:hueOff val="-323414"/>
                <a:satOff val="-18651"/>
                <a:lumOff val="1917"/>
                <a:alphaOff val="0"/>
                <a:lumMod val="99000"/>
                <a:satMod val="120000"/>
                <a:shade val="78000"/>
              </a:schemeClr>
            </a:gs>
          </a:gsLst>
          <a:lin ang="5400000" scaled="0"/>
        </a:gradFill>
        <a:ln w="6350" cap="flat" cmpd="sng" algn="ctr">
          <a:solidFill>
            <a:schemeClr val="accent2">
              <a:hueOff val="-323414"/>
              <a:satOff val="-18651"/>
              <a:lumOff val="191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1EB42E6-BDE2-42CB-BBA3-D6C35F070292}">
      <dsp:nvSpPr>
        <dsp:cNvPr id="0" name=""/>
        <dsp:cNvSpPr/>
      </dsp:nvSpPr>
      <dsp:spPr>
        <a:xfrm>
          <a:off x="0" y="1091183"/>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Ειδικό Ψήφισμα </a:t>
          </a:r>
          <a:endParaRPr lang="en-US" sz="2500" kern="1200"/>
        </a:p>
      </dsp:txBody>
      <dsp:txXfrm>
        <a:off x="0" y="1091183"/>
        <a:ext cx="6666833" cy="545258"/>
      </dsp:txXfrm>
    </dsp:sp>
    <dsp:sp modelId="{8A083E39-D865-4B37-AF8A-090DA6B4AE1F}">
      <dsp:nvSpPr>
        <dsp:cNvPr id="0" name=""/>
        <dsp:cNvSpPr/>
      </dsp:nvSpPr>
      <dsp:spPr>
        <a:xfrm>
          <a:off x="0" y="1636442"/>
          <a:ext cx="6666833" cy="0"/>
        </a:xfrm>
        <a:prstGeom prst="lin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w="6350" cap="flat" cmpd="sng" algn="ctr">
          <a:solidFill>
            <a:schemeClr val="accent2">
              <a:hueOff val="-485121"/>
              <a:satOff val="-27976"/>
              <a:lumOff val="287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2D5C7E8-4F53-4EBD-A1AD-6D2F9BD6BB13}">
      <dsp:nvSpPr>
        <dsp:cNvPr id="0" name=""/>
        <dsp:cNvSpPr/>
      </dsp:nvSpPr>
      <dsp:spPr>
        <a:xfrm>
          <a:off x="0" y="1636442"/>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Θέσμια Δήλωση Φερεγγυότητας </a:t>
          </a:r>
          <a:endParaRPr lang="en-US" sz="2500" kern="1200"/>
        </a:p>
      </dsp:txBody>
      <dsp:txXfrm>
        <a:off x="0" y="1636442"/>
        <a:ext cx="6666833" cy="545258"/>
      </dsp:txXfrm>
    </dsp:sp>
    <dsp:sp modelId="{245F7C93-C601-44DF-893D-D60717151C94}">
      <dsp:nvSpPr>
        <dsp:cNvPr id="0" name=""/>
        <dsp:cNvSpPr/>
      </dsp:nvSpPr>
      <dsp:spPr>
        <a:xfrm>
          <a:off x="0" y="2181701"/>
          <a:ext cx="6666833" cy="0"/>
        </a:xfrm>
        <a:prstGeom prst="line">
          <a:avLst/>
        </a:prstGeom>
        <a:gradFill rotWithShape="0">
          <a:gsLst>
            <a:gs pos="0">
              <a:schemeClr val="accent2">
                <a:hueOff val="-646828"/>
                <a:satOff val="-37301"/>
                <a:lumOff val="3835"/>
                <a:alphaOff val="0"/>
                <a:satMod val="103000"/>
                <a:lumMod val="102000"/>
                <a:tint val="94000"/>
              </a:schemeClr>
            </a:gs>
            <a:gs pos="50000">
              <a:schemeClr val="accent2">
                <a:hueOff val="-646828"/>
                <a:satOff val="-37301"/>
                <a:lumOff val="3835"/>
                <a:alphaOff val="0"/>
                <a:satMod val="110000"/>
                <a:lumMod val="100000"/>
                <a:shade val="100000"/>
              </a:schemeClr>
            </a:gs>
            <a:gs pos="100000">
              <a:schemeClr val="accent2">
                <a:hueOff val="-646828"/>
                <a:satOff val="-37301"/>
                <a:lumOff val="3835"/>
                <a:alphaOff val="0"/>
                <a:lumMod val="99000"/>
                <a:satMod val="120000"/>
                <a:shade val="78000"/>
              </a:schemeClr>
            </a:gs>
          </a:gsLst>
          <a:lin ang="5400000" scaled="0"/>
        </a:gradFill>
        <a:ln w="6350" cap="flat" cmpd="sng" algn="ctr">
          <a:solidFill>
            <a:schemeClr val="accent2">
              <a:hueOff val="-646828"/>
              <a:satOff val="-37301"/>
              <a:lumOff val="383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3943054-2E93-434D-959F-58C9D55A5D5E}">
      <dsp:nvSpPr>
        <dsp:cNvPr id="0" name=""/>
        <dsp:cNvSpPr/>
      </dsp:nvSpPr>
      <dsp:spPr>
        <a:xfrm>
          <a:off x="0" y="2181701"/>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Έναρξη Εκκαθάρισης και διορισμός εκκαθαριστή </a:t>
          </a:r>
          <a:endParaRPr lang="en-US" sz="2500" kern="1200"/>
        </a:p>
      </dsp:txBody>
      <dsp:txXfrm>
        <a:off x="0" y="2181701"/>
        <a:ext cx="6666833" cy="545258"/>
      </dsp:txXfrm>
    </dsp:sp>
    <dsp:sp modelId="{90304C50-C001-4856-8DB1-54B675EB1995}">
      <dsp:nvSpPr>
        <dsp:cNvPr id="0" name=""/>
        <dsp:cNvSpPr/>
      </dsp:nvSpPr>
      <dsp:spPr>
        <a:xfrm>
          <a:off x="0" y="2726959"/>
          <a:ext cx="6666833" cy="0"/>
        </a:xfrm>
        <a:prstGeom prst="line">
          <a:avLst/>
        </a:prstGeom>
        <a:gradFill rotWithShape="0">
          <a:gsLst>
            <a:gs pos="0">
              <a:schemeClr val="accent2">
                <a:hueOff val="-808535"/>
                <a:satOff val="-46627"/>
                <a:lumOff val="4793"/>
                <a:alphaOff val="0"/>
                <a:satMod val="103000"/>
                <a:lumMod val="102000"/>
                <a:tint val="94000"/>
              </a:schemeClr>
            </a:gs>
            <a:gs pos="50000">
              <a:schemeClr val="accent2">
                <a:hueOff val="-808535"/>
                <a:satOff val="-46627"/>
                <a:lumOff val="4793"/>
                <a:alphaOff val="0"/>
                <a:satMod val="110000"/>
                <a:lumMod val="100000"/>
                <a:shade val="100000"/>
              </a:schemeClr>
            </a:gs>
            <a:gs pos="100000">
              <a:schemeClr val="accent2">
                <a:hueOff val="-808535"/>
                <a:satOff val="-46627"/>
                <a:lumOff val="4793"/>
                <a:alphaOff val="0"/>
                <a:lumMod val="99000"/>
                <a:satMod val="120000"/>
                <a:shade val="78000"/>
              </a:schemeClr>
            </a:gs>
          </a:gsLst>
          <a:lin ang="5400000" scaled="0"/>
        </a:gradFill>
        <a:ln w="6350" cap="flat" cmpd="sng" algn="ctr">
          <a:solidFill>
            <a:schemeClr val="accent2">
              <a:hueOff val="-808535"/>
              <a:satOff val="-46627"/>
              <a:lumOff val="479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4EF436B-85F7-43CD-BA8C-0833C94AF62C}">
      <dsp:nvSpPr>
        <dsp:cNvPr id="0" name=""/>
        <dsp:cNvSpPr/>
      </dsp:nvSpPr>
      <dsp:spPr>
        <a:xfrm>
          <a:off x="0" y="2726960"/>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Αμοιβή Εκκαθαριστή</a:t>
          </a:r>
          <a:endParaRPr lang="en-US" sz="2500" kern="1200"/>
        </a:p>
      </dsp:txBody>
      <dsp:txXfrm>
        <a:off x="0" y="2726960"/>
        <a:ext cx="6666833" cy="545258"/>
      </dsp:txXfrm>
    </dsp:sp>
    <dsp:sp modelId="{466B29D1-1619-4A38-85B1-59FD35372941}">
      <dsp:nvSpPr>
        <dsp:cNvPr id="0" name=""/>
        <dsp:cNvSpPr/>
      </dsp:nvSpPr>
      <dsp:spPr>
        <a:xfrm>
          <a:off x="0" y="3272218"/>
          <a:ext cx="6666833" cy="0"/>
        </a:xfrm>
        <a:prstGeom prst="lin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w="6350" cap="flat" cmpd="sng" algn="ctr">
          <a:solidFill>
            <a:schemeClr val="accent2">
              <a:hueOff val="-970242"/>
              <a:satOff val="-55952"/>
              <a:lumOff val="575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66E39C7-5ACB-4A66-A978-79010A44D3F0}">
      <dsp:nvSpPr>
        <dsp:cNvPr id="0" name=""/>
        <dsp:cNvSpPr/>
      </dsp:nvSpPr>
      <dsp:spPr>
        <a:xfrm>
          <a:off x="0" y="3272218"/>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Καταχωρήσεις </a:t>
          </a:r>
          <a:endParaRPr lang="en-US" sz="2500" kern="1200"/>
        </a:p>
      </dsp:txBody>
      <dsp:txXfrm>
        <a:off x="0" y="3272218"/>
        <a:ext cx="6666833" cy="545258"/>
      </dsp:txXfrm>
    </dsp:sp>
    <dsp:sp modelId="{7C727024-38F1-44EC-BE86-903A69446B0A}">
      <dsp:nvSpPr>
        <dsp:cNvPr id="0" name=""/>
        <dsp:cNvSpPr/>
      </dsp:nvSpPr>
      <dsp:spPr>
        <a:xfrm>
          <a:off x="0" y="3817477"/>
          <a:ext cx="6666833" cy="0"/>
        </a:xfrm>
        <a:prstGeom prst="line">
          <a:avLst/>
        </a:prstGeom>
        <a:gradFill rotWithShape="0">
          <a:gsLst>
            <a:gs pos="0">
              <a:schemeClr val="accent2">
                <a:hueOff val="-1131949"/>
                <a:satOff val="-65277"/>
                <a:lumOff val="6711"/>
                <a:alphaOff val="0"/>
                <a:satMod val="103000"/>
                <a:lumMod val="102000"/>
                <a:tint val="94000"/>
              </a:schemeClr>
            </a:gs>
            <a:gs pos="50000">
              <a:schemeClr val="accent2">
                <a:hueOff val="-1131949"/>
                <a:satOff val="-65277"/>
                <a:lumOff val="6711"/>
                <a:alphaOff val="0"/>
                <a:satMod val="110000"/>
                <a:lumMod val="100000"/>
                <a:shade val="100000"/>
              </a:schemeClr>
            </a:gs>
            <a:gs pos="100000">
              <a:schemeClr val="accent2">
                <a:hueOff val="-1131949"/>
                <a:satOff val="-65277"/>
                <a:lumOff val="6711"/>
                <a:alphaOff val="0"/>
                <a:lumMod val="99000"/>
                <a:satMod val="120000"/>
                <a:shade val="78000"/>
              </a:schemeClr>
            </a:gs>
          </a:gsLst>
          <a:lin ang="5400000" scaled="0"/>
        </a:gradFill>
        <a:ln w="6350" cap="flat" cmpd="sng" algn="ctr">
          <a:solidFill>
            <a:schemeClr val="accent2">
              <a:hueOff val="-1131949"/>
              <a:satOff val="-65277"/>
              <a:lumOff val="671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084FAAA-02EA-4F29-928B-7522F3FDDCE9}">
      <dsp:nvSpPr>
        <dsp:cNvPr id="0" name=""/>
        <dsp:cNvSpPr/>
      </dsp:nvSpPr>
      <dsp:spPr>
        <a:xfrm>
          <a:off x="0" y="3817477"/>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Πρώτες ενέργειες εκκαθαριστή </a:t>
          </a:r>
          <a:endParaRPr lang="en-US" sz="2500" kern="1200"/>
        </a:p>
      </dsp:txBody>
      <dsp:txXfrm>
        <a:off x="0" y="3817477"/>
        <a:ext cx="6666833" cy="545258"/>
      </dsp:txXfrm>
    </dsp:sp>
    <dsp:sp modelId="{681B4755-EE39-4EC3-9671-75A9D0345780}">
      <dsp:nvSpPr>
        <dsp:cNvPr id="0" name=""/>
        <dsp:cNvSpPr/>
      </dsp:nvSpPr>
      <dsp:spPr>
        <a:xfrm>
          <a:off x="0" y="4362736"/>
          <a:ext cx="6666833" cy="0"/>
        </a:xfrm>
        <a:prstGeom prst="line">
          <a:avLst/>
        </a:prstGeom>
        <a:gradFill rotWithShape="0">
          <a:gsLst>
            <a:gs pos="0">
              <a:schemeClr val="accent2">
                <a:hueOff val="-1293656"/>
                <a:satOff val="-74603"/>
                <a:lumOff val="7669"/>
                <a:alphaOff val="0"/>
                <a:satMod val="103000"/>
                <a:lumMod val="102000"/>
                <a:tint val="94000"/>
              </a:schemeClr>
            </a:gs>
            <a:gs pos="50000">
              <a:schemeClr val="accent2">
                <a:hueOff val="-1293656"/>
                <a:satOff val="-74603"/>
                <a:lumOff val="7669"/>
                <a:alphaOff val="0"/>
                <a:satMod val="110000"/>
                <a:lumMod val="100000"/>
                <a:shade val="100000"/>
              </a:schemeClr>
            </a:gs>
            <a:gs pos="100000">
              <a:schemeClr val="accent2">
                <a:hueOff val="-1293656"/>
                <a:satOff val="-74603"/>
                <a:lumOff val="7669"/>
                <a:alphaOff val="0"/>
                <a:lumMod val="99000"/>
                <a:satMod val="120000"/>
                <a:shade val="78000"/>
              </a:schemeClr>
            </a:gs>
          </a:gsLst>
          <a:lin ang="5400000" scaled="0"/>
        </a:gradFill>
        <a:ln w="6350" cap="flat" cmpd="sng" algn="ctr">
          <a:solidFill>
            <a:schemeClr val="accent2">
              <a:hueOff val="-1293656"/>
              <a:satOff val="-74603"/>
              <a:lumOff val="766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6EE6DA-2FDD-4269-AEF2-E43A9EB1FA65}">
      <dsp:nvSpPr>
        <dsp:cNvPr id="0" name=""/>
        <dsp:cNvSpPr/>
      </dsp:nvSpPr>
      <dsp:spPr>
        <a:xfrm>
          <a:off x="0" y="4362736"/>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Διανομή </a:t>
          </a:r>
          <a:endParaRPr lang="en-US" sz="2500" kern="1200"/>
        </a:p>
      </dsp:txBody>
      <dsp:txXfrm>
        <a:off x="0" y="4362736"/>
        <a:ext cx="6666833" cy="545258"/>
      </dsp:txXfrm>
    </dsp:sp>
    <dsp:sp modelId="{CCE13A26-03D0-477E-8E26-2A92C6508522}">
      <dsp:nvSpPr>
        <dsp:cNvPr id="0" name=""/>
        <dsp:cNvSpPr/>
      </dsp:nvSpPr>
      <dsp:spPr>
        <a:xfrm>
          <a:off x="0" y="4907995"/>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408EDDB-B689-436E-9474-1D2C1F3864D6}">
      <dsp:nvSpPr>
        <dsp:cNvPr id="0" name=""/>
        <dsp:cNvSpPr/>
      </dsp:nvSpPr>
      <dsp:spPr>
        <a:xfrm>
          <a:off x="0" y="4907995"/>
          <a:ext cx="6666833" cy="545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l-GR" sz="2500" kern="1200"/>
            <a:t>Τελική Γενική Συνέλευση </a:t>
          </a:r>
          <a:endParaRPr lang="en-US" sz="2500" kern="1200"/>
        </a:p>
      </dsp:txBody>
      <dsp:txXfrm>
        <a:off x="0" y="4907995"/>
        <a:ext cx="6666833" cy="5452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0B142-7193-4F07-A92A-0BF431E02400}">
      <dsp:nvSpPr>
        <dsp:cNvPr id="0" name=""/>
        <dsp:cNvSpPr/>
      </dsp:nvSpPr>
      <dsp:spPr>
        <a:xfrm>
          <a:off x="0" y="27344"/>
          <a:ext cx="6253721" cy="13127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dirty="0"/>
            <a:t>2.2 Ευθύνες Διευθυντών και Εκκαθαριστή </a:t>
          </a:r>
          <a:endParaRPr lang="en-US" sz="3300" kern="1200" dirty="0"/>
        </a:p>
      </dsp:txBody>
      <dsp:txXfrm>
        <a:off x="64083" y="91427"/>
        <a:ext cx="6125555" cy="1184574"/>
      </dsp:txXfrm>
    </dsp:sp>
    <dsp:sp modelId="{51B69211-87B7-4B1F-89DC-9C248C24083F}">
      <dsp:nvSpPr>
        <dsp:cNvPr id="0" name=""/>
        <dsp:cNvSpPr/>
      </dsp:nvSpPr>
      <dsp:spPr>
        <a:xfrm>
          <a:off x="0" y="1340084"/>
          <a:ext cx="6253721" cy="368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556"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l-GR" sz="2600" kern="1200"/>
            <a:t>Μετάβαση εξουσιών, υποχρεώσεων και καθηκόντων </a:t>
          </a:r>
          <a:endParaRPr lang="en-US" sz="2600" kern="1200"/>
        </a:p>
        <a:p>
          <a:pPr marL="228600" lvl="1" indent="-228600" algn="l" defTabSz="1155700">
            <a:lnSpc>
              <a:spcPct val="90000"/>
            </a:lnSpc>
            <a:spcBef>
              <a:spcPct val="0"/>
            </a:spcBef>
            <a:spcAft>
              <a:spcPct val="20000"/>
            </a:spcAft>
            <a:buChar char="•"/>
          </a:pPr>
          <a:r>
            <a:rPr lang="el-GR" sz="2600" kern="1200"/>
            <a:t>Αναληθής Δήλωση Φερεγγυότητας </a:t>
          </a:r>
          <a:endParaRPr lang="en-US" sz="2600" kern="1200"/>
        </a:p>
        <a:p>
          <a:pPr marL="228600" lvl="1" indent="-228600" algn="l" defTabSz="1155700">
            <a:lnSpc>
              <a:spcPct val="90000"/>
            </a:lnSpc>
            <a:spcBef>
              <a:spcPct val="0"/>
            </a:spcBef>
            <a:spcAft>
              <a:spcPct val="20000"/>
            </a:spcAft>
            <a:buChar char="•"/>
          </a:pPr>
          <a:r>
            <a:rPr lang="el-GR" sz="2600" kern="1200" dirty="0"/>
            <a:t>Μετατροπή Εκούσιας Εκκαθάρισης από Μέλη σε Εκούσια Εκκαθάριση από Πιστωτές </a:t>
          </a:r>
          <a:endParaRPr lang="en-US" sz="2600" kern="1200" dirty="0"/>
        </a:p>
        <a:p>
          <a:pPr marL="228600" lvl="1" indent="-228600" algn="l" defTabSz="1155700">
            <a:lnSpc>
              <a:spcPct val="90000"/>
            </a:lnSpc>
            <a:spcBef>
              <a:spcPct val="0"/>
            </a:spcBef>
            <a:spcAft>
              <a:spcPct val="20000"/>
            </a:spcAft>
            <a:buChar char="•"/>
          </a:pPr>
          <a:r>
            <a:rPr lang="en-US" sz="2600" kern="1200" dirty="0"/>
            <a:t>Fireside chat - </a:t>
          </a:r>
          <a:r>
            <a:rPr lang="el-GR" sz="2600" kern="1200" dirty="0" err="1"/>
            <a:t>Συζ</a:t>
          </a:r>
          <a:r>
            <a:rPr lang="en-US" sz="2600" kern="1200" dirty="0" err="1"/>
            <a:t>ή</a:t>
          </a:r>
          <a:r>
            <a:rPr lang="el-GR" sz="2600" kern="1200" dirty="0" err="1"/>
            <a:t>τηση</a:t>
          </a:r>
          <a:r>
            <a:rPr lang="el-GR" sz="2600" kern="1200" dirty="0"/>
            <a:t> με Λειτουργό Τμήματος Αφερεγγυότητας </a:t>
          </a:r>
          <a:endParaRPr lang="en-US" sz="2600" kern="1200" dirty="0"/>
        </a:p>
        <a:p>
          <a:pPr marL="228600" lvl="1" indent="-228600" algn="l" defTabSz="1155700">
            <a:lnSpc>
              <a:spcPct val="90000"/>
            </a:lnSpc>
            <a:spcBef>
              <a:spcPct val="0"/>
            </a:spcBef>
            <a:spcAft>
              <a:spcPct val="20000"/>
            </a:spcAft>
            <a:buChar char="•"/>
          </a:pPr>
          <a:r>
            <a:rPr lang="en-US" sz="2600" kern="1200" dirty="0"/>
            <a:t>In the Liquidator’s shoes – You Decide! </a:t>
          </a:r>
        </a:p>
      </dsp:txBody>
      <dsp:txXfrm>
        <a:off x="0" y="1340084"/>
        <a:ext cx="6253721" cy="3688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94CE6-6809-4AD1-B119-35AACD68C972}">
      <dsp:nvSpPr>
        <dsp:cNvPr id="0" name=""/>
        <dsp:cNvSpPr/>
      </dsp:nvSpPr>
      <dsp:spPr>
        <a:xfrm>
          <a:off x="0" y="2663"/>
          <a:ext cx="666683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798D0A8-9C87-47AF-BD17-1BDC9258E276}">
      <dsp:nvSpPr>
        <dsp:cNvPr id="0" name=""/>
        <dsp:cNvSpPr/>
      </dsp:nvSpPr>
      <dsp:spPr>
        <a:xfrm>
          <a:off x="0" y="2663"/>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b="1" kern="1200"/>
            <a:t>3. ΕΚΟΥΣΙΑ ΕΚΚΑΘΑΡΙΣΗ ΑΠΟ ΠΙΣΤΩΤΕΣ</a:t>
          </a:r>
          <a:endParaRPr lang="en-US" sz="2200" kern="1200"/>
        </a:p>
      </dsp:txBody>
      <dsp:txXfrm>
        <a:off x="0" y="2663"/>
        <a:ext cx="6666833" cy="495326"/>
      </dsp:txXfrm>
    </dsp:sp>
    <dsp:sp modelId="{FDAACCC0-46E4-4965-B2B9-B17BAB2C9109}">
      <dsp:nvSpPr>
        <dsp:cNvPr id="0" name=""/>
        <dsp:cNvSpPr/>
      </dsp:nvSpPr>
      <dsp:spPr>
        <a:xfrm>
          <a:off x="0" y="497989"/>
          <a:ext cx="6666833" cy="0"/>
        </a:xfrm>
        <a:prstGeom prst="line">
          <a:avLst/>
        </a:prstGeom>
        <a:gradFill rotWithShape="0">
          <a:gsLst>
            <a:gs pos="0">
              <a:schemeClr val="accent5">
                <a:hueOff val="-675854"/>
                <a:satOff val="-1742"/>
                <a:lumOff val="-1177"/>
                <a:alphaOff val="0"/>
                <a:satMod val="103000"/>
                <a:lumMod val="102000"/>
                <a:tint val="94000"/>
              </a:schemeClr>
            </a:gs>
            <a:gs pos="50000">
              <a:schemeClr val="accent5">
                <a:hueOff val="-675854"/>
                <a:satOff val="-1742"/>
                <a:lumOff val="-1177"/>
                <a:alphaOff val="0"/>
                <a:satMod val="110000"/>
                <a:lumMod val="100000"/>
                <a:shade val="100000"/>
              </a:schemeClr>
            </a:gs>
            <a:gs pos="100000">
              <a:schemeClr val="accent5">
                <a:hueOff val="-675854"/>
                <a:satOff val="-1742"/>
                <a:lumOff val="-1177"/>
                <a:alphaOff val="0"/>
                <a:lumMod val="99000"/>
                <a:satMod val="120000"/>
                <a:shade val="78000"/>
              </a:schemeClr>
            </a:gs>
          </a:gsLst>
          <a:lin ang="5400000" scaled="0"/>
        </a:gradFill>
        <a:ln w="6350" cap="flat" cmpd="sng" algn="ctr">
          <a:solidFill>
            <a:schemeClr val="accent5">
              <a:hueOff val="-675854"/>
              <a:satOff val="-1742"/>
              <a:lumOff val="-117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3AFBCE1-0215-4A3E-AAF9-C153544411E3}">
      <dsp:nvSpPr>
        <dsp:cNvPr id="0" name=""/>
        <dsp:cNvSpPr/>
      </dsp:nvSpPr>
      <dsp:spPr>
        <a:xfrm>
          <a:off x="0" y="497989"/>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b="1" kern="1200" dirty="0"/>
            <a:t>Διαδικασία</a:t>
          </a:r>
          <a:r>
            <a:rPr lang="el-GR" sz="2200" kern="1200" dirty="0"/>
            <a:t> </a:t>
          </a:r>
          <a:endParaRPr lang="en-US" sz="2200" kern="1200" dirty="0"/>
        </a:p>
      </dsp:txBody>
      <dsp:txXfrm>
        <a:off x="0" y="497989"/>
        <a:ext cx="6666833" cy="495326"/>
      </dsp:txXfrm>
    </dsp:sp>
    <dsp:sp modelId="{97078314-C37B-4964-93D7-7A0161490EFD}">
      <dsp:nvSpPr>
        <dsp:cNvPr id="0" name=""/>
        <dsp:cNvSpPr/>
      </dsp:nvSpPr>
      <dsp:spPr>
        <a:xfrm>
          <a:off x="0" y="993316"/>
          <a:ext cx="6666833" cy="0"/>
        </a:xfrm>
        <a:prstGeom prst="line">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w="6350" cap="flat" cmpd="sng" algn="ctr">
          <a:solidFill>
            <a:schemeClr val="accent5">
              <a:hueOff val="-1351709"/>
              <a:satOff val="-3484"/>
              <a:lumOff val="-235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47EE320-2FBA-4121-A4D3-A97EF66BB0C1}">
      <dsp:nvSpPr>
        <dsp:cNvPr id="0" name=""/>
        <dsp:cNvSpPr/>
      </dsp:nvSpPr>
      <dsp:spPr>
        <a:xfrm>
          <a:off x="0" y="993316"/>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Ψήφισμα διευθυντών </a:t>
          </a:r>
          <a:endParaRPr lang="en-US" sz="2200" kern="1200"/>
        </a:p>
      </dsp:txBody>
      <dsp:txXfrm>
        <a:off x="0" y="993316"/>
        <a:ext cx="6666833" cy="495326"/>
      </dsp:txXfrm>
    </dsp:sp>
    <dsp:sp modelId="{C2E93218-D53C-4BE2-9009-75C243B8ABF2}">
      <dsp:nvSpPr>
        <dsp:cNvPr id="0" name=""/>
        <dsp:cNvSpPr/>
      </dsp:nvSpPr>
      <dsp:spPr>
        <a:xfrm>
          <a:off x="0" y="1488643"/>
          <a:ext cx="6666833" cy="0"/>
        </a:xfrm>
        <a:prstGeom prst="line">
          <a:avLst/>
        </a:prstGeom>
        <a:gradFill rotWithShape="0">
          <a:gsLst>
            <a:gs pos="0">
              <a:schemeClr val="accent5">
                <a:hueOff val="-2027563"/>
                <a:satOff val="-5226"/>
                <a:lumOff val="-3530"/>
                <a:alphaOff val="0"/>
                <a:satMod val="103000"/>
                <a:lumMod val="102000"/>
                <a:tint val="94000"/>
              </a:schemeClr>
            </a:gs>
            <a:gs pos="50000">
              <a:schemeClr val="accent5">
                <a:hueOff val="-2027563"/>
                <a:satOff val="-5226"/>
                <a:lumOff val="-3530"/>
                <a:alphaOff val="0"/>
                <a:satMod val="110000"/>
                <a:lumMod val="100000"/>
                <a:shade val="100000"/>
              </a:schemeClr>
            </a:gs>
            <a:gs pos="100000">
              <a:schemeClr val="accent5">
                <a:hueOff val="-2027563"/>
                <a:satOff val="-5226"/>
                <a:lumOff val="-3530"/>
                <a:alphaOff val="0"/>
                <a:lumMod val="99000"/>
                <a:satMod val="120000"/>
                <a:shade val="78000"/>
              </a:schemeClr>
            </a:gs>
          </a:gsLst>
          <a:lin ang="5400000" scaled="0"/>
        </a:gradFill>
        <a:ln w="6350" cap="flat" cmpd="sng" algn="ctr">
          <a:solidFill>
            <a:schemeClr val="accent5">
              <a:hueOff val="-2027563"/>
              <a:satOff val="-5226"/>
              <a:lumOff val="-353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A102C3C-1966-4CCC-B05C-62204C9B4E3E}">
      <dsp:nvSpPr>
        <dsp:cNvPr id="0" name=""/>
        <dsp:cNvSpPr/>
      </dsp:nvSpPr>
      <dsp:spPr>
        <a:xfrm>
          <a:off x="0" y="1488643"/>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Ειδοποίηση για Γενικές Συνελεύσεις </a:t>
          </a:r>
          <a:endParaRPr lang="en-US" sz="2200" kern="1200"/>
        </a:p>
      </dsp:txBody>
      <dsp:txXfrm>
        <a:off x="0" y="1488643"/>
        <a:ext cx="6666833" cy="495326"/>
      </dsp:txXfrm>
    </dsp:sp>
    <dsp:sp modelId="{CE78A62E-00F9-4382-A581-E6411EE30DF7}">
      <dsp:nvSpPr>
        <dsp:cNvPr id="0" name=""/>
        <dsp:cNvSpPr/>
      </dsp:nvSpPr>
      <dsp:spPr>
        <a:xfrm>
          <a:off x="0" y="1983969"/>
          <a:ext cx="6666833" cy="0"/>
        </a:xfrm>
        <a:prstGeom prst="line">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w="6350" cap="flat" cmpd="sng" algn="ctr">
          <a:solidFill>
            <a:schemeClr val="accent5">
              <a:hueOff val="-2703417"/>
              <a:satOff val="-6968"/>
              <a:lumOff val="-470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0FFEF62-4D79-4008-BD64-CCA5488C83BF}">
      <dsp:nvSpPr>
        <dsp:cNvPr id="0" name=""/>
        <dsp:cNvSpPr/>
      </dsp:nvSpPr>
      <dsp:spPr>
        <a:xfrm>
          <a:off x="0" y="1983969"/>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Διορισμός Εκκαθαριστή </a:t>
          </a:r>
          <a:endParaRPr lang="en-US" sz="2200" kern="1200"/>
        </a:p>
      </dsp:txBody>
      <dsp:txXfrm>
        <a:off x="0" y="1983969"/>
        <a:ext cx="6666833" cy="495326"/>
      </dsp:txXfrm>
    </dsp:sp>
    <dsp:sp modelId="{FFACB529-6ED7-4D07-A1AB-BC561154C8AE}">
      <dsp:nvSpPr>
        <dsp:cNvPr id="0" name=""/>
        <dsp:cNvSpPr/>
      </dsp:nvSpPr>
      <dsp:spPr>
        <a:xfrm>
          <a:off x="0" y="2479296"/>
          <a:ext cx="6666833" cy="0"/>
        </a:xfrm>
        <a:prstGeom prst="line">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w="6350" cap="flat" cmpd="sng" algn="ctr">
          <a:solidFill>
            <a:schemeClr val="accent5">
              <a:hueOff val="-3379271"/>
              <a:satOff val="-8710"/>
              <a:lumOff val="-588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E011337-E06F-4469-9D09-D6AF53E98B98}">
      <dsp:nvSpPr>
        <dsp:cNvPr id="0" name=""/>
        <dsp:cNvSpPr/>
      </dsp:nvSpPr>
      <dsp:spPr>
        <a:xfrm>
          <a:off x="0" y="2479296"/>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dirty="0"/>
            <a:t>Εξουσίες και Δικαιώματα Πιστωτών </a:t>
          </a:r>
          <a:endParaRPr lang="en-US" sz="2200" kern="1200" dirty="0"/>
        </a:p>
      </dsp:txBody>
      <dsp:txXfrm>
        <a:off x="0" y="2479296"/>
        <a:ext cx="6666833" cy="495326"/>
      </dsp:txXfrm>
    </dsp:sp>
    <dsp:sp modelId="{CE3233CE-6805-4484-B260-016249A0E4CD}">
      <dsp:nvSpPr>
        <dsp:cNvPr id="0" name=""/>
        <dsp:cNvSpPr/>
      </dsp:nvSpPr>
      <dsp:spPr>
        <a:xfrm>
          <a:off x="0" y="2974623"/>
          <a:ext cx="6666833" cy="0"/>
        </a:xfrm>
        <a:prstGeom prst="line">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w="6350" cap="flat" cmpd="sng" algn="ctr">
          <a:solidFill>
            <a:schemeClr val="accent5">
              <a:hueOff val="-4055126"/>
              <a:satOff val="-10451"/>
              <a:lumOff val="-705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EB3C38E-61BC-430D-AF36-E91537F6324B}">
      <dsp:nvSpPr>
        <dsp:cNvPr id="0" name=""/>
        <dsp:cNvSpPr/>
      </dsp:nvSpPr>
      <dsp:spPr>
        <a:xfrm>
          <a:off x="0" y="2974623"/>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Επιτροπή Επιθεώρησης </a:t>
          </a:r>
          <a:endParaRPr lang="en-US" sz="2200" kern="1200"/>
        </a:p>
      </dsp:txBody>
      <dsp:txXfrm>
        <a:off x="0" y="2974623"/>
        <a:ext cx="6666833" cy="495326"/>
      </dsp:txXfrm>
    </dsp:sp>
    <dsp:sp modelId="{86CE7E3A-88F2-447E-9B89-B5E208F37B71}">
      <dsp:nvSpPr>
        <dsp:cNvPr id="0" name=""/>
        <dsp:cNvSpPr/>
      </dsp:nvSpPr>
      <dsp:spPr>
        <a:xfrm>
          <a:off x="0" y="3469950"/>
          <a:ext cx="6666833" cy="0"/>
        </a:xfrm>
        <a:prstGeom prst="line">
          <a:avLst/>
        </a:prstGeom>
        <a:gradFill rotWithShape="0">
          <a:gsLst>
            <a:gs pos="0">
              <a:schemeClr val="accent5">
                <a:hueOff val="-4730980"/>
                <a:satOff val="-12193"/>
                <a:lumOff val="-8236"/>
                <a:alphaOff val="0"/>
                <a:satMod val="103000"/>
                <a:lumMod val="102000"/>
                <a:tint val="94000"/>
              </a:schemeClr>
            </a:gs>
            <a:gs pos="50000">
              <a:schemeClr val="accent5">
                <a:hueOff val="-4730980"/>
                <a:satOff val="-12193"/>
                <a:lumOff val="-8236"/>
                <a:alphaOff val="0"/>
                <a:satMod val="110000"/>
                <a:lumMod val="100000"/>
                <a:shade val="100000"/>
              </a:schemeClr>
            </a:gs>
            <a:gs pos="100000">
              <a:schemeClr val="accent5">
                <a:hueOff val="-4730980"/>
                <a:satOff val="-12193"/>
                <a:lumOff val="-8236"/>
                <a:alphaOff val="0"/>
                <a:lumMod val="99000"/>
                <a:satMod val="120000"/>
                <a:shade val="78000"/>
              </a:schemeClr>
            </a:gs>
          </a:gsLst>
          <a:lin ang="5400000" scaled="0"/>
        </a:gradFill>
        <a:ln w="6350" cap="flat" cmpd="sng" algn="ctr">
          <a:solidFill>
            <a:schemeClr val="accent5">
              <a:hueOff val="-4730980"/>
              <a:satOff val="-12193"/>
              <a:lumOff val="-823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FC0FD4F-E431-42A6-A6F3-B834348F9C5D}">
      <dsp:nvSpPr>
        <dsp:cNvPr id="0" name=""/>
        <dsp:cNvSpPr/>
      </dsp:nvSpPr>
      <dsp:spPr>
        <a:xfrm>
          <a:off x="0" y="3469950"/>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dirty="0"/>
            <a:t>Επαληθεύσεις Χρεών </a:t>
          </a:r>
        </a:p>
      </dsp:txBody>
      <dsp:txXfrm>
        <a:off x="0" y="3469950"/>
        <a:ext cx="6666833" cy="495326"/>
      </dsp:txXfrm>
    </dsp:sp>
    <dsp:sp modelId="{85B0DDCB-AC12-49F6-AC0C-D359C7C516C5}">
      <dsp:nvSpPr>
        <dsp:cNvPr id="0" name=""/>
        <dsp:cNvSpPr/>
      </dsp:nvSpPr>
      <dsp:spPr>
        <a:xfrm>
          <a:off x="0" y="3965276"/>
          <a:ext cx="6666833" cy="0"/>
        </a:xfrm>
        <a:prstGeom prst="line">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w="6350" cap="flat" cmpd="sng" algn="ctr">
          <a:solidFill>
            <a:schemeClr val="accent5">
              <a:hueOff val="-5406834"/>
              <a:satOff val="-13935"/>
              <a:lumOff val="-9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616B46C-751D-4453-AB2C-B0ABAEFAF6DC}">
      <dsp:nvSpPr>
        <dsp:cNvPr id="0" name=""/>
        <dsp:cNvSpPr/>
      </dsp:nvSpPr>
      <dsp:spPr>
        <a:xfrm>
          <a:off x="0" y="3965276"/>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3965276"/>
        <a:ext cx="6666833" cy="495326"/>
      </dsp:txXfrm>
    </dsp:sp>
    <dsp:sp modelId="{20653457-7191-4B3C-A262-A7920D679DE9}">
      <dsp:nvSpPr>
        <dsp:cNvPr id="0" name=""/>
        <dsp:cNvSpPr/>
      </dsp:nvSpPr>
      <dsp:spPr>
        <a:xfrm>
          <a:off x="0" y="4460603"/>
          <a:ext cx="6666833" cy="0"/>
        </a:xfrm>
        <a:prstGeom prst="line">
          <a:avLst/>
        </a:prstGeom>
        <a:gradFill rotWithShape="0">
          <a:gsLst>
            <a:gs pos="0">
              <a:schemeClr val="accent5">
                <a:hueOff val="-6082688"/>
                <a:satOff val="-15677"/>
                <a:lumOff val="-10588"/>
                <a:alphaOff val="0"/>
                <a:satMod val="103000"/>
                <a:lumMod val="102000"/>
                <a:tint val="94000"/>
              </a:schemeClr>
            </a:gs>
            <a:gs pos="50000">
              <a:schemeClr val="accent5">
                <a:hueOff val="-6082688"/>
                <a:satOff val="-15677"/>
                <a:lumOff val="-10588"/>
                <a:alphaOff val="0"/>
                <a:satMod val="110000"/>
                <a:lumMod val="100000"/>
                <a:shade val="100000"/>
              </a:schemeClr>
            </a:gs>
            <a:gs pos="100000">
              <a:schemeClr val="accent5">
                <a:hueOff val="-6082688"/>
                <a:satOff val="-15677"/>
                <a:lumOff val="-10588"/>
                <a:alphaOff val="0"/>
                <a:lumMod val="99000"/>
                <a:satMod val="120000"/>
                <a:shade val="78000"/>
              </a:schemeClr>
            </a:gs>
          </a:gsLst>
          <a:lin ang="5400000" scaled="0"/>
        </a:gradFill>
        <a:ln w="6350" cap="flat" cmpd="sng" algn="ctr">
          <a:solidFill>
            <a:schemeClr val="accent5">
              <a:hueOff val="-6082688"/>
              <a:satOff val="-15677"/>
              <a:lumOff val="-1058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BC7130-6A64-4166-A3AB-5E2273DE05E4}">
      <dsp:nvSpPr>
        <dsp:cNvPr id="0" name=""/>
        <dsp:cNvSpPr/>
      </dsp:nvSpPr>
      <dsp:spPr>
        <a:xfrm>
          <a:off x="0" y="4460603"/>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4460603"/>
        <a:ext cx="6666833" cy="495326"/>
      </dsp:txXfrm>
    </dsp:sp>
    <dsp:sp modelId="{828AFEF9-CC85-431F-9935-5C0CC8247A86}">
      <dsp:nvSpPr>
        <dsp:cNvPr id="0" name=""/>
        <dsp:cNvSpPr/>
      </dsp:nvSpPr>
      <dsp:spPr>
        <a:xfrm>
          <a:off x="0" y="4955930"/>
          <a:ext cx="6666833"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D080BA9-5791-4DD0-8C65-CFBE60D9E375}">
      <dsp:nvSpPr>
        <dsp:cNvPr id="0" name=""/>
        <dsp:cNvSpPr/>
      </dsp:nvSpPr>
      <dsp:spPr>
        <a:xfrm>
          <a:off x="0" y="4955930"/>
          <a:ext cx="6666833" cy="495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kern="1200" dirty="0"/>
        </a:p>
      </dsp:txBody>
      <dsp:txXfrm>
        <a:off x="0" y="4955930"/>
        <a:ext cx="6666833" cy="4953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822A2-1A94-414D-82D0-E2E6AC4A4BAB}">
      <dsp:nvSpPr>
        <dsp:cNvPr id="0" name=""/>
        <dsp:cNvSpPr/>
      </dsp:nvSpPr>
      <dsp:spPr>
        <a:xfrm>
          <a:off x="3201" y="445489"/>
          <a:ext cx="2539866" cy="15239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b="1" i="1" kern="1200"/>
            <a:t>Έλεγχος εκκαθαριστών από τον επίσημο παραλήπτη </a:t>
          </a:r>
          <a:endParaRPr lang="en-US" sz="1900" kern="1200"/>
        </a:p>
      </dsp:txBody>
      <dsp:txXfrm>
        <a:off x="3201" y="445489"/>
        <a:ext cx="2539866" cy="1523919"/>
      </dsp:txXfrm>
    </dsp:sp>
    <dsp:sp modelId="{20890C97-EA52-49DD-B892-FD9A711FBBF3}">
      <dsp:nvSpPr>
        <dsp:cNvPr id="0" name=""/>
        <dsp:cNvSpPr/>
      </dsp:nvSpPr>
      <dsp:spPr>
        <a:xfrm>
          <a:off x="2797054" y="445489"/>
          <a:ext cx="2539866" cy="1523919"/>
        </a:xfrm>
        <a:prstGeom prst="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kern="1200" dirty="0"/>
            <a:t>Ο Επίσημος Παραλήπτης </a:t>
          </a:r>
          <a:r>
            <a:rPr lang="el-GR" sz="1900" b="1" kern="1200" dirty="0"/>
            <a:t>εποπτεύει</a:t>
          </a:r>
          <a:r>
            <a:rPr lang="el-GR" sz="1900" kern="1200" dirty="0"/>
            <a:t> τους εκκαθαριστές στις εκκαθαρίσεις από το Δικαστήριο (Α 238)</a:t>
          </a:r>
          <a:endParaRPr lang="en-US" sz="1900" kern="1200" dirty="0"/>
        </a:p>
      </dsp:txBody>
      <dsp:txXfrm>
        <a:off x="2797054" y="445489"/>
        <a:ext cx="2539866" cy="1523919"/>
      </dsp:txXfrm>
    </dsp:sp>
    <dsp:sp modelId="{3C1F7470-9644-489F-A1B0-98D813E34FB9}">
      <dsp:nvSpPr>
        <dsp:cNvPr id="0" name=""/>
        <dsp:cNvSpPr/>
      </dsp:nvSpPr>
      <dsp:spPr>
        <a:xfrm>
          <a:off x="5590907" y="445489"/>
          <a:ext cx="2539866" cy="1523919"/>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b="1" kern="1200" dirty="0"/>
            <a:t>Εξετάζει παράπονα</a:t>
          </a:r>
          <a:r>
            <a:rPr lang="el-GR" sz="1900" kern="1200" dirty="0"/>
            <a:t> και </a:t>
          </a:r>
          <a:r>
            <a:rPr lang="el-GR" sz="1900" b="1" kern="1200" dirty="0"/>
            <a:t>λαμβάνει μέτρα</a:t>
          </a:r>
          <a:r>
            <a:rPr lang="el-GR" sz="1900" kern="1200" dirty="0"/>
            <a:t> σε περιπτώσεις παραλείψεων ή παραβάσεων (Α 238)</a:t>
          </a:r>
          <a:endParaRPr lang="en-US" sz="1900" kern="1200" dirty="0"/>
        </a:p>
      </dsp:txBody>
      <dsp:txXfrm>
        <a:off x="5590907" y="445489"/>
        <a:ext cx="2539866" cy="1523919"/>
      </dsp:txXfrm>
    </dsp:sp>
    <dsp:sp modelId="{624FDF81-7B9A-44F0-986C-4CDB41B8DB90}">
      <dsp:nvSpPr>
        <dsp:cNvPr id="0" name=""/>
        <dsp:cNvSpPr/>
      </dsp:nvSpPr>
      <dsp:spPr>
        <a:xfrm>
          <a:off x="8384760" y="445489"/>
          <a:ext cx="2539866" cy="1523919"/>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kern="1200"/>
            <a:t>Μπορεί να </a:t>
          </a:r>
          <a:r>
            <a:rPr lang="el-GR" sz="1900" b="1" kern="1200"/>
            <a:t>ζητήσει πληροφορίες</a:t>
          </a:r>
          <a:r>
            <a:rPr lang="el-GR" sz="1900" kern="1200"/>
            <a:t> ή να </a:t>
          </a:r>
          <a:r>
            <a:rPr lang="el-GR" sz="1900" b="1" kern="1200"/>
            <a:t>ζητήσει ενόρκως εξέταση</a:t>
          </a:r>
          <a:r>
            <a:rPr lang="el-GR" sz="1900" kern="1200"/>
            <a:t> μέσω Δικαστηρίου (Α 238)</a:t>
          </a:r>
          <a:endParaRPr lang="en-US" sz="1900" kern="1200"/>
        </a:p>
      </dsp:txBody>
      <dsp:txXfrm>
        <a:off x="8384760" y="445489"/>
        <a:ext cx="2539866" cy="1523919"/>
      </dsp:txXfrm>
    </dsp:sp>
    <dsp:sp modelId="{E61F79CC-059A-4D1B-99D6-EA0EA1A8821F}">
      <dsp:nvSpPr>
        <dsp:cNvPr id="0" name=""/>
        <dsp:cNvSpPr/>
      </dsp:nvSpPr>
      <dsp:spPr>
        <a:xfrm>
          <a:off x="1400128" y="2223395"/>
          <a:ext cx="2539866" cy="1523919"/>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kern="1200" dirty="0"/>
            <a:t>Έχει δικαίωμα </a:t>
          </a:r>
          <a:r>
            <a:rPr lang="el-GR" sz="1900" b="1" kern="1200" dirty="0"/>
            <a:t>επιτόπιου ελέγχου</a:t>
          </a:r>
          <a:r>
            <a:rPr lang="el-GR" sz="1900" kern="1200" dirty="0"/>
            <a:t> βιβλίων και εξόδων του εκκαθαριστή (Α 238)</a:t>
          </a:r>
          <a:endParaRPr lang="en-US" sz="1900" kern="1200" dirty="0"/>
        </a:p>
      </dsp:txBody>
      <dsp:txXfrm>
        <a:off x="1400128" y="2223395"/>
        <a:ext cx="2539866" cy="1523919"/>
      </dsp:txXfrm>
    </dsp:sp>
    <dsp:sp modelId="{1838E48D-48F5-4F3F-A2F5-A3FF45BDBCF6}">
      <dsp:nvSpPr>
        <dsp:cNvPr id="0" name=""/>
        <dsp:cNvSpPr/>
      </dsp:nvSpPr>
      <dsp:spPr>
        <a:xfrm>
          <a:off x="4193981" y="2223395"/>
          <a:ext cx="2539866" cy="1523919"/>
        </a:xfrm>
        <a:prstGeom prst="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b="0" kern="1200"/>
            <a:t>Δήλωση των υποθέσεων της Εταιρείας υποβάλλεται στον Επίσημο Παραλήπτη (Α 224)</a:t>
          </a:r>
          <a:endParaRPr lang="en-US" sz="1900" kern="1200"/>
        </a:p>
      </dsp:txBody>
      <dsp:txXfrm>
        <a:off x="4193981" y="2223395"/>
        <a:ext cx="2539866" cy="1523919"/>
      </dsp:txXfrm>
    </dsp:sp>
    <dsp:sp modelId="{BD17B9A6-9F93-4F18-8FD3-1EE3607EFE20}">
      <dsp:nvSpPr>
        <dsp:cNvPr id="0" name=""/>
        <dsp:cNvSpPr/>
      </dsp:nvSpPr>
      <dsp:spPr>
        <a:xfrm>
          <a:off x="6987834" y="2223395"/>
          <a:ext cx="2539866" cy="152391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l-GR" sz="1900" kern="1200"/>
            <a:t>Έκθεση από Επίσημο Παραλήπτη (Α 225) </a:t>
          </a:r>
          <a:endParaRPr lang="en-US" sz="1900" kern="1200"/>
        </a:p>
      </dsp:txBody>
      <dsp:txXfrm>
        <a:off x="6987834" y="2223395"/>
        <a:ext cx="2539866" cy="15239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EEB792-0BFB-4532-8A6C-3ABCDC87E0A2}">
      <dsp:nvSpPr>
        <dsp:cNvPr id="0" name=""/>
        <dsp:cNvSpPr/>
      </dsp:nvSpPr>
      <dsp:spPr>
        <a:xfrm>
          <a:off x="0" y="2663"/>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71F8D4A-B687-40C8-90F3-456972342C81}">
      <dsp:nvSpPr>
        <dsp:cNvPr id="0" name=""/>
        <dsp:cNvSpPr/>
      </dsp:nvSpPr>
      <dsp:spPr>
        <a:xfrm>
          <a:off x="0" y="2663"/>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l-GR" sz="3200" b="1" kern="1200" dirty="0"/>
            <a:t>Προϋποθέσεις και Διαδικασία </a:t>
          </a:r>
          <a:endParaRPr lang="en-US" sz="3200" kern="1200" dirty="0"/>
        </a:p>
      </dsp:txBody>
      <dsp:txXfrm>
        <a:off x="0" y="2663"/>
        <a:ext cx="6666833" cy="908098"/>
      </dsp:txXfrm>
    </dsp:sp>
    <dsp:sp modelId="{5C41D38C-3A6B-4895-8D6A-BB83C77D1192}">
      <dsp:nvSpPr>
        <dsp:cNvPr id="0" name=""/>
        <dsp:cNvSpPr/>
      </dsp:nvSpPr>
      <dsp:spPr>
        <a:xfrm>
          <a:off x="0" y="910762"/>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A1C8856-1EB1-4E48-AF63-CFF5257C0589}">
      <dsp:nvSpPr>
        <dsp:cNvPr id="0" name=""/>
        <dsp:cNvSpPr/>
      </dsp:nvSpPr>
      <dsp:spPr>
        <a:xfrm>
          <a:off x="0" y="910762"/>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l-GR" sz="2400" b="1" kern="1200" dirty="0"/>
            <a:t>Άρθρο 261 Κεφ. 113 – Πότε μια Εταιρεία Εκκαθαρίζεται Εκούσια</a:t>
          </a:r>
          <a:endParaRPr lang="en-US" sz="2400" kern="1200" dirty="0"/>
        </a:p>
      </dsp:txBody>
      <dsp:txXfrm>
        <a:off x="0" y="910762"/>
        <a:ext cx="6666833" cy="908098"/>
      </dsp:txXfrm>
    </dsp:sp>
    <dsp:sp modelId="{215C7950-EF61-4E6D-90FF-D0FBAB3E8578}">
      <dsp:nvSpPr>
        <dsp:cNvPr id="0" name=""/>
        <dsp:cNvSpPr/>
      </dsp:nvSpPr>
      <dsp:spPr>
        <a:xfrm>
          <a:off x="0" y="1818861"/>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5A30313-0F9B-4662-A3A0-5352808E35EA}">
      <dsp:nvSpPr>
        <dsp:cNvPr id="0" name=""/>
        <dsp:cNvSpPr/>
      </dsp:nvSpPr>
      <dsp:spPr>
        <a:xfrm>
          <a:off x="0" y="1818861"/>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l-GR" sz="1800" kern="1200"/>
            <a:t>Μια εταιρεία μπορεί να τεθεί σε </a:t>
          </a:r>
          <a:r>
            <a:rPr lang="el-GR" sz="1800" b="1" kern="1200"/>
            <a:t>εκούσια εκκαθάριση</a:t>
          </a:r>
          <a:r>
            <a:rPr lang="el-GR" sz="1800" kern="1200"/>
            <a:t> όταν:</a:t>
          </a:r>
          <a:endParaRPr lang="en-US" sz="1800" kern="1200"/>
        </a:p>
      </dsp:txBody>
      <dsp:txXfrm>
        <a:off x="0" y="1818861"/>
        <a:ext cx="6666833" cy="908098"/>
      </dsp:txXfrm>
    </dsp:sp>
    <dsp:sp modelId="{AB621D1C-5A83-4763-B08B-2DE909D9914D}">
      <dsp:nvSpPr>
        <dsp:cNvPr id="0" name=""/>
        <dsp:cNvSpPr/>
      </dsp:nvSpPr>
      <dsp:spPr>
        <a:xfrm>
          <a:off x="0" y="272696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40F9F0D-F1C3-45E1-90F5-352F8B9646AC}">
      <dsp:nvSpPr>
        <dsp:cNvPr id="0" name=""/>
        <dsp:cNvSpPr/>
      </dsp:nvSpPr>
      <dsp:spPr>
        <a:xfrm>
          <a:off x="0" y="2726960"/>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266700" lvl="0" indent="-266700" algn="just" defTabSz="800100">
            <a:lnSpc>
              <a:spcPct val="90000"/>
            </a:lnSpc>
            <a:spcBef>
              <a:spcPct val="0"/>
            </a:spcBef>
            <a:spcAft>
              <a:spcPct val="35000"/>
            </a:spcAft>
            <a:buNone/>
            <a:tabLst/>
          </a:pPr>
          <a:r>
            <a:rPr lang="el-GR" sz="1800" b="1" kern="1200" dirty="0">
              <a:sym typeface="Wingdings" pitchFamily="2" charset="2"/>
            </a:rPr>
            <a:t> </a:t>
          </a:r>
          <a:r>
            <a:rPr lang="el-GR" sz="1800" b="1" kern="1200" dirty="0"/>
            <a:t>Λήγει η διάρκεια</a:t>
          </a:r>
          <a:r>
            <a:rPr lang="el-GR" sz="1800" kern="1200" dirty="0"/>
            <a:t> που ορίζεται στο καταστατικό ή </a:t>
          </a:r>
          <a:r>
            <a:rPr lang="el-GR" sz="1800" b="1" kern="1200" dirty="0"/>
            <a:t>επέρχεται γεγονός</a:t>
          </a:r>
          <a:r>
            <a:rPr lang="el-GR" sz="1800" kern="1200" dirty="0"/>
            <a:t> που προβλέπει τη διάλυση και εγκρίνεται σχετικό ψήφισμα.</a:t>
          </a:r>
          <a:endParaRPr lang="en-US" sz="1800" kern="1200" dirty="0"/>
        </a:p>
      </dsp:txBody>
      <dsp:txXfrm>
        <a:off x="0" y="2726960"/>
        <a:ext cx="6666833" cy="908098"/>
      </dsp:txXfrm>
    </dsp:sp>
    <dsp:sp modelId="{61FDB881-2895-40C1-8655-5CBE3E603D6A}">
      <dsp:nvSpPr>
        <dsp:cNvPr id="0" name=""/>
        <dsp:cNvSpPr/>
      </dsp:nvSpPr>
      <dsp:spPr>
        <a:xfrm>
          <a:off x="0" y="3635058"/>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510B0D8-07C8-455B-9719-F922FDDB4282}">
      <dsp:nvSpPr>
        <dsp:cNvPr id="0" name=""/>
        <dsp:cNvSpPr/>
      </dsp:nvSpPr>
      <dsp:spPr>
        <a:xfrm>
          <a:off x="0" y="3635058"/>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266700" lvl="0" indent="-266700" algn="l" defTabSz="800100">
            <a:lnSpc>
              <a:spcPct val="90000"/>
            </a:lnSpc>
            <a:spcBef>
              <a:spcPct val="0"/>
            </a:spcBef>
            <a:spcAft>
              <a:spcPct val="35000"/>
            </a:spcAft>
            <a:buNone/>
            <a:tabLst/>
          </a:pPr>
          <a:r>
            <a:rPr lang="el-GR" sz="1800" kern="1200" dirty="0">
              <a:sym typeface="Wingdings" pitchFamily="2" charset="2"/>
            </a:rPr>
            <a:t> </a:t>
          </a:r>
          <a:r>
            <a:rPr lang="el-GR" sz="1800" kern="1200" dirty="0"/>
            <a:t>Με </a:t>
          </a:r>
          <a:r>
            <a:rPr lang="el-GR" sz="1800" b="1" kern="1200" dirty="0"/>
            <a:t>ειδικό ψήφισμα</a:t>
          </a:r>
          <a:r>
            <a:rPr lang="el-GR" sz="1800" kern="1200" dirty="0"/>
            <a:t> (ειδοποίηση 21 ημερών, έγκριση ≥ ¾ των μελών).</a:t>
          </a:r>
          <a:endParaRPr lang="en-US" sz="1800" kern="1200" dirty="0"/>
        </a:p>
      </dsp:txBody>
      <dsp:txXfrm>
        <a:off x="0" y="3635058"/>
        <a:ext cx="6666833" cy="908098"/>
      </dsp:txXfrm>
    </dsp:sp>
    <dsp:sp modelId="{A44AE271-D377-4AA2-8B2A-CA8F5EAE0BB6}">
      <dsp:nvSpPr>
        <dsp:cNvPr id="0" name=""/>
        <dsp:cNvSpPr/>
      </dsp:nvSpPr>
      <dsp:spPr>
        <a:xfrm>
          <a:off x="0" y="4543157"/>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24310BD-1C5A-4C22-8C18-C2BD5CBC7EC5}">
      <dsp:nvSpPr>
        <dsp:cNvPr id="0" name=""/>
        <dsp:cNvSpPr/>
      </dsp:nvSpPr>
      <dsp:spPr>
        <a:xfrm>
          <a:off x="0" y="4543157"/>
          <a:ext cx="6666833" cy="90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266700" lvl="0" indent="-266700" algn="l" defTabSz="800100">
            <a:lnSpc>
              <a:spcPct val="90000"/>
            </a:lnSpc>
            <a:spcBef>
              <a:spcPct val="0"/>
            </a:spcBef>
            <a:spcAft>
              <a:spcPct val="35000"/>
            </a:spcAft>
            <a:buNone/>
            <a:tabLst/>
          </a:pPr>
          <a:r>
            <a:rPr lang="el-GR" sz="1800" kern="1200" dirty="0">
              <a:sym typeface="Wingdings" pitchFamily="2" charset="2"/>
            </a:rPr>
            <a:t> </a:t>
          </a:r>
          <a:r>
            <a:rPr lang="el-GR" sz="1800" kern="1200" dirty="0"/>
            <a:t>Με </a:t>
          </a:r>
          <a:r>
            <a:rPr lang="el-GR" sz="1800" b="1" kern="1200" dirty="0"/>
            <a:t>έκτακτο ψήφισμα</a:t>
          </a:r>
          <a:r>
            <a:rPr lang="el-GR" sz="1800" kern="1200" dirty="0"/>
            <a:t> ότι η εταιρεία </a:t>
          </a:r>
          <a:r>
            <a:rPr lang="el-GR" sz="1800" b="1" kern="1200" dirty="0"/>
            <a:t>αδυνατεί να συνεχίσει λόγω υποχρεώσεων</a:t>
          </a:r>
          <a:r>
            <a:rPr lang="el-GR" sz="1800" kern="1200" dirty="0"/>
            <a:t> και είναι </a:t>
          </a:r>
          <a:r>
            <a:rPr lang="el-GR" sz="1800" b="1" kern="1200" dirty="0"/>
            <a:t>συμφέρον να εκκαθαριστεί </a:t>
          </a:r>
          <a:r>
            <a:rPr lang="el-GR" sz="1800" kern="1200" dirty="0"/>
            <a:t>(ειδοποίηση 14 ημερών, έγκριση ≥ ¾ των μελών).</a:t>
          </a:r>
          <a:endParaRPr lang="en-US" sz="1800" kern="1200" dirty="0"/>
        </a:p>
      </dsp:txBody>
      <dsp:txXfrm>
        <a:off x="0" y="4543157"/>
        <a:ext cx="6666833" cy="90809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9E561-1EC4-F944-5B6B-34DED81C88A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Y"/>
          </a:p>
        </p:txBody>
      </p:sp>
      <p:sp>
        <p:nvSpPr>
          <p:cNvPr id="3" name="Subtitle 2">
            <a:extLst>
              <a:ext uri="{FF2B5EF4-FFF2-40B4-BE49-F238E27FC236}">
                <a16:creationId xmlns:a16="http://schemas.microsoft.com/office/drawing/2014/main" id="{2CC2EE9D-E132-782E-5BC5-CAE8F08B27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Y"/>
          </a:p>
        </p:txBody>
      </p:sp>
      <p:sp>
        <p:nvSpPr>
          <p:cNvPr id="4" name="Date Placeholder 3">
            <a:extLst>
              <a:ext uri="{FF2B5EF4-FFF2-40B4-BE49-F238E27FC236}">
                <a16:creationId xmlns:a16="http://schemas.microsoft.com/office/drawing/2014/main" id="{8605C4CC-740B-FA67-E431-E532DFA80048}"/>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DD23C1C1-7ED4-D25F-675E-8690434777BB}"/>
              </a:ext>
            </a:extLst>
          </p:cNvPr>
          <p:cNvSpPr>
            <a:spLocks noGrp="1"/>
          </p:cNvSpPr>
          <p:nvPr>
            <p:ph type="ftr" sz="quarter" idx="11"/>
          </p:nvPr>
        </p:nvSpPr>
        <p:spPr/>
        <p:txBody>
          <a:bodyPr/>
          <a:lstStyle/>
          <a:p>
            <a:endParaRPr lang="en-CY"/>
          </a:p>
        </p:txBody>
      </p:sp>
      <p:sp>
        <p:nvSpPr>
          <p:cNvPr id="6" name="Slide Number Placeholder 5">
            <a:extLst>
              <a:ext uri="{FF2B5EF4-FFF2-40B4-BE49-F238E27FC236}">
                <a16:creationId xmlns:a16="http://schemas.microsoft.com/office/drawing/2014/main" id="{7B81975F-339F-617A-2F1A-AE5480075970}"/>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129349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1626-073B-5A3A-35D2-EB088C5F0737}"/>
              </a:ext>
            </a:extLst>
          </p:cNvPr>
          <p:cNvSpPr>
            <a:spLocks noGrp="1"/>
          </p:cNvSpPr>
          <p:nvPr>
            <p:ph type="title"/>
          </p:nvPr>
        </p:nvSpPr>
        <p:spPr/>
        <p:txBody>
          <a:bodyPr/>
          <a:lstStyle/>
          <a:p>
            <a:r>
              <a:rPr lang="en-GB"/>
              <a:t>Click to edit Master title style</a:t>
            </a:r>
            <a:endParaRPr lang="en-CY"/>
          </a:p>
        </p:txBody>
      </p:sp>
      <p:sp>
        <p:nvSpPr>
          <p:cNvPr id="3" name="Content Placeholder 2">
            <a:extLst>
              <a:ext uri="{FF2B5EF4-FFF2-40B4-BE49-F238E27FC236}">
                <a16:creationId xmlns:a16="http://schemas.microsoft.com/office/drawing/2014/main" id="{D5E0CB13-9FFF-5D70-28E7-50DA42967CC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Date Placeholder 3">
            <a:extLst>
              <a:ext uri="{FF2B5EF4-FFF2-40B4-BE49-F238E27FC236}">
                <a16:creationId xmlns:a16="http://schemas.microsoft.com/office/drawing/2014/main" id="{0972F76E-1C7F-90B4-A00E-6B73BA1FD1D2}"/>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DFED999C-9792-A497-E32B-A3B776A2F5FA}"/>
              </a:ext>
            </a:extLst>
          </p:cNvPr>
          <p:cNvSpPr>
            <a:spLocks noGrp="1"/>
          </p:cNvSpPr>
          <p:nvPr>
            <p:ph type="ftr" sz="quarter" idx="11"/>
          </p:nvPr>
        </p:nvSpPr>
        <p:spPr/>
        <p:txBody>
          <a:bodyPr/>
          <a:lstStyle/>
          <a:p>
            <a:endParaRPr lang="en-CY"/>
          </a:p>
        </p:txBody>
      </p:sp>
      <p:sp>
        <p:nvSpPr>
          <p:cNvPr id="6" name="Slide Number Placeholder 5">
            <a:extLst>
              <a:ext uri="{FF2B5EF4-FFF2-40B4-BE49-F238E27FC236}">
                <a16:creationId xmlns:a16="http://schemas.microsoft.com/office/drawing/2014/main" id="{B69FB0C8-7900-22D4-93EC-0F0E17851786}"/>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2134795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24F1-C67E-1A7D-7C00-0EFD07BA44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Y"/>
          </a:p>
        </p:txBody>
      </p:sp>
      <p:sp>
        <p:nvSpPr>
          <p:cNvPr id="3" name="Text Placeholder 2">
            <a:extLst>
              <a:ext uri="{FF2B5EF4-FFF2-40B4-BE49-F238E27FC236}">
                <a16:creationId xmlns:a16="http://schemas.microsoft.com/office/drawing/2014/main" id="{D43506DF-18F7-02F9-AACF-59582C4E9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EC5E24B-CFFD-E239-4927-C88E78C42BA0}"/>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C16EF239-252D-ADA8-3B96-3A255A492E61}"/>
              </a:ext>
            </a:extLst>
          </p:cNvPr>
          <p:cNvSpPr>
            <a:spLocks noGrp="1"/>
          </p:cNvSpPr>
          <p:nvPr>
            <p:ph type="ftr" sz="quarter" idx="11"/>
          </p:nvPr>
        </p:nvSpPr>
        <p:spPr/>
        <p:txBody>
          <a:bodyPr/>
          <a:lstStyle/>
          <a:p>
            <a:endParaRPr lang="en-CY"/>
          </a:p>
        </p:txBody>
      </p:sp>
      <p:sp>
        <p:nvSpPr>
          <p:cNvPr id="6" name="Slide Number Placeholder 5">
            <a:extLst>
              <a:ext uri="{FF2B5EF4-FFF2-40B4-BE49-F238E27FC236}">
                <a16:creationId xmlns:a16="http://schemas.microsoft.com/office/drawing/2014/main" id="{D9B550C2-DFF0-A7D4-262F-D0D6F736735C}"/>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287635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FDC4-6740-D845-8369-A909174C7826}"/>
              </a:ext>
            </a:extLst>
          </p:cNvPr>
          <p:cNvSpPr>
            <a:spLocks noGrp="1"/>
          </p:cNvSpPr>
          <p:nvPr>
            <p:ph type="title"/>
          </p:nvPr>
        </p:nvSpPr>
        <p:spPr/>
        <p:txBody>
          <a:bodyPr/>
          <a:lstStyle/>
          <a:p>
            <a:r>
              <a:rPr lang="en-GB"/>
              <a:t>Click to edit Master title style</a:t>
            </a:r>
            <a:endParaRPr lang="en-CY"/>
          </a:p>
        </p:txBody>
      </p:sp>
      <p:sp>
        <p:nvSpPr>
          <p:cNvPr id="3" name="Content Placeholder 2">
            <a:extLst>
              <a:ext uri="{FF2B5EF4-FFF2-40B4-BE49-F238E27FC236}">
                <a16:creationId xmlns:a16="http://schemas.microsoft.com/office/drawing/2014/main" id="{6035371C-5808-DDCB-37B0-384EB7B9E7B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Content Placeholder 3">
            <a:extLst>
              <a:ext uri="{FF2B5EF4-FFF2-40B4-BE49-F238E27FC236}">
                <a16:creationId xmlns:a16="http://schemas.microsoft.com/office/drawing/2014/main" id="{C69D083B-5200-1721-AA66-491EA83512A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5" name="Date Placeholder 4">
            <a:extLst>
              <a:ext uri="{FF2B5EF4-FFF2-40B4-BE49-F238E27FC236}">
                <a16:creationId xmlns:a16="http://schemas.microsoft.com/office/drawing/2014/main" id="{9CF59C8A-A208-F240-DDD3-83E2F100C6CE}"/>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6" name="Footer Placeholder 5">
            <a:extLst>
              <a:ext uri="{FF2B5EF4-FFF2-40B4-BE49-F238E27FC236}">
                <a16:creationId xmlns:a16="http://schemas.microsoft.com/office/drawing/2014/main" id="{E2875406-7655-A388-6929-8D90CF79F62B}"/>
              </a:ext>
            </a:extLst>
          </p:cNvPr>
          <p:cNvSpPr>
            <a:spLocks noGrp="1"/>
          </p:cNvSpPr>
          <p:nvPr>
            <p:ph type="ftr" sz="quarter" idx="11"/>
          </p:nvPr>
        </p:nvSpPr>
        <p:spPr/>
        <p:txBody>
          <a:bodyPr/>
          <a:lstStyle/>
          <a:p>
            <a:endParaRPr lang="en-CY"/>
          </a:p>
        </p:txBody>
      </p:sp>
      <p:sp>
        <p:nvSpPr>
          <p:cNvPr id="7" name="Slide Number Placeholder 6">
            <a:extLst>
              <a:ext uri="{FF2B5EF4-FFF2-40B4-BE49-F238E27FC236}">
                <a16:creationId xmlns:a16="http://schemas.microsoft.com/office/drawing/2014/main" id="{3C95738D-9788-8375-A406-3F87C5BC324F}"/>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1826210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877E3-02AC-6BE4-BAFF-7FC275AF8AD4}"/>
              </a:ext>
            </a:extLst>
          </p:cNvPr>
          <p:cNvSpPr>
            <a:spLocks noGrp="1"/>
          </p:cNvSpPr>
          <p:nvPr>
            <p:ph type="title"/>
          </p:nvPr>
        </p:nvSpPr>
        <p:spPr>
          <a:xfrm>
            <a:off x="839788" y="365125"/>
            <a:ext cx="10515600" cy="1325563"/>
          </a:xfrm>
        </p:spPr>
        <p:txBody>
          <a:bodyPr/>
          <a:lstStyle/>
          <a:p>
            <a:r>
              <a:rPr lang="en-GB"/>
              <a:t>Click to edit Master title style</a:t>
            </a:r>
            <a:endParaRPr lang="en-CY"/>
          </a:p>
        </p:txBody>
      </p:sp>
      <p:sp>
        <p:nvSpPr>
          <p:cNvPr id="3" name="Text Placeholder 2">
            <a:extLst>
              <a:ext uri="{FF2B5EF4-FFF2-40B4-BE49-F238E27FC236}">
                <a16:creationId xmlns:a16="http://schemas.microsoft.com/office/drawing/2014/main" id="{19983ADB-283A-0565-374C-C0C73D53D6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072CF09-0071-19AA-2452-CE101D6D641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5" name="Text Placeholder 4">
            <a:extLst>
              <a:ext uri="{FF2B5EF4-FFF2-40B4-BE49-F238E27FC236}">
                <a16:creationId xmlns:a16="http://schemas.microsoft.com/office/drawing/2014/main" id="{57FE0E08-D6D0-32DB-E443-9B66295F2A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AC6FCB-8A01-3F9C-98A0-3DC84EA4E27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7" name="Date Placeholder 6">
            <a:extLst>
              <a:ext uri="{FF2B5EF4-FFF2-40B4-BE49-F238E27FC236}">
                <a16:creationId xmlns:a16="http://schemas.microsoft.com/office/drawing/2014/main" id="{DCD4D1BE-2519-DEC8-DE52-FCE341FB697A}"/>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8" name="Footer Placeholder 7">
            <a:extLst>
              <a:ext uri="{FF2B5EF4-FFF2-40B4-BE49-F238E27FC236}">
                <a16:creationId xmlns:a16="http://schemas.microsoft.com/office/drawing/2014/main" id="{B9C08ACA-9C37-17C0-8F6B-BE3281709A42}"/>
              </a:ext>
            </a:extLst>
          </p:cNvPr>
          <p:cNvSpPr>
            <a:spLocks noGrp="1"/>
          </p:cNvSpPr>
          <p:nvPr>
            <p:ph type="ftr" sz="quarter" idx="11"/>
          </p:nvPr>
        </p:nvSpPr>
        <p:spPr/>
        <p:txBody>
          <a:bodyPr/>
          <a:lstStyle/>
          <a:p>
            <a:endParaRPr lang="en-CY"/>
          </a:p>
        </p:txBody>
      </p:sp>
      <p:sp>
        <p:nvSpPr>
          <p:cNvPr id="9" name="Slide Number Placeholder 8">
            <a:extLst>
              <a:ext uri="{FF2B5EF4-FFF2-40B4-BE49-F238E27FC236}">
                <a16:creationId xmlns:a16="http://schemas.microsoft.com/office/drawing/2014/main" id="{D52D9292-1412-3B5B-CEDE-510B595FD6BD}"/>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484790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C22AB-0CD9-832B-F710-759D0D708EB4}"/>
              </a:ext>
            </a:extLst>
          </p:cNvPr>
          <p:cNvSpPr>
            <a:spLocks noGrp="1"/>
          </p:cNvSpPr>
          <p:nvPr>
            <p:ph type="title"/>
          </p:nvPr>
        </p:nvSpPr>
        <p:spPr/>
        <p:txBody>
          <a:bodyPr/>
          <a:lstStyle/>
          <a:p>
            <a:r>
              <a:rPr lang="en-GB"/>
              <a:t>Click to edit Master title style</a:t>
            </a:r>
            <a:endParaRPr lang="en-CY"/>
          </a:p>
        </p:txBody>
      </p:sp>
      <p:sp>
        <p:nvSpPr>
          <p:cNvPr id="3" name="Date Placeholder 2">
            <a:extLst>
              <a:ext uri="{FF2B5EF4-FFF2-40B4-BE49-F238E27FC236}">
                <a16:creationId xmlns:a16="http://schemas.microsoft.com/office/drawing/2014/main" id="{006A9930-99A9-FEB9-9E7C-226EAA16D2E8}"/>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4" name="Footer Placeholder 3">
            <a:extLst>
              <a:ext uri="{FF2B5EF4-FFF2-40B4-BE49-F238E27FC236}">
                <a16:creationId xmlns:a16="http://schemas.microsoft.com/office/drawing/2014/main" id="{B0A167BE-9EB1-D53E-8E50-DA952100BFCF}"/>
              </a:ext>
            </a:extLst>
          </p:cNvPr>
          <p:cNvSpPr>
            <a:spLocks noGrp="1"/>
          </p:cNvSpPr>
          <p:nvPr>
            <p:ph type="ftr" sz="quarter" idx="11"/>
          </p:nvPr>
        </p:nvSpPr>
        <p:spPr/>
        <p:txBody>
          <a:bodyPr/>
          <a:lstStyle/>
          <a:p>
            <a:endParaRPr lang="en-CY"/>
          </a:p>
        </p:txBody>
      </p:sp>
      <p:sp>
        <p:nvSpPr>
          <p:cNvPr id="5" name="Slide Number Placeholder 4">
            <a:extLst>
              <a:ext uri="{FF2B5EF4-FFF2-40B4-BE49-F238E27FC236}">
                <a16:creationId xmlns:a16="http://schemas.microsoft.com/office/drawing/2014/main" id="{B045B848-81A9-E636-9267-E1997732E3EB}"/>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2960005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59C32A-D5AF-3843-16E9-79A0E51CB86B}"/>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3" name="Footer Placeholder 2">
            <a:extLst>
              <a:ext uri="{FF2B5EF4-FFF2-40B4-BE49-F238E27FC236}">
                <a16:creationId xmlns:a16="http://schemas.microsoft.com/office/drawing/2014/main" id="{6130CBF3-CD33-D7F7-467F-1238135E1B66}"/>
              </a:ext>
            </a:extLst>
          </p:cNvPr>
          <p:cNvSpPr>
            <a:spLocks noGrp="1"/>
          </p:cNvSpPr>
          <p:nvPr>
            <p:ph type="ftr" sz="quarter" idx="11"/>
          </p:nvPr>
        </p:nvSpPr>
        <p:spPr/>
        <p:txBody>
          <a:bodyPr/>
          <a:lstStyle/>
          <a:p>
            <a:endParaRPr lang="en-CY"/>
          </a:p>
        </p:txBody>
      </p:sp>
      <p:sp>
        <p:nvSpPr>
          <p:cNvPr id="4" name="Slide Number Placeholder 3">
            <a:extLst>
              <a:ext uri="{FF2B5EF4-FFF2-40B4-BE49-F238E27FC236}">
                <a16:creationId xmlns:a16="http://schemas.microsoft.com/office/drawing/2014/main" id="{D9E9DA8F-D171-8108-60AF-A184AC876828}"/>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3388711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7D434-240B-2206-A6AA-97D8D8F8D2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Y"/>
          </a:p>
        </p:txBody>
      </p:sp>
      <p:sp>
        <p:nvSpPr>
          <p:cNvPr id="3" name="Content Placeholder 2">
            <a:extLst>
              <a:ext uri="{FF2B5EF4-FFF2-40B4-BE49-F238E27FC236}">
                <a16:creationId xmlns:a16="http://schemas.microsoft.com/office/drawing/2014/main" id="{8CFC9385-C5F0-FECC-024C-919DFC00CF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Text Placeholder 3">
            <a:extLst>
              <a:ext uri="{FF2B5EF4-FFF2-40B4-BE49-F238E27FC236}">
                <a16:creationId xmlns:a16="http://schemas.microsoft.com/office/drawing/2014/main" id="{359DC40B-43F0-7597-38E9-04A0D60F1F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F00272-CD4F-989D-070A-A61885789AFB}"/>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6" name="Footer Placeholder 5">
            <a:extLst>
              <a:ext uri="{FF2B5EF4-FFF2-40B4-BE49-F238E27FC236}">
                <a16:creationId xmlns:a16="http://schemas.microsoft.com/office/drawing/2014/main" id="{C5460C89-595D-2A7E-89FE-4F2610F520D7}"/>
              </a:ext>
            </a:extLst>
          </p:cNvPr>
          <p:cNvSpPr>
            <a:spLocks noGrp="1"/>
          </p:cNvSpPr>
          <p:nvPr>
            <p:ph type="ftr" sz="quarter" idx="11"/>
          </p:nvPr>
        </p:nvSpPr>
        <p:spPr/>
        <p:txBody>
          <a:bodyPr/>
          <a:lstStyle/>
          <a:p>
            <a:endParaRPr lang="en-CY"/>
          </a:p>
        </p:txBody>
      </p:sp>
      <p:sp>
        <p:nvSpPr>
          <p:cNvPr id="7" name="Slide Number Placeholder 6">
            <a:extLst>
              <a:ext uri="{FF2B5EF4-FFF2-40B4-BE49-F238E27FC236}">
                <a16:creationId xmlns:a16="http://schemas.microsoft.com/office/drawing/2014/main" id="{CF108753-5E09-B4C6-E5B5-41AE67A20F40}"/>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1575673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C360-48C0-06ED-540F-5DE07F7040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Y"/>
          </a:p>
        </p:txBody>
      </p:sp>
      <p:sp>
        <p:nvSpPr>
          <p:cNvPr id="3" name="Picture Placeholder 2">
            <a:extLst>
              <a:ext uri="{FF2B5EF4-FFF2-40B4-BE49-F238E27FC236}">
                <a16:creationId xmlns:a16="http://schemas.microsoft.com/office/drawing/2014/main" id="{EB6CBA8A-5502-311E-874A-A0127299F0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Y"/>
          </a:p>
        </p:txBody>
      </p:sp>
      <p:sp>
        <p:nvSpPr>
          <p:cNvPr id="4" name="Text Placeholder 3">
            <a:extLst>
              <a:ext uri="{FF2B5EF4-FFF2-40B4-BE49-F238E27FC236}">
                <a16:creationId xmlns:a16="http://schemas.microsoft.com/office/drawing/2014/main" id="{2A133B0A-0EBB-AF74-52A5-15535984EA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270DA5-61C8-D8D8-1B42-CF3C1EC2F74C}"/>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6" name="Footer Placeholder 5">
            <a:extLst>
              <a:ext uri="{FF2B5EF4-FFF2-40B4-BE49-F238E27FC236}">
                <a16:creationId xmlns:a16="http://schemas.microsoft.com/office/drawing/2014/main" id="{EF610B63-21A1-7F98-D944-C2461A199846}"/>
              </a:ext>
            </a:extLst>
          </p:cNvPr>
          <p:cNvSpPr>
            <a:spLocks noGrp="1"/>
          </p:cNvSpPr>
          <p:nvPr>
            <p:ph type="ftr" sz="quarter" idx="11"/>
          </p:nvPr>
        </p:nvSpPr>
        <p:spPr/>
        <p:txBody>
          <a:bodyPr/>
          <a:lstStyle/>
          <a:p>
            <a:endParaRPr lang="en-CY"/>
          </a:p>
        </p:txBody>
      </p:sp>
      <p:sp>
        <p:nvSpPr>
          <p:cNvPr id="7" name="Slide Number Placeholder 6">
            <a:extLst>
              <a:ext uri="{FF2B5EF4-FFF2-40B4-BE49-F238E27FC236}">
                <a16:creationId xmlns:a16="http://schemas.microsoft.com/office/drawing/2014/main" id="{1A0D4DFA-FABE-1E0A-7B07-2EF901776545}"/>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428613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3B32-A450-9047-7671-18FAF44887B1}"/>
              </a:ext>
            </a:extLst>
          </p:cNvPr>
          <p:cNvSpPr>
            <a:spLocks noGrp="1"/>
          </p:cNvSpPr>
          <p:nvPr>
            <p:ph type="title"/>
          </p:nvPr>
        </p:nvSpPr>
        <p:spPr/>
        <p:txBody>
          <a:bodyPr/>
          <a:lstStyle/>
          <a:p>
            <a:r>
              <a:rPr lang="en-GB"/>
              <a:t>Click to edit Master title style</a:t>
            </a:r>
            <a:endParaRPr lang="en-CY"/>
          </a:p>
        </p:txBody>
      </p:sp>
      <p:sp>
        <p:nvSpPr>
          <p:cNvPr id="3" name="Vertical Text Placeholder 2">
            <a:extLst>
              <a:ext uri="{FF2B5EF4-FFF2-40B4-BE49-F238E27FC236}">
                <a16:creationId xmlns:a16="http://schemas.microsoft.com/office/drawing/2014/main" id="{64BA2A21-7496-FD5F-65CD-0373D69E640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Date Placeholder 3">
            <a:extLst>
              <a:ext uri="{FF2B5EF4-FFF2-40B4-BE49-F238E27FC236}">
                <a16:creationId xmlns:a16="http://schemas.microsoft.com/office/drawing/2014/main" id="{76038815-C079-8E39-E24F-283525AE190C}"/>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A205AEBB-D5B3-294B-EB5C-E2F7CAA61365}"/>
              </a:ext>
            </a:extLst>
          </p:cNvPr>
          <p:cNvSpPr>
            <a:spLocks noGrp="1"/>
          </p:cNvSpPr>
          <p:nvPr>
            <p:ph type="ftr" sz="quarter" idx="11"/>
          </p:nvPr>
        </p:nvSpPr>
        <p:spPr/>
        <p:txBody>
          <a:bodyPr/>
          <a:lstStyle/>
          <a:p>
            <a:endParaRPr lang="en-CY"/>
          </a:p>
        </p:txBody>
      </p:sp>
      <p:sp>
        <p:nvSpPr>
          <p:cNvPr id="6" name="Slide Number Placeholder 5">
            <a:extLst>
              <a:ext uri="{FF2B5EF4-FFF2-40B4-BE49-F238E27FC236}">
                <a16:creationId xmlns:a16="http://schemas.microsoft.com/office/drawing/2014/main" id="{E8636529-7E78-33C0-E1B7-303E50843A4B}"/>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4061465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5B31E0-9637-645C-6855-14084527F8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Y"/>
          </a:p>
        </p:txBody>
      </p:sp>
      <p:sp>
        <p:nvSpPr>
          <p:cNvPr id="3" name="Vertical Text Placeholder 2">
            <a:extLst>
              <a:ext uri="{FF2B5EF4-FFF2-40B4-BE49-F238E27FC236}">
                <a16:creationId xmlns:a16="http://schemas.microsoft.com/office/drawing/2014/main" id="{3F31DBCE-F690-3E29-6A8C-A7D51B26695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Date Placeholder 3">
            <a:extLst>
              <a:ext uri="{FF2B5EF4-FFF2-40B4-BE49-F238E27FC236}">
                <a16:creationId xmlns:a16="http://schemas.microsoft.com/office/drawing/2014/main" id="{37D91625-9C36-6493-3B9D-14B02DE74BEC}"/>
              </a:ext>
            </a:extLst>
          </p:cNvPr>
          <p:cNvSpPr>
            <a:spLocks noGrp="1"/>
          </p:cNvSpPr>
          <p:nvPr>
            <p:ph type="dt" sz="half" idx="10"/>
          </p:nvPr>
        </p:nvSpPr>
        <p:spPr/>
        <p:txBody>
          <a:body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69037EFB-4773-99AA-F6CF-645B1DFDE386}"/>
              </a:ext>
            </a:extLst>
          </p:cNvPr>
          <p:cNvSpPr>
            <a:spLocks noGrp="1"/>
          </p:cNvSpPr>
          <p:nvPr>
            <p:ph type="ftr" sz="quarter" idx="11"/>
          </p:nvPr>
        </p:nvSpPr>
        <p:spPr/>
        <p:txBody>
          <a:bodyPr/>
          <a:lstStyle/>
          <a:p>
            <a:endParaRPr lang="en-CY"/>
          </a:p>
        </p:txBody>
      </p:sp>
      <p:sp>
        <p:nvSpPr>
          <p:cNvPr id="6" name="Slide Number Placeholder 5">
            <a:extLst>
              <a:ext uri="{FF2B5EF4-FFF2-40B4-BE49-F238E27FC236}">
                <a16:creationId xmlns:a16="http://schemas.microsoft.com/office/drawing/2014/main" id="{7ECE9629-4994-61BC-9292-3776458762CF}"/>
              </a:ext>
            </a:extLst>
          </p:cNvPr>
          <p:cNvSpPr>
            <a:spLocks noGrp="1"/>
          </p:cNvSpPr>
          <p:nvPr>
            <p:ph type="sldNum" sz="quarter" idx="12"/>
          </p:nvPr>
        </p:nvSpPr>
        <p:spPr/>
        <p:txBody>
          <a:bodyPr/>
          <a:lstStyle/>
          <a:p>
            <a:fld id="{28366A0B-99C4-B140-85A1-33456C6AC239}" type="slidenum">
              <a:rPr lang="en-CY" smtClean="0"/>
              <a:t>‹#›</a:t>
            </a:fld>
            <a:endParaRPr lang="en-CY"/>
          </a:p>
        </p:txBody>
      </p:sp>
    </p:spTree>
    <p:extLst>
      <p:ext uri="{BB962C8B-B14F-4D97-AF65-F5344CB8AC3E}">
        <p14:creationId xmlns:p14="http://schemas.microsoft.com/office/powerpoint/2010/main" val="28436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4000"/>
                <a:satMod val="80000"/>
                <a:lumMod val="106000"/>
              </a:schemeClr>
            </a:gs>
            <a:gs pos="100000">
              <a:schemeClr val="bg2">
                <a:shade val="8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C0C1EA-5E52-4CF7-6903-7F148AF5D1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Y"/>
          </a:p>
        </p:txBody>
      </p:sp>
      <p:sp>
        <p:nvSpPr>
          <p:cNvPr id="3" name="Text Placeholder 2">
            <a:extLst>
              <a:ext uri="{FF2B5EF4-FFF2-40B4-BE49-F238E27FC236}">
                <a16:creationId xmlns:a16="http://schemas.microsoft.com/office/drawing/2014/main" id="{E131702E-30A8-9864-868E-32E4C3EAE5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4" name="Date Placeholder 3">
            <a:extLst>
              <a:ext uri="{FF2B5EF4-FFF2-40B4-BE49-F238E27FC236}">
                <a16:creationId xmlns:a16="http://schemas.microsoft.com/office/drawing/2014/main" id="{D490FF5B-F977-5E3B-EA55-C192DB60FD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BC8BDE-0B8A-0846-9B4E-004678B1D43D}" type="datetimeFigureOut">
              <a:rPr lang="en-CY" smtClean="0"/>
              <a:t>10/11/2025</a:t>
            </a:fld>
            <a:endParaRPr lang="en-CY"/>
          </a:p>
        </p:txBody>
      </p:sp>
      <p:sp>
        <p:nvSpPr>
          <p:cNvPr id="5" name="Footer Placeholder 4">
            <a:extLst>
              <a:ext uri="{FF2B5EF4-FFF2-40B4-BE49-F238E27FC236}">
                <a16:creationId xmlns:a16="http://schemas.microsoft.com/office/drawing/2014/main" id="{1EF36DC9-02A7-6D06-4DF7-3211892DD1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Y"/>
          </a:p>
        </p:txBody>
      </p:sp>
      <p:sp>
        <p:nvSpPr>
          <p:cNvPr id="6" name="Slide Number Placeholder 5">
            <a:extLst>
              <a:ext uri="{FF2B5EF4-FFF2-40B4-BE49-F238E27FC236}">
                <a16:creationId xmlns:a16="http://schemas.microsoft.com/office/drawing/2014/main" id="{C2E93AA6-789D-3F9B-BF6D-AFD92B2199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66A0B-99C4-B140-85A1-33456C6AC239}" type="slidenum">
              <a:rPr lang="en-CY" smtClean="0"/>
              <a:t>‹#›</a:t>
            </a:fld>
            <a:endParaRPr lang="en-CY"/>
          </a:p>
        </p:txBody>
      </p:sp>
    </p:spTree>
    <p:extLst>
      <p:ext uri="{BB962C8B-B14F-4D97-AF65-F5344CB8AC3E}">
        <p14:creationId xmlns:p14="http://schemas.microsoft.com/office/powerpoint/2010/main" val="398610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wallpaperflare.com/judge-hammer-law-gavel-justice-concept-legal-system-wallpaper-pmryg/download/1366x768"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panishfootballsports.blogspot.com/2013/06/football-finance-cristiano-ronaldo.html"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boell.de/de/2016/11/30/makrooekonomie-und-staatsschulden" TargetMode="External"/><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photoeverywhere.co.uk/britain/morecambe/slides/eric_morecambe_statue.htm"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www.flickr.com/photos/86530412@N02/8231671430/" TargetMode="External"/><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foto.wuestenigel.com/einkommensteuererklarung/" TargetMode="External"/><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wallpaperflare.com/judge-hammer-law-gavel-justice-concept-legal-system-wallpaper-pmryg/download/1366x768"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491947-54FD-3E32-18EC-9604F8C229B2}"/>
              </a:ext>
            </a:extLst>
          </p:cNvPr>
          <p:cNvSpPr>
            <a:spLocks noGrp="1"/>
          </p:cNvSpPr>
          <p:nvPr>
            <p:ph type="ctrTitle"/>
          </p:nvPr>
        </p:nvSpPr>
        <p:spPr>
          <a:xfrm>
            <a:off x="6236993" y="308488"/>
            <a:ext cx="5513047" cy="2903063"/>
          </a:xfrm>
        </p:spPr>
        <p:txBody>
          <a:bodyPr>
            <a:normAutofit/>
          </a:bodyPr>
          <a:lstStyle/>
          <a:p>
            <a:pPr algn="l"/>
            <a:r>
              <a:rPr lang="el-GR" sz="4800" b="1" dirty="0">
                <a:solidFill>
                  <a:srgbClr val="FFFFFF"/>
                </a:solidFill>
              </a:rPr>
              <a:t>ΕΚΟΥΣΙΕΣ ΕΚΚΑΘΑΡΙΣΕΙΣ ΕΤΑΙΡΕΙΩΝ  </a:t>
            </a:r>
            <a:br>
              <a:rPr lang="el-GR" sz="4800" b="1" dirty="0">
                <a:solidFill>
                  <a:srgbClr val="FFFFFF"/>
                </a:solidFill>
              </a:rPr>
            </a:br>
            <a:r>
              <a:rPr lang="el-GR" sz="4800" b="1" dirty="0">
                <a:solidFill>
                  <a:srgbClr val="FFFFFF"/>
                </a:solidFill>
              </a:rPr>
              <a:t>ΣΤΗΝ ΠΡΑΞΗ </a:t>
            </a:r>
            <a:endParaRPr lang="en-CY" sz="4800" b="1" dirty="0">
              <a:solidFill>
                <a:srgbClr val="FFFFFF"/>
              </a:solidFill>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1A6BC5A2-C9D9-7EF3-E2D4-BFE31E107AA6}"/>
              </a:ext>
            </a:extLst>
          </p:cNvPr>
          <p:cNvSpPr>
            <a:spLocks noGrp="1"/>
          </p:cNvSpPr>
          <p:nvPr>
            <p:ph type="subTitle" idx="1"/>
          </p:nvPr>
        </p:nvSpPr>
        <p:spPr>
          <a:xfrm>
            <a:off x="6236993" y="4490109"/>
            <a:ext cx="5104297" cy="1548906"/>
          </a:xfrm>
        </p:spPr>
        <p:txBody>
          <a:bodyPr>
            <a:normAutofit/>
          </a:bodyPr>
          <a:lstStyle/>
          <a:p>
            <a:pPr algn="l"/>
            <a:r>
              <a:rPr lang="el-GR" sz="1700" b="1" dirty="0">
                <a:solidFill>
                  <a:srgbClr val="FFFFFF"/>
                </a:solidFill>
              </a:rPr>
              <a:t>ΚΥΠΡΟΣ Α. ΛΟΥΚΑΣ </a:t>
            </a:r>
            <a:endParaRPr lang="el-GR" sz="1700" dirty="0">
              <a:solidFill>
                <a:srgbClr val="FFFFFF"/>
              </a:solidFill>
            </a:endParaRPr>
          </a:p>
          <a:p>
            <a:pPr algn="l"/>
            <a:r>
              <a:rPr lang="el-GR" sz="1700" b="1" dirty="0">
                <a:solidFill>
                  <a:srgbClr val="FFFFFF"/>
                </a:solidFill>
              </a:rPr>
              <a:t>ΤΜΗΜΑ ΑΦΕΡΕΓΓΥΟΤΗΤΑΣ </a:t>
            </a:r>
          </a:p>
          <a:p>
            <a:pPr algn="l"/>
            <a:r>
              <a:rPr lang="el-GR" sz="1700" dirty="0">
                <a:solidFill>
                  <a:srgbClr val="FFFFFF"/>
                </a:solidFill>
              </a:rPr>
              <a:t>13 ΝΟΕΜΒΡΙΟΥ 2025 </a:t>
            </a:r>
          </a:p>
        </p:txBody>
      </p:sp>
      <p:pic>
        <p:nvPicPr>
          <p:cNvPr id="5" name="Picture 4">
            <a:extLst>
              <a:ext uri="{FF2B5EF4-FFF2-40B4-BE49-F238E27FC236}">
                <a16:creationId xmlns:a16="http://schemas.microsoft.com/office/drawing/2014/main" id="{329A6FB9-176A-181A-291D-E57D37A6F448}"/>
              </a:ext>
            </a:extLst>
          </p:cNvPr>
          <p:cNvPicPr>
            <a:picLocks noChangeAspect="1"/>
          </p:cNvPicPr>
          <p:nvPr/>
        </p:nvPicPr>
        <p:blipFill>
          <a:blip r:embed="rId2"/>
          <a:stretch>
            <a:fillRect/>
          </a:stretch>
        </p:blipFill>
        <p:spPr>
          <a:xfrm>
            <a:off x="-1" y="0"/>
            <a:ext cx="6096001" cy="6851860"/>
          </a:xfrm>
          <a:prstGeom prst="rect">
            <a:avLst/>
          </a:prstGeom>
        </p:spPr>
      </p:pic>
    </p:spTree>
    <p:extLst>
      <p:ext uri="{BB962C8B-B14F-4D97-AF65-F5344CB8AC3E}">
        <p14:creationId xmlns:p14="http://schemas.microsoft.com/office/powerpoint/2010/main" val="277267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C25AF2-6B51-3727-45C1-FC0B87989CF8}"/>
              </a:ext>
            </a:extLst>
          </p:cNvPr>
          <p:cNvSpPr>
            <a:spLocks noGrp="1"/>
          </p:cNvSpPr>
          <p:nvPr>
            <p:ph type="title"/>
          </p:nvPr>
        </p:nvSpPr>
        <p:spPr>
          <a:xfrm>
            <a:off x="586478" y="1683756"/>
            <a:ext cx="3115265" cy="2396359"/>
          </a:xfrm>
        </p:spPr>
        <p:txBody>
          <a:bodyPr anchor="b">
            <a:normAutofit/>
          </a:bodyPr>
          <a:lstStyle/>
          <a:p>
            <a:pPr algn="r"/>
            <a:r>
              <a:rPr lang="el-GR" sz="4000" b="1">
                <a:solidFill>
                  <a:srgbClr val="FFFFFF"/>
                </a:solidFill>
              </a:rPr>
              <a:t>Σειρά θεμάτων </a:t>
            </a:r>
            <a:endParaRPr lang="en-CY" sz="4000" b="1">
              <a:solidFill>
                <a:srgbClr val="FFFFFF"/>
              </a:solidFill>
            </a:endParaRPr>
          </a:p>
        </p:txBody>
      </p:sp>
      <p:graphicFrame>
        <p:nvGraphicFramePr>
          <p:cNvPr id="5" name="Content Placeholder 2">
            <a:extLst>
              <a:ext uri="{FF2B5EF4-FFF2-40B4-BE49-F238E27FC236}">
                <a16:creationId xmlns:a16="http://schemas.microsoft.com/office/drawing/2014/main" id="{400A5088-88CB-AF58-3357-2001DB05EC2C}"/>
              </a:ext>
            </a:extLst>
          </p:cNvPr>
          <p:cNvGraphicFramePr>
            <a:graphicFrameLocks noGrp="1"/>
          </p:cNvGraphicFramePr>
          <p:nvPr>
            <p:ph idx="1"/>
            <p:extLst>
              <p:ext uri="{D42A27DB-BD31-4B8C-83A1-F6EECF244321}">
                <p14:modId xmlns:p14="http://schemas.microsoft.com/office/powerpoint/2010/main" val="138156353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63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2E25FD-F7B9-C18F-DF88-0CA2C9B425CD}"/>
              </a:ext>
            </a:extLst>
          </p:cNvPr>
          <p:cNvSpPr>
            <a:spLocks noGrp="1"/>
          </p:cNvSpPr>
          <p:nvPr>
            <p:ph type="title"/>
          </p:nvPr>
        </p:nvSpPr>
        <p:spPr>
          <a:xfrm>
            <a:off x="586478" y="1683756"/>
            <a:ext cx="3115265" cy="2396359"/>
          </a:xfrm>
        </p:spPr>
        <p:txBody>
          <a:bodyPr anchor="b">
            <a:normAutofit/>
          </a:bodyPr>
          <a:lstStyle/>
          <a:p>
            <a:pPr algn="r"/>
            <a:r>
              <a:rPr lang="el-GR" sz="4000" b="1">
                <a:solidFill>
                  <a:srgbClr val="FFFFFF"/>
                </a:solidFill>
              </a:rPr>
              <a:t>Σειρά θεμάτων </a:t>
            </a:r>
            <a:endParaRPr lang="en-CY" sz="4000" b="1">
              <a:solidFill>
                <a:srgbClr val="FFFFFF"/>
              </a:solidFill>
            </a:endParaRPr>
          </a:p>
        </p:txBody>
      </p:sp>
      <p:graphicFrame>
        <p:nvGraphicFramePr>
          <p:cNvPr id="5" name="Content Placeholder 2">
            <a:extLst>
              <a:ext uri="{FF2B5EF4-FFF2-40B4-BE49-F238E27FC236}">
                <a16:creationId xmlns:a16="http://schemas.microsoft.com/office/drawing/2014/main" id="{FA9B6188-8B6A-CE59-97B5-E17061981E8A}"/>
              </a:ext>
            </a:extLst>
          </p:cNvPr>
          <p:cNvGraphicFramePr>
            <a:graphicFrameLocks noGrp="1"/>
          </p:cNvGraphicFramePr>
          <p:nvPr>
            <p:ph idx="1"/>
            <p:extLst>
              <p:ext uri="{D42A27DB-BD31-4B8C-83A1-F6EECF244321}">
                <p14:modId xmlns:p14="http://schemas.microsoft.com/office/powerpoint/2010/main" val="10625899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663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C89400D-14E8-8B2E-5747-67589ED08026}"/>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000" b="1">
                <a:solidFill>
                  <a:srgbClr val="FFFFFF"/>
                </a:solidFill>
              </a:rPr>
              <a:t>Σειρά θεμάτων </a:t>
            </a:r>
          </a:p>
        </p:txBody>
      </p:sp>
      <p:graphicFrame>
        <p:nvGraphicFramePr>
          <p:cNvPr id="5" name="Content Placeholder 2">
            <a:extLst>
              <a:ext uri="{FF2B5EF4-FFF2-40B4-BE49-F238E27FC236}">
                <a16:creationId xmlns:a16="http://schemas.microsoft.com/office/drawing/2014/main" id="{50D657C4-617B-AC4A-1A50-1CC920029BC5}"/>
              </a:ext>
            </a:extLst>
          </p:cNvPr>
          <p:cNvGraphicFramePr>
            <a:graphicFrameLocks noGrp="1"/>
          </p:cNvGraphicFramePr>
          <p:nvPr>
            <p:ph idx="1"/>
            <p:extLst>
              <p:ext uri="{D42A27DB-BD31-4B8C-83A1-F6EECF244321}">
                <p14:modId xmlns:p14="http://schemas.microsoft.com/office/powerpoint/2010/main" val="299049685"/>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0354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2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B9CFA-3FD8-6584-64B7-580D5AE81D17}"/>
              </a:ext>
            </a:extLst>
          </p:cNvPr>
          <p:cNvSpPr>
            <a:spLocks noGrp="1"/>
          </p:cNvSpPr>
          <p:nvPr>
            <p:ph type="title"/>
          </p:nvPr>
        </p:nvSpPr>
        <p:spPr>
          <a:xfrm>
            <a:off x="586478" y="1683756"/>
            <a:ext cx="3115265" cy="2396359"/>
          </a:xfrm>
        </p:spPr>
        <p:txBody>
          <a:bodyPr anchor="b">
            <a:normAutofit/>
          </a:bodyPr>
          <a:lstStyle/>
          <a:p>
            <a:pPr algn="r"/>
            <a:r>
              <a:rPr lang="el-GR" sz="4000" b="1">
                <a:solidFill>
                  <a:srgbClr val="FFFFFF"/>
                </a:solidFill>
              </a:rPr>
              <a:t>Σειρά Θεμάτων </a:t>
            </a:r>
            <a:endParaRPr lang="en-CY" sz="4000" b="1">
              <a:solidFill>
                <a:srgbClr val="FFFFFF"/>
              </a:solidFill>
            </a:endParaRPr>
          </a:p>
        </p:txBody>
      </p:sp>
      <p:graphicFrame>
        <p:nvGraphicFramePr>
          <p:cNvPr id="27" name="Content Placeholder 2">
            <a:extLst>
              <a:ext uri="{FF2B5EF4-FFF2-40B4-BE49-F238E27FC236}">
                <a16:creationId xmlns:a16="http://schemas.microsoft.com/office/drawing/2014/main" id="{3A6EA552-A756-1AB8-58BF-76F6CDBC7A9A}"/>
              </a:ext>
            </a:extLst>
          </p:cNvPr>
          <p:cNvGraphicFramePr>
            <a:graphicFrameLocks noGrp="1"/>
          </p:cNvGraphicFramePr>
          <p:nvPr>
            <p:ph idx="1"/>
            <p:extLst>
              <p:ext uri="{D42A27DB-BD31-4B8C-83A1-F6EECF244321}">
                <p14:modId xmlns:p14="http://schemas.microsoft.com/office/powerpoint/2010/main" val="154327131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777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F32713-8557-408B-6426-B2CEB7659A6C}"/>
              </a:ext>
            </a:extLst>
          </p:cNvPr>
          <p:cNvSpPr>
            <a:spLocks noGrp="1"/>
          </p:cNvSpPr>
          <p:nvPr>
            <p:ph type="title"/>
          </p:nvPr>
        </p:nvSpPr>
        <p:spPr>
          <a:xfrm>
            <a:off x="826396" y="586855"/>
            <a:ext cx="4230100" cy="3387497"/>
          </a:xfrm>
        </p:spPr>
        <p:txBody>
          <a:bodyPr anchor="b">
            <a:normAutofit/>
          </a:bodyPr>
          <a:lstStyle/>
          <a:p>
            <a:pPr algn="r"/>
            <a:r>
              <a:rPr lang="el-GR" sz="4000" b="1">
                <a:solidFill>
                  <a:srgbClr val="FFFFFF"/>
                </a:solidFill>
              </a:rPr>
              <a:t>Σειρά Θεμάτων </a:t>
            </a:r>
            <a:endParaRPr lang="en-CY" sz="4000" b="1">
              <a:solidFill>
                <a:srgbClr val="FFFFFF"/>
              </a:solidFill>
            </a:endParaRPr>
          </a:p>
        </p:txBody>
      </p:sp>
      <p:sp>
        <p:nvSpPr>
          <p:cNvPr id="3" name="Content Placeholder 2">
            <a:extLst>
              <a:ext uri="{FF2B5EF4-FFF2-40B4-BE49-F238E27FC236}">
                <a16:creationId xmlns:a16="http://schemas.microsoft.com/office/drawing/2014/main" id="{747D8058-355B-3EAD-D92A-DC87DD56E466}"/>
              </a:ext>
            </a:extLst>
          </p:cNvPr>
          <p:cNvSpPr>
            <a:spLocks noGrp="1"/>
          </p:cNvSpPr>
          <p:nvPr>
            <p:ph idx="1"/>
          </p:nvPr>
        </p:nvSpPr>
        <p:spPr>
          <a:xfrm>
            <a:off x="6503158" y="649480"/>
            <a:ext cx="4862447" cy="5546047"/>
          </a:xfrm>
        </p:spPr>
        <p:txBody>
          <a:bodyPr anchor="ctr">
            <a:normAutofit/>
          </a:bodyPr>
          <a:lstStyle/>
          <a:p>
            <a:pPr marL="0" indent="0">
              <a:buNone/>
            </a:pPr>
            <a:r>
              <a:rPr lang="el-GR" sz="2000" b="1" dirty="0"/>
              <a:t>4. Ρόλος του Εκκαθαριστή – Καθήκοντα και Υποχρεώσεις </a:t>
            </a:r>
          </a:p>
          <a:p>
            <a:pPr marL="0" indent="0">
              <a:buNone/>
            </a:pPr>
            <a:r>
              <a:rPr lang="el-GR" sz="2000" dirty="0"/>
              <a:t>4.1 Καθήκοντα και Υποχρεώσεις </a:t>
            </a:r>
          </a:p>
          <a:p>
            <a:pPr marL="371475" indent="-371475">
              <a:buNone/>
            </a:pPr>
            <a:r>
              <a:rPr lang="el-GR" sz="2000" dirty="0"/>
              <a:t>4.2 Προτεραιότητα Πληρωμών – Πίνακας Πιστωτών </a:t>
            </a:r>
            <a:endParaRPr lang="en-US" sz="2000" dirty="0"/>
          </a:p>
          <a:p>
            <a:pPr marL="0" indent="0">
              <a:buNone/>
            </a:pPr>
            <a:r>
              <a:rPr lang="en-US" sz="2000" dirty="0"/>
              <a:t>4.2 </a:t>
            </a:r>
            <a:r>
              <a:rPr lang="el-GR" sz="2000" dirty="0"/>
              <a:t>Παύση </a:t>
            </a:r>
            <a:r>
              <a:rPr lang="el-GR" sz="2000" dirty="0" err="1"/>
              <a:t>Εκκαθαριστ</a:t>
            </a:r>
            <a:r>
              <a:rPr lang="en-US" sz="2000" dirty="0" err="1"/>
              <a:t>ή</a:t>
            </a:r>
            <a:r>
              <a:rPr lang="el-GR" sz="2000" dirty="0"/>
              <a:t> </a:t>
            </a:r>
          </a:p>
        </p:txBody>
      </p:sp>
    </p:spTree>
    <p:extLst>
      <p:ext uri="{BB962C8B-B14F-4D97-AF65-F5344CB8AC3E}">
        <p14:creationId xmlns:p14="http://schemas.microsoft.com/office/powerpoint/2010/main" val="890012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C27BF4-490F-B084-6B5F-D96ECB2FE799}"/>
              </a:ext>
            </a:extLst>
          </p:cNvPr>
          <p:cNvSpPr>
            <a:spLocks noGrp="1"/>
          </p:cNvSpPr>
          <p:nvPr>
            <p:ph type="title"/>
          </p:nvPr>
        </p:nvSpPr>
        <p:spPr>
          <a:xfrm>
            <a:off x="826396" y="586855"/>
            <a:ext cx="4230100" cy="3387497"/>
          </a:xfrm>
        </p:spPr>
        <p:txBody>
          <a:bodyPr anchor="b">
            <a:normAutofit/>
          </a:bodyPr>
          <a:lstStyle/>
          <a:p>
            <a:pPr algn="r"/>
            <a:r>
              <a:rPr lang="el-GR" sz="4000" b="1">
                <a:solidFill>
                  <a:srgbClr val="FFFFFF"/>
                </a:solidFill>
              </a:rPr>
              <a:t>Σειρά Θεμάτων </a:t>
            </a:r>
            <a:endParaRPr lang="en-CY" sz="4000" b="1">
              <a:solidFill>
                <a:srgbClr val="FFFFFF"/>
              </a:solidFill>
            </a:endParaRPr>
          </a:p>
        </p:txBody>
      </p:sp>
      <p:sp>
        <p:nvSpPr>
          <p:cNvPr id="3" name="Content Placeholder 2">
            <a:extLst>
              <a:ext uri="{FF2B5EF4-FFF2-40B4-BE49-F238E27FC236}">
                <a16:creationId xmlns:a16="http://schemas.microsoft.com/office/drawing/2014/main" id="{85C1E3D0-3524-97AB-73EB-4E204A62B2B8}"/>
              </a:ext>
            </a:extLst>
          </p:cNvPr>
          <p:cNvSpPr>
            <a:spLocks noGrp="1"/>
          </p:cNvSpPr>
          <p:nvPr>
            <p:ph idx="1"/>
          </p:nvPr>
        </p:nvSpPr>
        <p:spPr>
          <a:xfrm>
            <a:off x="6503158" y="649480"/>
            <a:ext cx="4862447" cy="5546047"/>
          </a:xfrm>
        </p:spPr>
        <p:txBody>
          <a:bodyPr anchor="ctr">
            <a:normAutofit/>
          </a:bodyPr>
          <a:lstStyle/>
          <a:p>
            <a:pPr marL="457200" indent="-457200">
              <a:buAutoNum type="arabicPeriod" startAt="5"/>
            </a:pPr>
            <a:r>
              <a:rPr lang="en-US" sz="2000" b="1" dirty="0"/>
              <a:t>In the Liquidator’s Shoes – You Decide!</a:t>
            </a:r>
          </a:p>
          <a:p>
            <a:pPr marL="284163" indent="-284163">
              <a:buNone/>
            </a:pPr>
            <a:r>
              <a:rPr lang="en-US" sz="2000" dirty="0"/>
              <a:t>6. </a:t>
            </a:r>
            <a:r>
              <a:rPr lang="el-GR" sz="2000" dirty="0"/>
              <a:t> </a:t>
            </a:r>
            <a:r>
              <a:rPr lang="en-US" sz="2000" b="1" dirty="0"/>
              <a:t>Fireside chat  </a:t>
            </a:r>
            <a:r>
              <a:rPr lang="en-US" sz="2000" dirty="0"/>
              <a:t>-</a:t>
            </a:r>
            <a:r>
              <a:rPr lang="el-GR" sz="2000" dirty="0"/>
              <a:t> Συζήτηση περί διαδικαστικών θεμάτων με λειτουργό του Τμήματος Αφερεγγυότητας </a:t>
            </a:r>
          </a:p>
          <a:p>
            <a:pPr marL="0" indent="0">
              <a:buNone/>
            </a:pPr>
            <a:r>
              <a:rPr lang="el-GR" sz="2000" b="1" dirty="0"/>
              <a:t>7.  Παρουσίαση Υλικού που θα δοθεί </a:t>
            </a:r>
          </a:p>
          <a:p>
            <a:pPr marL="0" indent="0">
              <a:buNone/>
            </a:pPr>
            <a:r>
              <a:rPr lang="el-GR" sz="2000" dirty="0"/>
              <a:t>7.1 Επιλεγμένες αποφάσεις δικαστηρίων </a:t>
            </a:r>
          </a:p>
          <a:p>
            <a:pPr marL="0" indent="0">
              <a:buNone/>
            </a:pPr>
            <a:r>
              <a:rPr lang="el-GR" sz="2000" dirty="0"/>
              <a:t>7.2 </a:t>
            </a:r>
            <a:r>
              <a:rPr lang="en-US" sz="2000" dirty="0"/>
              <a:t>Checklist </a:t>
            </a:r>
            <a:r>
              <a:rPr lang="el-GR" sz="2000" dirty="0"/>
              <a:t>Ενεργειών </a:t>
            </a:r>
          </a:p>
          <a:p>
            <a:pPr marL="0" indent="0">
              <a:buNone/>
            </a:pPr>
            <a:r>
              <a:rPr lang="el-GR" sz="2000" dirty="0"/>
              <a:t>7.3 Τυποποιημένα Έντυπα</a:t>
            </a:r>
          </a:p>
          <a:p>
            <a:pPr marL="0" indent="0">
              <a:buNone/>
            </a:pPr>
            <a:endParaRPr lang="en-CY" sz="2000" dirty="0"/>
          </a:p>
        </p:txBody>
      </p:sp>
    </p:spTree>
    <p:extLst>
      <p:ext uri="{BB962C8B-B14F-4D97-AF65-F5344CB8AC3E}">
        <p14:creationId xmlns:p14="http://schemas.microsoft.com/office/powerpoint/2010/main" val="2486502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176441-B8FA-3AA3-8149-1B7321E9721D}"/>
              </a:ext>
            </a:extLst>
          </p:cNvPr>
          <p:cNvSpPr>
            <a:spLocks noGrp="1"/>
          </p:cNvSpPr>
          <p:nvPr>
            <p:ph type="title"/>
          </p:nvPr>
        </p:nvSpPr>
        <p:spPr>
          <a:xfrm>
            <a:off x="1371599" y="294538"/>
            <a:ext cx="9895951" cy="1033669"/>
          </a:xfrm>
        </p:spPr>
        <p:txBody>
          <a:bodyPr>
            <a:normAutofit/>
          </a:bodyPr>
          <a:lstStyle/>
          <a:p>
            <a:r>
              <a:rPr lang="el-GR" sz="4000" b="1">
                <a:solidFill>
                  <a:srgbClr val="FFFFFF"/>
                </a:solidFill>
              </a:rPr>
              <a:t>ΝΟΜΙΚΟ ΠΛΑΙΣΙΟ </a:t>
            </a:r>
            <a:endParaRPr lang="en-CY" sz="4000" b="1">
              <a:solidFill>
                <a:srgbClr val="FFFFFF"/>
              </a:solidFill>
            </a:endParaRPr>
          </a:p>
        </p:txBody>
      </p:sp>
      <p:sp>
        <p:nvSpPr>
          <p:cNvPr id="3" name="Content Placeholder 2">
            <a:extLst>
              <a:ext uri="{FF2B5EF4-FFF2-40B4-BE49-F238E27FC236}">
                <a16:creationId xmlns:a16="http://schemas.microsoft.com/office/drawing/2014/main" id="{0F2ADE32-549B-1A7D-930D-E162BD00B9E0}"/>
              </a:ext>
            </a:extLst>
          </p:cNvPr>
          <p:cNvSpPr>
            <a:spLocks noGrp="1"/>
          </p:cNvSpPr>
          <p:nvPr>
            <p:ph idx="1"/>
          </p:nvPr>
        </p:nvSpPr>
        <p:spPr>
          <a:xfrm>
            <a:off x="459350" y="1885278"/>
            <a:ext cx="6432103" cy="4678183"/>
          </a:xfrm>
        </p:spPr>
        <p:txBody>
          <a:bodyPr anchor="ctr">
            <a:normAutofit/>
          </a:bodyPr>
          <a:lstStyle/>
          <a:p>
            <a:pPr marL="0" indent="0" algn="ctr">
              <a:buNone/>
            </a:pPr>
            <a:r>
              <a:rPr lang="el-GR" sz="3600" b="1" dirty="0"/>
              <a:t>Εφαρμοστέα Νομοθεσία </a:t>
            </a:r>
          </a:p>
          <a:p>
            <a:pPr marL="0" indent="0">
              <a:buNone/>
            </a:pPr>
            <a:endParaRPr lang="el-GR" sz="2000" b="1" dirty="0">
              <a:sym typeface="Wingdings" pitchFamily="2" charset="2"/>
            </a:endParaRPr>
          </a:p>
          <a:p>
            <a:pPr marL="0" indent="0">
              <a:buNone/>
            </a:pPr>
            <a:r>
              <a:rPr lang="el-GR" sz="2000" dirty="0">
                <a:sym typeface="Wingdings" pitchFamily="2" charset="2"/>
              </a:rPr>
              <a:t> Περί </a:t>
            </a:r>
            <a:r>
              <a:rPr lang="el-GR" sz="2000" dirty="0" err="1">
                <a:sym typeface="Wingdings" pitchFamily="2" charset="2"/>
              </a:rPr>
              <a:t>Εταιρει</a:t>
            </a:r>
            <a:r>
              <a:rPr lang="en-US" sz="2000" dirty="0" err="1">
                <a:sym typeface="Wingdings" pitchFamily="2" charset="2"/>
              </a:rPr>
              <a:t>ώ</a:t>
            </a:r>
            <a:r>
              <a:rPr lang="el-GR" sz="2000" dirty="0">
                <a:sym typeface="Wingdings" pitchFamily="2" charset="2"/>
              </a:rPr>
              <a:t>ν Νόμος ΚΕΦ. 113  - ΜΕΡΟΣ </a:t>
            </a:r>
            <a:r>
              <a:rPr lang="en-US" sz="2000" dirty="0">
                <a:sym typeface="Wingdings" pitchFamily="2" charset="2"/>
              </a:rPr>
              <a:t>V </a:t>
            </a:r>
            <a:r>
              <a:rPr lang="el-GR" sz="2000" dirty="0">
                <a:sym typeface="Wingdings" pitchFamily="2" charset="2"/>
              </a:rPr>
              <a:t>ΕΚΚΑΘΑΡΙΣΗ  (Άρθρα 203 – 333) </a:t>
            </a:r>
          </a:p>
          <a:p>
            <a:pPr marL="0" indent="0">
              <a:buNone/>
            </a:pPr>
            <a:endParaRPr lang="el-GR" sz="2000" dirty="0">
              <a:sym typeface="Wingdings" pitchFamily="2" charset="2"/>
            </a:endParaRPr>
          </a:p>
          <a:p>
            <a:pPr marL="0" indent="0">
              <a:buNone/>
            </a:pPr>
            <a:r>
              <a:rPr lang="el-GR" sz="2000" dirty="0">
                <a:sym typeface="Wingdings" pitchFamily="2" charset="2"/>
              </a:rPr>
              <a:t> Περί Εταιρειών Κανονισμοί (1933</a:t>
            </a:r>
            <a:r>
              <a:rPr lang="en-US" sz="2000" dirty="0">
                <a:sym typeface="Wingdings" pitchFamily="2" charset="2"/>
              </a:rPr>
              <a:t>,1938</a:t>
            </a:r>
            <a:r>
              <a:rPr lang="el-GR" sz="2000" dirty="0">
                <a:sym typeface="Wingdings" pitchFamily="2" charset="2"/>
              </a:rPr>
              <a:t>) </a:t>
            </a:r>
          </a:p>
          <a:p>
            <a:endParaRPr lang="en-CY" sz="2000" dirty="0"/>
          </a:p>
        </p:txBody>
      </p:sp>
      <p:pic>
        <p:nvPicPr>
          <p:cNvPr id="5" name="Picture 4">
            <a:extLst>
              <a:ext uri="{FF2B5EF4-FFF2-40B4-BE49-F238E27FC236}">
                <a16:creationId xmlns:a16="http://schemas.microsoft.com/office/drawing/2014/main" id="{6C35CD64-9C2F-A27A-3A45-375A7D045DA9}"/>
              </a:ext>
            </a:extLst>
          </p:cNvPr>
          <p:cNvPicPr>
            <a:picLocks noChangeAspect="1"/>
          </p:cNvPicPr>
          <p:nvPr/>
        </p:nvPicPr>
        <p:blipFill>
          <a:blip r:embed="rId2"/>
          <a:stretch>
            <a:fillRect/>
          </a:stretch>
        </p:blipFill>
        <p:spPr>
          <a:xfrm>
            <a:off x="6891452" y="1590741"/>
            <a:ext cx="5300543" cy="4972720"/>
          </a:xfrm>
          <a:prstGeom prst="rect">
            <a:avLst/>
          </a:prstGeom>
        </p:spPr>
      </p:pic>
    </p:spTree>
    <p:extLst>
      <p:ext uri="{BB962C8B-B14F-4D97-AF65-F5344CB8AC3E}">
        <p14:creationId xmlns:p14="http://schemas.microsoft.com/office/powerpoint/2010/main" val="244917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EE514C-C4FB-31A8-3D05-901F45D0AE5D}"/>
              </a:ext>
            </a:extLst>
          </p:cNvPr>
          <p:cNvSpPr>
            <a:spLocks noGrp="1"/>
          </p:cNvSpPr>
          <p:nvPr>
            <p:ph type="title"/>
          </p:nvPr>
        </p:nvSpPr>
        <p:spPr>
          <a:xfrm>
            <a:off x="1371599" y="294538"/>
            <a:ext cx="9895951" cy="1033669"/>
          </a:xfrm>
        </p:spPr>
        <p:txBody>
          <a:bodyPr>
            <a:normAutofit/>
          </a:bodyPr>
          <a:lstStyle/>
          <a:p>
            <a:r>
              <a:rPr lang="el-GR" sz="4000" b="1" dirty="0">
                <a:solidFill>
                  <a:srgbClr val="FFFFFF"/>
                </a:solidFill>
              </a:rPr>
              <a:t>ΝΟΜΙΚΟ ΠΛΑΙΣΙΟ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A7B2C4DF-27EA-68A6-EBE3-CE26C3E28A08}"/>
              </a:ext>
            </a:extLst>
          </p:cNvPr>
          <p:cNvSpPr>
            <a:spLocks noGrp="1"/>
          </p:cNvSpPr>
          <p:nvPr>
            <p:ph idx="1"/>
          </p:nvPr>
        </p:nvSpPr>
        <p:spPr>
          <a:xfrm>
            <a:off x="459350" y="1885279"/>
            <a:ext cx="6298290" cy="4116276"/>
          </a:xfrm>
        </p:spPr>
        <p:txBody>
          <a:bodyPr anchor="ctr">
            <a:normAutofit/>
          </a:bodyPr>
          <a:lstStyle/>
          <a:p>
            <a:pPr marL="0" indent="0" algn="ctr">
              <a:buNone/>
            </a:pPr>
            <a:r>
              <a:rPr lang="el-GR" sz="3200" b="1" dirty="0"/>
              <a:t>Τύποι Εκκαθάρισης </a:t>
            </a:r>
          </a:p>
          <a:p>
            <a:pPr marL="0" indent="0">
              <a:buNone/>
            </a:pPr>
            <a:endParaRPr lang="el-GR" sz="2000" b="1" dirty="0"/>
          </a:p>
          <a:p>
            <a:pPr marL="514350" indent="-514350">
              <a:buAutoNum type="arabicPeriod"/>
            </a:pPr>
            <a:r>
              <a:rPr lang="el-GR" sz="2400" dirty="0"/>
              <a:t>Από το Δικαστήριο </a:t>
            </a:r>
          </a:p>
          <a:p>
            <a:pPr marL="514350" indent="-514350">
              <a:buAutoNum type="arabicPeriod"/>
            </a:pPr>
            <a:r>
              <a:rPr lang="el-GR" sz="2400" dirty="0"/>
              <a:t>Εκούσια ή </a:t>
            </a:r>
          </a:p>
          <a:p>
            <a:pPr marL="514350" indent="-514350">
              <a:buAutoNum type="arabicPeriod"/>
            </a:pPr>
            <a:r>
              <a:rPr lang="el-GR" sz="2400" dirty="0"/>
              <a:t>Υπό την εποπτεία του Δικαστηρίου </a:t>
            </a:r>
          </a:p>
          <a:p>
            <a:pPr marL="0" indent="0">
              <a:buNone/>
            </a:pPr>
            <a:endParaRPr lang="el-GR" sz="2400" b="1" dirty="0"/>
          </a:p>
          <a:p>
            <a:pPr marL="0" indent="0">
              <a:buNone/>
            </a:pPr>
            <a:r>
              <a:rPr lang="el-GR" sz="2400" dirty="0"/>
              <a:t>(Α.203) </a:t>
            </a:r>
          </a:p>
        </p:txBody>
      </p:sp>
      <p:pic>
        <p:nvPicPr>
          <p:cNvPr id="5" name="Picture 4">
            <a:extLst>
              <a:ext uri="{FF2B5EF4-FFF2-40B4-BE49-F238E27FC236}">
                <a16:creationId xmlns:a16="http://schemas.microsoft.com/office/drawing/2014/main" id="{DA5FE6A0-9FB8-0FB8-F9E9-428CE295DB7C}"/>
              </a:ext>
            </a:extLst>
          </p:cNvPr>
          <p:cNvPicPr>
            <a:picLocks noChangeAspect="1"/>
          </p:cNvPicPr>
          <p:nvPr/>
        </p:nvPicPr>
        <p:blipFill>
          <a:blip r:embed="rId2"/>
          <a:stretch>
            <a:fillRect/>
          </a:stretch>
        </p:blipFill>
        <p:spPr>
          <a:xfrm>
            <a:off x="6096000" y="2043538"/>
            <a:ext cx="6096000" cy="3799758"/>
          </a:xfrm>
          <a:prstGeom prst="rect">
            <a:avLst/>
          </a:prstGeom>
        </p:spPr>
      </p:pic>
    </p:spTree>
    <p:extLst>
      <p:ext uri="{BB962C8B-B14F-4D97-AF65-F5344CB8AC3E}">
        <p14:creationId xmlns:p14="http://schemas.microsoft.com/office/powerpoint/2010/main" val="2603503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D67E0C-B5E8-FB45-BF56-3B4D2A06591F}"/>
              </a:ext>
            </a:extLst>
          </p:cNvPr>
          <p:cNvSpPr>
            <a:spLocks noGrp="1"/>
          </p:cNvSpPr>
          <p:nvPr>
            <p:ph type="title"/>
          </p:nvPr>
        </p:nvSpPr>
        <p:spPr>
          <a:xfrm>
            <a:off x="1371599" y="294538"/>
            <a:ext cx="9895951" cy="1033669"/>
          </a:xfrm>
        </p:spPr>
        <p:txBody>
          <a:bodyPr>
            <a:normAutofit/>
          </a:bodyPr>
          <a:lstStyle/>
          <a:p>
            <a:r>
              <a:rPr lang="el-GR" sz="4000" b="1">
                <a:solidFill>
                  <a:srgbClr val="FFFFFF"/>
                </a:solidFill>
              </a:rPr>
              <a:t>ΝΟΜΙΚΟ ΠΛΑΙΣΙΟ </a:t>
            </a:r>
            <a:endParaRPr lang="en-CY" sz="4000" b="1">
              <a:solidFill>
                <a:srgbClr val="FFFFFF"/>
              </a:solidFill>
            </a:endParaRPr>
          </a:p>
        </p:txBody>
      </p:sp>
      <p:sp>
        <p:nvSpPr>
          <p:cNvPr id="3" name="Content Placeholder 2">
            <a:extLst>
              <a:ext uri="{FF2B5EF4-FFF2-40B4-BE49-F238E27FC236}">
                <a16:creationId xmlns:a16="http://schemas.microsoft.com/office/drawing/2014/main" id="{CE887EBF-E6C0-83AC-FF51-EEA45FECADC6}"/>
              </a:ext>
            </a:extLst>
          </p:cNvPr>
          <p:cNvSpPr>
            <a:spLocks noGrp="1"/>
          </p:cNvSpPr>
          <p:nvPr>
            <p:ph idx="1"/>
          </p:nvPr>
        </p:nvSpPr>
        <p:spPr>
          <a:xfrm>
            <a:off x="223025" y="1597432"/>
            <a:ext cx="7203687" cy="5260568"/>
          </a:xfrm>
        </p:spPr>
        <p:txBody>
          <a:bodyPr anchor="ctr">
            <a:normAutofit/>
          </a:bodyPr>
          <a:lstStyle/>
          <a:p>
            <a:pPr marL="0" indent="0" algn="ctr">
              <a:buNone/>
            </a:pPr>
            <a:r>
              <a:rPr lang="el-GR" sz="3600" b="1" dirty="0"/>
              <a:t>Νομικές Συνέπειες Εκκαθάρισης </a:t>
            </a:r>
          </a:p>
          <a:p>
            <a:pPr marL="0" indent="0">
              <a:buNone/>
            </a:pPr>
            <a:endParaRPr lang="el-GR" sz="2000" dirty="0"/>
          </a:p>
          <a:p>
            <a:pPr marL="0" indent="0">
              <a:buNone/>
            </a:pPr>
            <a:endParaRPr lang="el-GR" sz="2000" dirty="0"/>
          </a:p>
          <a:p>
            <a:pPr marL="0" indent="0" algn="just">
              <a:lnSpc>
                <a:spcPct val="160000"/>
              </a:lnSpc>
              <a:buNone/>
            </a:pPr>
            <a:r>
              <a:rPr lang="el-GR" sz="2400" b="1" dirty="0">
                <a:sym typeface="Wingdings" pitchFamily="2" charset="2"/>
              </a:rPr>
              <a:t>Η περιουσία της Εταιρείας αποτελεί αντικείμενο της νομοθετικής σειράς προτεραιότητας για αποπληρωμή των οφειλών της.</a:t>
            </a:r>
          </a:p>
          <a:p>
            <a:pPr marL="0" indent="0">
              <a:buNone/>
            </a:pPr>
            <a:endParaRPr lang="el-GR" sz="2000" dirty="0">
              <a:sym typeface="Wingdings" pitchFamily="2" charset="2"/>
            </a:endParaRPr>
          </a:p>
          <a:p>
            <a:pPr marL="0" indent="0">
              <a:buNone/>
            </a:pPr>
            <a:r>
              <a:rPr lang="el-GR" sz="2000" b="1" dirty="0">
                <a:sym typeface="Wingdings" pitchFamily="2" charset="2"/>
              </a:rPr>
              <a:t>(Α. 231) </a:t>
            </a:r>
          </a:p>
          <a:p>
            <a:pPr marL="0" indent="0">
              <a:buNone/>
            </a:pPr>
            <a:endParaRPr lang="el-GR" sz="2000" dirty="0">
              <a:sym typeface="Wingdings" pitchFamily="2" charset="2"/>
            </a:endParaRPr>
          </a:p>
        </p:txBody>
      </p:sp>
      <p:pic>
        <p:nvPicPr>
          <p:cNvPr id="5" name="Picture 4">
            <a:extLst>
              <a:ext uri="{FF2B5EF4-FFF2-40B4-BE49-F238E27FC236}">
                <a16:creationId xmlns:a16="http://schemas.microsoft.com/office/drawing/2014/main" id="{E531C3EE-EF1C-4D86-427C-F648F8F3D3DC}"/>
              </a:ext>
            </a:extLst>
          </p:cNvPr>
          <p:cNvPicPr>
            <a:picLocks noChangeAspect="1"/>
          </p:cNvPicPr>
          <p:nvPr/>
        </p:nvPicPr>
        <p:blipFill>
          <a:blip r:embed="rId2"/>
          <a:stretch>
            <a:fillRect/>
          </a:stretch>
        </p:blipFill>
        <p:spPr>
          <a:xfrm>
            <a:off x="7426712" y="1590741"/>
            <a:ext cx="4622474" cy="5267259"/>
          </a:xfrm>
          <a:prstGeom prst="rect">
            <a:avLst/>
          </a:prstGeom>
        </p:spPr>
      </p:pic>
    </p:spTree>
    <p:extLst>
      <p:ext uri="{BB962C8B-B14F-4D97-AF65-F5344CB8AC3E}">
        <p14:creationId xmlns:p14="http://schemas.microsoft.com/office/powerpoint/2010/main" val="56878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9A46A-B866-F95E-3CA3-1A59E359E6C0}"/>
              </a:ext>
            </a:extLst>
          </p:cNvPr>
          <p:cNvSpPr>
            <a:spLocks noGrp="1"/>
          </p:cNvSpPr>
          <p:nvPr>
            <p:ph type="title"/>
          </p:nvPr>
        </p:nvSpPr>
        <p:spPr>
          <a:xfrm>
            <a:off x="1136397" y="0"/>
            <a:ext cx="5323715" cy="1214438"/>
          </a:xfrm>
        </p:spPr>
        <p:txBody>
          <a:bodyPr anchor="b">
            <a:normAutofit/>
          </a:bodyPr>
          <a:lstStyle/>
          <a:p>
            <a:r>
              <a:rPr lang="el-GR" sz="4000" b="1" dirty="0"/>
              <a:t>ΝΟΜΙΚΟ ΠΛΑΙΣΙΟ </a:t>
            </a:r>
            <a:endParaRPr lang="en-CY" sz="4000" b="1" dirty="0"/>
          </a:p>
        </p:txBody>
      </p:sp>
      <p:sp>
        <p:nvSpPr>
          <p:cNvPr id="3" name="Content Placeholder 2">
            <a:extLst>
              <a:ext uri="{FF2B5EF4-FFF2-40B4-BE49-F238E27FC236}">
                <a16:creationId xmlns:a16="http://schemas.microsoft.com/office/drawing/2014/main" id="{68DBF875-F44E-EEFB-D7E0-7841F0C7EE45}"/>
              </a:ext>
            </a:extLst>
          </p:cNvPr>
          <p:cNvSpPr>
            <a:spLocks noGrp="1"/>
          </p:cNvSpPr>
          <p:nvPr>
            <p:ph idx="1"/>
          </p:nvPr>
        </p:nvSpPr>
        <p:spPr>
          <a:xfrm>
            <a:off x="1144923" y="1214438"/>
            <a:ext cx="6184565" cy="5400675"/>
          </a:xfrm>
        </p:spPr>
        <p:txBody>
          <a:bodyPr anchor="t">
            <a:normAutofit/>
          </a:bodyPr>
          <a:lstStyle/>
          <a:p>
            <a:pPr marL="0" indent="0">
              <a:buNone/>
            </a:pPr>
            <a:r>
              <a:rPr lang="el-GR" b="1" dirty="0"/>
              <a:t>Νομικές Συνέπειες Εκκαθάρισης </a:t>
            </a:r>
          </a:p>
          <a:p>
            <a:pPr marL="0" indent="0">
              <a:buNone/>
            </a:pPr>
            <a:endParaRPr lang="el-GR" sz="2000" b="1" dirty="0"/>
          </a:p>
          <a:p>
            <a:pPr marL="0" indent="0" algn="ctr">
              <a:buNone/>
            </a:pPr>
            <a:r>
              <a:rPr lang="el-GR" sz="2400" b="1" dirty="0"/>
              <a:t>Εκκαθάριση από το Δικαστήριο </a:t>
            </a:r>
          </a:p>
          <a:p>
            <a:pPr marL="0" indent="0" algn="just">
              <a:buNone/>
            </a:pPr>
            <a:r>
              <a:rPr lang="el-GR" sz="2000" dirty="0"/>
              <a:t>(</a:t>
            </a:r>
            <a:r>
              <a:rPr lang="el-GR" sz="2000" i="1" dirty="0"/>
              <a:t>Μετά την υποβολή αίτησης και πριν την έκδοση διατάγματος</a:t>
            </a:r>
            <a:r>
              <a:rPr lang="el-GR" sz="2000" dirty="0"/>
              <a:t>) </a:t>
            </a:r>
          </a:p>
          <a:p>
            <a:pPr marL="0" indent="0">
              <a:buNone/>
            </a:pPr>
            <a:endParaRPr lang="el-GR" sz="2000" dirty="0"/>
          </a:p>
          <a:p>
            <a:pPr algn="just">
              <a:buFont typeface="Wingdings" pitchFamily="2" charset="2"/>
              <a:buChar char="à"/>
            </a:pPr>
            <a:r>
              <a:rPr lang="el-GR" sz="2000" dirty="0">
                <a:sym typeface="Wingdings" pitchFamily="2" charset="2"/>
              </a:rPr>
              <a:t>Εξουσία αναστολής ή περιορισμού διαδικασίας εναντίον της εταιρείας μετά την υποβολή </a:t>
            </a:r>
            <a:r>
              <a:rPr lang="el-GR" sz="2000" b="1" i="1" dirty="0">
                <a:sym typeface="Wingdings" pitchFamily="2" charset="2"/>
              </a:rPr>
              <a:t>αίτησης</a:t>
            </a:r>
            <a:r>
              <a:rPr lang="el-GR" sz="2000" dirty="0">
                <a:sym typeface="Wingdings" pitchFamily="2" charset="2"/>
              </a:rPr>
              <a:t> εκκαθάρισης (Α 215)</a:t>
            </a:r>
          </a:p>
          <a:p>
            <a:pPr>
              <a:buFont typeface="Wingdings" pitchFamily="2" charset="2"/>
              <a:buChar char="à"/>
            </a:pPr>
            <a:endParaRPr lang="el-GR" sz="2000" dirty="0">
              <a:sym typeface="Wingdings" pitchFamily="2" charset="2"/>
            </a:endParaRPr>
          </a:p>
          <a:p>
            <a:pPr>
              <a:buFont typeface="Wingdings" pitchFamily="2" charset="2"/>
              <a:buChar char="à"/>
            </a:pPr>
            <a:r>
              <a:rPr lang="el-GR" sz="2000" dirty="0">
                <a:sym typeface="Wingdings" pitchFamily="2" charset="2"/>
              </a:rPr>
              <a:t>Ακύρωση διάθεσης ιδιοκτησίας (Α 216) </a:t>
            </a:r>
          </a:p>
          <a:p>
            <a:pPr>
              <a:buFont typeface="Wingdings" pitchFamily="2" charset="2"/>
              <a:buChar char="à"/>
            </a:pPr>
            <a:endParaRPr lang="el-GR" sz="2000" dirty="0">
              <a:sym typeface="Wingdings" pitchFamily="2" charset="2"/>
            </a:endParaRPr>
          </a:p>
          <a:p>
            <a:pPr>
              <a:buFont typeface="Wingdings" pitchFamily="2" charset="2"/>
              <a:buChar char="à"/>
            </a:pPr>
            <a:r>
              <a:rPr lang="el-GR" sz="2000" dirty="0">
                <a:sym typeface="Wingdings" pitchFamily="2" charset="2"/>
              </a:rPr>
              <a:t>Ακύρωση κατασχέσεων στα χέρια τρίτου (Α217) </a:t>
            </a:r>
          </a:p>
          <a:p>
            <a:pPr marL="0" indent="0">
              <a:buNone/>
            </a:pPr>
            <a:endParaRPr lang="en-CY" sz="1400" dirty="0"/>
          </a:p>
        </p:txBody>
      </p:sp>
      <p:sp>
        <p:nvSpPr>
          <p:cNvPr id="57" name="Rectangle 5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Filling out forms on a table">
            <a:extLst>
              <a:ext uri="{FF2B5EF4-FFF2-40B4-BE49-F238E27FC236}">
                <a16:creationId xmlns:a16="http://schemas.microsoft.com/office/drawing/2014/main" id="{8E3D487C-9AA4-DA00-6418-C8769D250C60}"/>
              </a:ext>
            </a:extLst>
          </p:cNvPr>
          <p:cNvPicPr>
            <a:picLocks noChangeAspect="1"/>
          </p:cNvPicPr>
          <p:nvPr/>
        </p:nvPicPr>
        <p:blipFill>
          <a:blip r:embed="rId2"/>
          <a:srcRect l="54662" r="5602" b="-1"/>
          <a:stretch>
            <a:fillRect/>
          </a:stretch>
        </p:blipFill>
        <p:spPr>
          <a:xfrm>
            <a:off x="7651657" y="909081"/>
            <a:ext cx="3019149" cy="5071731"/>
          </a:xfrm>
          <a:prstGeom prst="rect">
            <a:avLst/>
          </a:prstGeom>
        </p:spPr>
      </p:pic>
    </p:spTree>
    <p:extLst>
      <p:ext uri="{BB962C8B-B14F-4D97-AF65-F5344CB8AC3E}">
        <p14:creationId xmlns:p14="http://schemas.microsoft.com/office/powerpoint/2010/main" val="975019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2EDD5A-4FAB-3765-21E4-60E9E39FD9A6}"/>
              </a:ext>
            </a:extLst>
          </p:cNvPr>
          <p:cNvSpPr>
            <a:spLocks noGrp="1"/>
          </p:cNvSpPr>
          <p:nvPr>
            <p:ph type="title"/>
          </p:nvPr>
        </p:nvSpPr>
        <p:spPr>
          <a:xfrm>
            <a:off x="1136397" y="100014"/>
            <a:ext cx="5323715" cy="1028700"/>
          </a:xfrm>
        </p:spPr>
        <p:txBody>
          <a:bodyPr anchor="b">
            <a:normAutofit/>
          </a:bodyPr>
          <a:lstStyle/>
          <a:p>
            <a:r>
              <a:rPr lang="el-GR" sz="4000" b="1" dirty="0"/>
              <a:t>ΝΟΜΙΚΟ ΠΛΑΙΣΙΟ </a:t>
            </a:r>
            <a:endParaRPr lang="en-CY" sz="4000" dirty="0"/>
          </a:p>
        </p:txBody>
      </p:sp>
      <p:sp>
        <p:nvSpPr>
          <p:cNvPr id="3" name="Content Placeholder 2">
            <a:extLst>
              <a:ext uri="{FF2B5EF4-FFF2-40B4-BE49-F238E27FC236}">
                <a16:creationId xmlns:a16="http://schemas.microsoft.com/office/drawing/2014/main" id="{55503707-FBC7-DDB0-EEDA-8884A98ED459}"/>
              </a:ext>
            </a:extLst>
          </p:cNvPr>
          <p:cNvSpPr>
            <a:spLocks noGrp="1"/>
          </p:cNvSpPr>
          <p:nvPr>
            <p:ph idx="1"/>
          </p:nvPr>
        </p:nvSpPr>
        <p:spPr>
          <a:xfrm>
            <a:off x="1144923" y="1228728"/>
            <a:ext cx="5315189" cy="5529258"/>
          </a:xfrm>
        </p:spPr>
        <p:txBody>
          <a:bodyPr anchor="t">
            <a:normAutofit/>
          </a:bodyPr>
          <a:lstStyle/>
          <a:p>
            <a:pPr marL="0" indent="0">
              <a:buNone/>
            </a:pPr>
            <a:r>
              <a:rPr lang="el-GR" b="1" dirty="0"/>
              <a:t>Νομικές Συνέπειες Εκκαθάρισης </a:t>
            </a:r>
          </a:p>
          <a:p>
            <a:pPr marL="0" indent="0" algn="ctr">
              <a:buNone/>
            </a:pPr>
            <a:endParaRPr lang="el-GR" sz="2400" b="1" dirty="0"/>
          </a:p>
          <a:p>
            <a:pPr marL="0" indent="0" algn="ctr">
              <a:buNone/>
            </a:pPr>
            <a:r>
              <a:rPr lang="el-GR" sz="2400" b="1" dirty="0"/>
              <a:t>Εκκαθάριση από το Δικαστήριο </a:t>
            </a:r>
          </a:p>
          <a:p>
            <a:pPr marL="0" indent="0" algn="ctr">
              <a:buNone/>
            </a:pPr>
            <a:r>
              <a:rPr lang="el-GR" sz="2000" dirty="0"/>
              <a:t>(</a:t>
            </a:r>
            <a:r>
              <a:rPr lang="el-GR" sz="2000" i="1" dirty="0"/>
              <a:t>Μετά την έκδοση διατάγματος</a:t>
            </a:r>
            <a:r>
              <a:rPr lang="el-GR" sz="2000" dirty="0"/>
              <a:t>)</a:t>
            </a:r>
          </a:p>
          <a:p>
            <a:pPr marL="0" indent="0">
              <a:buNone/>
            </a:pPr>
            <a:endParaRPr lang="el-GR" sz="2000" dirty="0"/>
          </a:p>
          <a:p>
            <a:pPr>
              <a:buFont typeface="Wingdings" pitchFamily="2" charset="2"/>
              <a:buChar char="à"/>
            </a:pPr>
            <a:r>
              <a:rPr lang="el-GR" sz="2000" dirty="0"/>
              <a:t>Συνέχιση ή καταχώριση νέων αγωγών μόνο κατόπιν άδειας του Δικαστηρίου (Α 220) </a:t>
            </a:r>
          </a:p>
          <a:p>
            <a:pPr>
              <a:buFont typeface="Wingdings" pitchFamily="2" charset="2"/>
              <a:buChar char="à"/>
            </a:pPr>
            <a:endParaRPr lang="el-GR" sz="2000" dirty="0"/>
          </a:p>
          <a:p>
            <a:pPr algn="just">
              <a:buFont typeface="Wingdings" pitchFamily="2" charset="2"/>
              <a:buChar char="à"/>
            </a:pPr>
            <a:r>
              <a:rPr lang="el-GR" sz="2000" dirty="0"/>
              <a:t>Το διάταγμα της εκκαθάρισης επενεργεί προς όφελος όλων των πιστωτών και όλων των συνεισφορέων</a:t>
            </a:r>
          </a:p>
          <a:p>
            <a:pPr>
              <a:buFont typeface="Wingdings" pitchFamily="2" charset="2"/>
              <a:buChar char="à"/>
            </a:pPr>
            <a:endParaRPr lang="el-GR" sz="2000" dirty="0"/>
          </a:p>
          <a:p>
            <a:pPr>
              <a:buFont typeface="Wingdings" pitchFamily="2" charset="2"/>
              <a:buChar char="à"/>
            </a:pPr>
            <a:r>
              <a:rPr lang="el-GR" sz="2000" dirty="0"/>
              <a:t>Μεταβίβαση εξουσιών των διευθυντών στον Εκκαθαριστή </a:t>
            </a:r>
          </a:p>
          <a:p>
            <a:pPr>
              <a:buFont typeface="Wingdings" pitchFamily="2" charset="2"/>
              <a:buChar char="à"/>
            </a:pPr>
            <a:endParaRPr lang="el-GR" sz="2000" dirty="0"/>
          </a:p>
          <a:p>
            <a:pPr>
              <a:buFont typeface="Wingdings" pitchFamily="2" charset="2"/>
              <a:buChar char="à"/>
            </a:pPr>
            <a:endParaRPr lang="en-CY" sz="1600" dirty="0"/>
          </a:p>
        </p:txBody>
      </p:sp>
      <p:sp>
        <p:nvSpPr>
          <p:cNvPr id="82" name="Rectangle 8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Close-up of a gavel in front of a row of law books&#10;&#10;AI-generated content may be incorrect.">
            <a:extLst>
              <a:ext uri="{FF2B5EF4-FFF2-40B4-BE49-F238E27FC236}">
                <a16:creationId xmlns:a16="http://schemas.microsoft.com/office/drawing/2014/main" id="{B64A767D-F0AE-E035-56BB-66685F348C4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23333" y="1478572"/>
            <a:ext cx="4068667" cy="3900832"/>
          </a:xfrm>
          <a:prstGeom prst="rect">
            <a:avLst/>
          </a:prstGeom>
        </p:spPr>
      </p:pic>
    </p:spTree>
    <p:extLst>
      <p:ext uri="{BB962C8B-B14F-4D97-AF65-F5344CB8AC3E}">
        <p14:creationId xmlns:p14="http://schemas.microsoft.com/office/powerpoint/2010/main" val="2403133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1BB70A-888C-8147-2B5A-B0C0C2C03801}"/>
              </a:ext>
            </a:extLst>
          </p:cNvPr>
          <p:cNvSpPr>
            <a:spLocks noGrp="1"/>
          </p:cNvSpPr>
          <p:nvPr>
            <p:ph type="title"/>
          </p:nvPr>
        </p:nvSpPr>
        <p:spPr>
          <a:xfrm>
            <a:off x="1371599" y="294538"/>
            <a:ext cx="9895951" cy="1033669"/>
          </a:xfrm>
        </p:spPr>
        <p:txBody>
          <a:bodyPr>
            <a:normAutofit/>
          </a:bodyPr>
          <a:lstStyle/>
          <a:p>
            <a:r>
              <a:rPr lang="el-GR" sz="4000">
                <a:solidFill>
                  <a:srgbClr val="FFFFFF"/>
                </a:solidFill>
              </a:rPr>
              <a:t>ΝΟΜΙΚΟ ΠΛΑΙΣΙΟ </a:t>
            </a:r>
            <a:endParaRPr lang="en-CY" sz="4000">
              <a:solidFill>
                <a:srgbClr val="FFFFFF"/>
              </a:solidFill>
            </a:endParaRPr>
          </a:p>
        </p:txBody>
      </p:sp>
      <p:sp>
        <p:nvSpPr>
          <p:cNvPr id="3" name="Content Placeholder 2">
            <a:extLst>
              <a:ext uri="{FF2B5EF4-FFF2-40B4-BE49-F238E27FC236}">
                <a16:creationId xmlns:a16="http://schemas.microsoft.com/office/drawing/2014/main" id="{6B91FD0C-AC1F-470E-1DBC-61259FCDD101}"/>
              </a:ext>
            </a:extLst>
          </p:cNvPr>
          <p:cNvSpPr>
            <a:spLocks noGrp="1"/>
          </p:cNvSpPr>
          <p:nvPr>
            <p:ph idx="1"/>
          </p:nvPr>
        </p:nvSpPr>
        <p:spPr>
          <a:xfrm>
            <a:off x="1371599" y="1622744"/>
            <a:ext cx="9724031" cy="5235255"/>
          </a:xfrm>
        </p:spPr>
        <p:txBody>
          <a:bodyPr anchor="ctr">
            <a:normAutofit/>
          </a:bodyPr>
          <a:lstStyle/>
          <a:p>
            <a:pPr marL="0" indent="0">
              <a:buNone/>
            </a:pPr>
            <a:r>
              <a:rPr lang="el-GR" sz="3600" b="1" dirty="0"/>
              <a:t>Νομικές Συνέπειες Εκκαθάρισης </a:t>
            </a:r>
          </a:p>
          <a:p>
            <a:pPr marL="0" indent="0" algn="ctr">
              <a:buNone/>
            </a:pPr>
            <a:r>
              <a:rPr lang="el-GR" b="1" dirty="0"/>
              <a:t>Εκούσια Εκκαθάριση </a:t>
            </a:r>
          </a:p>
          <a:p>
            <a:pPr marL="0" indent="0">
              <a:buNone/>
            </a:pPr>
            <a:endParaRPr lang="el-GR" sz="1900" b="1" dirty="0">
              <a:sym typeface="Wingdings" pitchFamily="2" charset="2"/>
            </a:endParaRPr>
          </a:p>
          <a:p>
            <a:pPr marL="447675" indent="-447675">
              <a:buNone/>
            </a:pPr>
            <a:r>
              <a:rPr lang="el-GR" sz="1900" dirty="0">
                <a:sym typeface="Wingdings" pitchFamily="2" charset="2"/>
              </a:rPr>
              <a:t>    Η εταιρεία παύει τις εργασίες της, εκτός στην έκταση που απαιτείται για την επωφελή εκκαθάριση της (Α 264) </a:t>
            </a:r>
          </a:p>
          <a:p>
            <a:pPr marL="0" indent="0">
              <a:buNone/>
            </a:pPr>
            <a:endParaRPr lang="el-GR" sz="1900" dirty="0">
              <a:sym typeface="Wingdings" pitchFamily="2" charset="2"/>
            </a:endParaRPr>
          </a:p>
          <a:p>
            <a:pPr>
              <a:buFont typeface="Wingdings" pitchFamily="2" charset="2"/>
              <a:buChar char="à"/>
            </a:pPr>
            <a:r>
              <a:rPr lang="el-GR" sz="1900" dirty="0">
                <a:sym typeface="Wingdings" pitchFamily="2" charset="2"/>
              </a:rPr>
              <a:t>     Ακύρωση μεταβιβάσεων μετοχών (Α 265) </a:t>
            </a:r>
          </a:p>
          <a:p>
            <a:pPr>
              <a:buFont typeface="Wingdings" pitchFamily="2" charset="2"/>
              <a:buChar char="à"/>
            </a:pPr>
            <a:endParaRPr lang="el-GR" sz="1900" dirty="0">
              <a:sym typeface="Wingdings" pitchFamily="2" charset="2"/>
            </a:endParaRPr>
          </a:p>
          <a:p>
            <a:pPr marL="450850" indent="-450850" algn="just">
              <a:buFont typeface="Wingdings" pitchFamily="2" charset="2"/>
              <a:buChar char="à"/>
            </a:pPr>
            <a:r>
              <a:rPr lang="el-GR" sz="1900" dirty="0">
                <a:sym typeface="Wingdings" pitchFamily="2" charset="2"/>
              </a:rPr>
              <a:t> Με τον διορισμό εκκαθαριστή, παύουν όλες οι εξουσίες των συμβούλων, εκτός στην έκταση που η εταιρεία ή ο εκκαθαριστής εγκρίνει την συνέχισή τους (Α 268 (2))</a:t>
            </a:r>
            <a:endParaRPr lang="en-CY" sz="1900" dirty="0"/>
          </a:p>
        </p:txBody>
      </p:sp>
    </p:spTree>
    <p:extLst>
      <p:ext uri="{BB962C8B-B14F-4D97-AF65-F5344CB8AC3E}">
        <p14:creationId xmlns:p14="http://schemas.microsoft.com/office/powerpoint/2010/main" val="4042274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53E51F-A4E6-0505-1237-CFCCD2843B13}"/>
              </a:ext>
            </a:extLst>
          </p:cNvPr>
          <p:cNvSpPr>
            <a:spLocks noGrp="1"/>
          </p:cNvSpPr>
          <p:nvPr>
            <p:ph type="title"/>
          </p:nvPr>
        </p:nvSpPr>
        <p:spPr>
          <a:xfrm>
            <a:off x="1371597" y="430508"/>
            <a:ext cx="10044023" cy="877729"/>
          </a:xfrm>
        </p:spPr>
        <p:txBody>
          <a:bodyPr anchor="ctr">
            <a:normAutofit/>
          </a:bodyPr>
          <a:lstStyle/>
          <a:p>
            <a:r>
              <a:rPr lang="el-GR" sz="4000" b="1" dirty="0">
                <a:solidFill>
                  <a:srgbClr val="FFFFFF"/>
                </a:solidFill>
              </a:rPr>
              <a:t>Ρόλος του Επίσημου Παραλήπτη </a:t>
            </a:r>
            <a:endParaRPr lang="en-CY" sz="4000" b="1" dirty="0">
              <a:solidFill>
                <a:srgbClr val="FFFFFF"/>
              </a:solidFill>
            </a:endParaRPr>
          </a:p>
        </p:txBody>
      </p:sp>
      <p:graphicFrame>
        <p:nvGraphicFramePr>
          <p:cNvPr id="24" name="Content Placeholder 2">
            <a:extLst>
              <a:ext uri="{FF2B5EF4-FFF2-40B4-BE49-F238E27FC236}">
                <a16:creationId xmlns:a16="http://schemas.microsoft.com/office/drawing/2014/main" id="{0A21F72A-2A78-F8AF-4844-7559B349A8BD}"/>
              </a:ext>
            </a:extLst>
          </p:cNvPr>
          <p:cNvGraphicFramePr>
            <a:graphicFrameLocks noGrp="1"/>
          </p:cNvGraphicFramePr>
          <p:nvPr>
            <p:ph idx="1"/>
            <p:extLst>
              <p:ext uri="{D42A27DB-BD31-4B8C-83A1-F6EECF244321}">
                <p14:modId xmlns:p14="http://schemas.microsoft.com/office/powerpoint/2010/main" val="214026204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313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586478" y="1061357"/>
            <a:ext cx="3115265" cy="3575957"/>
          </a:xfrm>
        </p:spPr>
        <p:txBody>
          <a:bodyPr anchor="b">
            <a:normAutofit/>
          </a:bodyPr>
          <a:lstStyle/>
          <a:p>
            <a:pPr algn="ctr"/>
            <a:r>
              <a:rPr lang="el-GR" b="1" dirty="0">
                <a:solidFill>
                  <a:srgbClr val="FFFFFF"/>
                </a:solidFill>
              </a:rPr>
              <a:t>Εκούσια Εκκαθάριση από Μέλη</a:t>
            </a: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graphicFrame>
        <p:nvGraphicFramePr>
          <p:cNvPr id="5" name="Content Placeholder 2">
            <a:extLst>
              <a:ext uri="{FF2B5EF4-FFF2-40B4-BE49-F238E27FC236}">
                <a16:creationId xmlns:a16="http://schemas.microsoft.com/office/drawing/2014/main" id="{35436422-B383-7FB0-5DEF-6546864C57A9}"/>
              </a:ext>
            </a:extLst>
          </p:cNvPr>
          <p:cNvGraphicFramePr>
            <a:graphicFrameLocks noGrp="1"/>
          </p:cNvGraphicFramePr>
          <p:nvPr>
            <p:ph idx="1"/>
            <p:extLst>
              <p:ext uri="{D42A27DB-BD31-4B8C-83A1-F6EECF244321}">
                <p14:modId xmlns:p14="http://schemas.microsoft.com/office/powerpoint/2010/main" val="168184428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9194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136397" y="502020"/>
            <a:ext cx="5323715" cy="1642970"/>
          </a:xfrm>
        </p:spPr>
        <p:txBody>
          <a:bodyPr anchor="b">
            <a:normAutofit/>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144923" y="1754962"/>
            <a:ext cx="5315189" cy="4186015"/>
          </a:xfrm>
        </p:spPr>
        <p:txBody>
          <a:bodyPr anchor="t">
            <a:normAutofit/>
          </a:bodyPr>
          <a:lstStyle/>
          <a:p>
            <a:pPr marL="0" indent="0" algn="ctr">
              <a:buNone/>
            </a:pPr>
            <a:r>
              <a:rPr lang="el-GR" sz="2400" b="1" dirty="0"/>
              <a:t>Προϋποθέσεις και Διαδικασία</a:t>
            </a:r>
          </a:p>
          <a:p>
            <a:pPr marL="0" indent="0">
              <a:buNone/>
            </a:pPr>
            <a:endParaRPr lang="el-GR" sz="2000" b="1" dirty="0"/>
          </a:p>
          <a:p>
            <a:pPr marL="0" indent="0">
              <a:buNone/>
            </a:pPr>
            <a:r>
              <a:rPr lang="el-GR" sz="2000" b="1" dirty="0"/>
              <a:t>Δύο μορφές εκούσιας εκκαθάρισης </a:t>
            </a:r>
          </a:p>
          <a:p>
            <a:pPr marL="0" indent="0">
              <a:buNone/>
            </a:pPr>
            <a:endParaRPr lang="el-GR" sz="2000" dirty="0"/>
          </a:p>
          <a:p>
            <a:pPr marL="0" indent="0">
              <a:buNone/>
            </a:pPr>
            <a:r>
              <a:rPr lang="el-GR" sz="2000" b="1" i="1" dirty="0"/>
              <a:t>1. Μέλη (Ειδικό Ψήφισμα) </a:t>
            </a:r>
          </a:p>
          <a:p>
            <a:pPr marL="0" indent="0">
              <a:buNone/>
            </a:pPr>
            <a:endParaRPr lang="el-GR" sz="2000" dirty="0"/>
          </a:p>
          <a:p>
            <a:pPr marL="0" indent="0">
              <a:buNone/>
            </a:pPr>
            <a:r>
              <a:rPr lang="el-GR" sz="2000" b="1" dirty="0"/>
              <a:t>2. </a:t>
            </a:r>
            <a:r>
              <a:rPr lang="el-GR" sz="2000" b="1" i="1" dirty="0"/>
              <a:t>Πιστωτές (Έκτακτο Ψήφισμα) </a:t>
            </a:r>
            <a:endParaRPr lang="el-GR" sz="2000" dirty="0"/>
          </a:p>
          <a:p>
            <a:pPr marL="0" indent="0">
              <a:buNone/>
            </a:pPr>
            <a:endParaRPr lang="el-GR" sz="2000" b="1" dirty="0"/>
          </a:p>
          <a:p>
            <a:pPr marL="0" indent="0">
              <a:buNone/>
            </a:pPr>
            <a:endParaRPr lang="el-GR" sz="2000" b="1" dirty="0"/>
          </a:p>
        </p:txBody>
      </p:sp>
      <p:sp>
        <p:nvSpPr>
          <p:cNvPr id="32" name="Rectangle 3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person holding a pen and a notebook">
            <a:extLst>
              <a:ext uri="{FF2B5EF4-FFF2-40B4-BE49-F238E27FC236}">
                <a16:creationId xmlns:a16="http://schemas.microsoft.com/office/drawing/2014/main" id="{71FC89A1-B6BD-E798-7A04-11A8F1AFFE07}"/>
              </a:ext>
            </a:extLst>
          </p:cNvPr>
          <p:cNvPicPr>
            <a:picLocks noChangeAspect="1"/>
          </p:cNvPicPr>
          <p:nvPr/>
        </p:nvPicPr>
        <p:blipFill>
          <a:blip r:embed="rId2"/>
          <a:srcRect l="4898" r="2871" b="3"/>
          <a:stretch>
            <a:fillRect/>
          </a:stretch>
        </p:blipFill>
        <p:spPr>
          <a:xfrm>
            <a:off x="7075967" y="1754962"/>
            <a:ext cx="4170530" cy="3379968"/>
          </a:xfrm>
          <a:prstGeom prst="rect">
            <a:avLst/>
          </a:prstGeom>
        </p:spPr>
      </p:pic>
    </p:spTree>
    <p:extLst>
      <p:ext uri="{BB962C8B-B14F-4D97-AF65-F5344CB8AC3E}">
        <p14:creationId xmlns:p14="http://schemas.microsoft.com/office/powerpoint/2010/main" val="4217956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136397" y="502020"/>
            <a:ext cx="5323715" cy="1642970"/>
          </a:xfrm>
        </p:spPr>
        <p:txBody>
          <a:bodyPr anchor="b">
            <a:normAutofit/>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28613" y="1543050"/>
            <a:ext cx="6747354" cy="5314937"/>
          </a:xfrm>
        </p:spPr>
        <p:txBody>
          <a:bodyPr anchor="t">
            <a:normAutofit fontScale="92500" lnSpcReduction="20000"/>
          </a:bodyPr>
          <a:lstStyle/>
          <a:p>
            <a:pPr marL="0" indent="0" algn="ctr">
              <a:lnSpc>
                <a:spcPct val="150000"/>
              </a:lnSpc>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a:lnSpc>
                <a:spcPct val="150000"/>
              </a:lnSpc>
            </a:pPr>
            <a:r>
              <a:rPr lang="el-GR" sz="1800" dirty="0">
                <a:latin typeface="Verdana" panose="020B0604030504040204" pitchFamily="34" charset="0"/>
                <a:ea typeface="Verdana" panose="020B0604030504040204" pitchFamily="34" charset="0"/>
                <a:cs typeface="Verdana" panose="020B0604030504040204" pitchFamily="34" charset="0"/>
              </a:rPr>
              <a:t>Προηγείται ψήφισμα Διοικητικού Συμβουλίου της Εταιρείας σύμφωνα με το οποίο θα αποφασισθεί και εγκριθεί</a:t>
            </a:r>
            <a:r>
              <a:rPr lang="en-US" sz="1800" dirty="0">
                <a:latin typeface="Verdana" panose="020B0604030504040204" pitchFamily="34" charset="0"/>
                <a:ea typeface="Verdana" panose="020B0604030504040204" pitchFamily="34" charset="0"/>
                <a:cs typeface="Verdana" panose="020B0604030504040204" pitchFamily="34" charset="0"/>
              </a:rPr>
              <a:t>: </a:t>
            </a:r>
            <a:r>
              <a:rPr lang="el-GR" sz="1800" dirty="0">
                <a:latin typeface="Verdana" panose="020B0604030504040204" pitchFamily="34" charset="0"/>
                <a:ea typeface="Verdana" panose="020B0604030504040204" pitchFamily="34" charset="0"/>
                <a:cs typeface="Verdana" panose="020B0604030504040204" pitchFamily="34" charset="0"/>
              </a:rPr>
              <a:t> </a:t>
            </a:r>
          </a:p>
          <a:p>
            <a:pPr fontAlgn="base">
              <a:lnSpc>
                <a:spcPct val="150000"/>
              </a:lnSpc>
            </a:pPr>
            <a:r>
              <a:rPr lang="el-GR" sz="1800" b="1" dirty="0">
                <a:latin typeface="Verdana" panose="020B0604030504040204" pitchFamily="34" charset="0"/>
                <a:ea typeface="Verdana" panose="020B0604030504040204" pitchFamily="34" charset="0"/>
                <a:cs typeface="Verdana" panose="020B0604030504040204" pitchFamily="34" charset="0"/>
              </a:rPr>
              <a:t>ΕΙΔΙΚΟ ΨΗΦΙΣΜΑ</a:t>
            </a:r>
            <a:r>
              <a:rPr lang="en-US" sz="1800" b="1" dirty="0">
                <a:latin typeface="Verdana" panose="020B0604030504040204" pitchFamily="34" charset="0"/>
                <a:ea typeface="Verdana" panose="020B0604030504040204" pitchFamily="34" charset="0"/>
                <a:cs typeface="Verdana" panose="020B0604030504040204" pitchFamily="34" charset="0"/>
              </a:rPr>
              <a:t>:</a:t>
            </a:r>
            <a:endParaRPr lang="el-GR" sz="1800" b="1"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r>
              <a:rPr lang="el-GR" sz="1800" b="1" dirty="0">
                <a:latin typeface="Verdana" panose="020B0604030504040204" pitchFamily="34" charset="0"/>
                <a:ea typeface="Verdana" panose="020B0604030504040204" pitchFamily="34" charset="0"/>
                <a:cs typeface="Verdana" panose="020B0604030504040204" pitchFamily="34" charset="0"/>
              </a:rPr>
              <a:t>- ¾ των παρόντων μελών τα οποία έχουν δικαίωμα ψήφου</a:t>
            </a:r>
            <a:r>
              <a:rPr lang="el-GR" sz="1800" dirty="0">
                <a:latin typeface="Verdana" panose="020B0604030504040204" pitchFamily="34" charset="0"/>
                <a:ea typeface="Verdana" panose="020B0604030504040204" pitchFamily="34" charset="0"/>
                <a:cs typeface="Verdana" panose="020B0604030504040204" pitchFamily="34" charset="0"/>
              </a:rPr>
              <a:t>. </a:t>
            </a:r>
          </a:p>
          <a:p>
            <a:pPr marL="0" indent="0">
              <a:lnSpc>
                <a:spcPct val="150000"/>
              </a:lnSpc>
              <a:buNone/>
            </a:pPr>
            <a:r>
              <a:rPr lang="el-GR" sz="1800" b="1" dirty="0">
                <a:latin typeface="Verdana" panose="020B0604030504040204" pitchFamily="34" charset="0"/>
                <a:ea typeface="Verdana" panose="020B0604030504040204" pitchFamily="34" charset="0"/>
                <a:cs typeface="Verdana" panose="020B0604030504040204" pitchFamily="34" charset="0"/>
              </a:rPr>
              <a:t>- ειδοποίηση 21 ημερών</a:t>
            </a:r>
            <a:r>
              <a:rPr lang="el-GR" sz="1800" dirty="0">
                <a:latin typeface="Verdana" panose="020B0604030504040204" pitchFamily="34" charset="0"/>
                <a:ea typeface="Verdana" panose="020B0604030504040204" pitchFamily="34" charset="0"/>
                <a:cs typeface="Verdana" panose="020B0604030504040204" pitchFamily="34" charset="0"/>
              </a:rPr>
              <a:t> (δύναται να μειωθεί εάν το 95% των μελών με δικαίωμα ψήφου συναινέσουν ως προς τούτο)</a:t>
            </a:r>
          </a:p>
          <a:p>
            <a:pPr marL="0" indent="0">
              <a:lnSpc>
                <a:spcPct val="150000"/>
              </a:lnSpc>
              <a:buNone/>
            </a:pPr>
            <a:r>
              <a:rPr lang="en-US" sz="1800" b="1" i="1" dirty="0">
                <a:latin typeface="Verdana" panose="020B0604030504040204" pitchFamily="34" charset="0"/>
                <a:ea typeface="Verdana" panose="020B0604030504040204" pitchFamily="34" charset="0"/>
                <a:cs typeface="Verdana" panose="020B0604030504040204" pitchFamily="34" charset="0"/>
              </a:rPr>
              <a:t>(</a:t>
            </a:r>
            <a:r>
              <a:rPr lang="el-GR" sz="1800" b="1" dirty="0">
                <a:latin typeface="Verdana" panose="020B0604030504040204" pitchFamily="34" charset="0"/>
                <a:ea typeface="Verdana" panose="020B0604030504040204" pitchFamily="34" charset="0"/>
                <a:cs typeface="Verdana" panose="020B0604030504040204" pitchFamily="34" charset="0"/>
              </a:rPr>
              <a:t>Γραπτό ψήφισμα</a:t>
            </a:r>
            <a:r>
              <a:rPr lang="en-US" sz="1800" b="1" i="1" dirty="0">
                <a:latin typeface="Verdana" panose="020B0604030504040204" pitchFamily="34" charset="0"/>
                <a:ea typeface="Verdana" panose="020B0604030504040204" pitchFamily="34" charset="0"/>
                <a:cs typeface="Verdana" panose="020B0604030504040204" pitchFamily="34" charset="0"/>
              </a:rPr>
              <a:t>) </a:t>
            </a:r>
            <a:endParaRPr lang="el-GR" sz="1800" b="1" i="1" dirty="0">
              <a:latin typeface="Verdana" panose="020B0604030504040204" pitchFamily="34" charset="0"/>
              <a:ea typeface="Verdana" panose="020B0604030504040204" pitchFamily="34" charset="0"/>
              <a:cs typeface="Verdana" panose="020B0604030504040204" pitchFamily="34" charset="0"/>
            </a:endParaRPr>
          </a:p>
          <a:p>
            <a:pPr marL="722313" indent="-722313">
              <a:lnSpc>
                <a:spcPct val="150000"/>
              </a:lnSpc>
              <a:buNone/>
            </a:pPr>
            <a:r>
              <a:rPr lang="el-GR" sz="1800" dirty="0">
                <a:latin typeface="Verdana" panose="020B0604030504040204" pitchFamily="34" charset="0"/>
                <a:ea typeface="Verdana" panose="020B0604030504040204" pitchFamily="34" charset="0"/>
                <a:cs typeface="Verdana" panose="020B0604030504040204" pitchFamily="34" charset="0"/>
              </a:rPr>
              <a:t>    (α) η σύγκληση της Γενικής Συνέλευσης για να προταθεί η εκκαθάριση της εταιρείας</a:t>
            </a:r>
          </a:p>
          <a:p>
            <a:pPr marL="0" indent="0">
              <a:lnSpc>
                <a:spcPct val="150000"/>
              </a:lnSpc>
              <a:buNone/>
            </a:pPr>
            <a:r>
              <a:rPr lang="el-GR" sz="1800" dirty="0">
                <a:latin typeface="Verdana" panose="020B0604030504040204" pitchFamily="34" charset="0"/>
                <a:ea typeface="Verdana" panose="020B0604030504040204" pitchFamily="34" charset="0"/>
                <a:cs typeface="Verdana" panose="020B0604030504040204" pitchFamily="34" charset="0"/>
              </a:rPr>
              <a:t>    (β) </a:t>
            </a:r>
            <a:r>
              <a:rPr lang="el-GR" sz="1800" b="1" dirty="0">
                <a:latin typeface="Verdana" panose="020B0604030504040204" pitchFamily="34" charset="0"/>
                <a:ea typeface="Verdana" panose="020B0604030504040204" pitchFamily="34" charset="0"/>
                <a:cs typeface="Verdana" panose="020B0604030504040204" pitchFamily="34" charset="0"/>
              </a:rPr>
              <a:t>η θέσμια δήλωση φερεγγυότητας  </a:t>
            </a:r>
          </a:p>
          <a:p>
            <a:pPr marL="0" indent="0">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300" b="1" dirty="0"/>
          </a:p>
        </p:txBody>
      </p:sp>
      <p:sp>
        <p:nvSpPr>
          <p:cNvPr id="24" name="Rectangle 2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holding two pieces of puzzle">
            <a:extLst>
              <a:ext uri="{FF2B5EF4-FFF2-40B4-BE49-F238E27FC236}">
                <a16:creationId xmlns:a16="http://schemas.microsoft.com/office/drawing/2014/main" id="{C5009697-DBD1-FA53-6369-481CF23E2BAE}"/>
              </a:ext>
            </a:extLst>
          </p:cNvPr>
          <p:cNvPicPr>
            <a:picLocks noChangeAspect="1"/>
          </p:cNvPicPr>
          <p:nvPr/>
        </p:nvPicPr>
        <p:blipFill>
          <a:blip r:embed="rId2"/>
          <a:stretch>
            <a:fillRect/>
          </a:stretch>
        </p:blipFill>
        <p:spPr>
          <a:xfrm>
            <a:off x="7075967" y="2162508"/>
            <a:ext cx="4170530" cy="2564876"/>
          </a:xfrm>
          <a:prstGeom prst="rect">
            <a:avLst/>
          </a:prstGeom>
        </p:spPr>
      </p:pic>
    </p:spTree>
    <p:extLst>
      <p:ext uri="{BB962C8B-B14F-4D97-AF65-F5344CB8AC3E}">
        <p14:creationId xmlns:p14="http://schemas.microsoft.com/office/powerpoint/2010/main" val="2764150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97429" y="2318196"/>
            <a:ext cx="11732646" cy="4539803"/>
          </a:xfrm>
        </p:spPr>
        <p:txBody>
          <a:bodyPr anchor="ctr">
            <a:normAutofit fontScale="77500" lnSpcReduction="20000"/>
          </a:bodyPr>
          <a:lstStyle/>
          <a:p>
            <a:pPr marL="0" indent="0">
              <a:buNone/>
            </a:pPr>
            <a:r>
              <a:rPr lang="el-GR"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3000" b="1" dirty="0"/>
              <a:t>Η ΘΕΣΜΙΑ ΔΗΛΩΣΗ ΦΕΡΕΓΓΥΟΤΗΤΑΣ </a:t>
            </a:r>
          </a:p>
          <a:p>
            <a:pPr marL="0" indent="0" fontAlgn="base">
              <a:lnSpc>
                <a:spcPct val="150000"/>
              </a:lnSpc>
              <a:buNone/>
            </a:pPr>
            <a:br>
              <a:rPr lang="el-GR" sz="1700" dirty="0"/>
            </a:br>
            <a:r>
              <a:rPr lang="el-GR" sz="2300" b="1" dirty="0"/>
              <a:t>Α.266 (4) </a:t>
            </a:r>
            <a:r>
              <a:rPr lang="el-GR" sz="2300" i="1" dirty="0"/>
              <a:t>«εκούσια εκκαθάριση στην οποία υπογράφεται δήλωση φερεγγυότητας, ονομάζεται εκούσια εκκαθάριση από μέλη ενώ σε αυτή την οποία δεν υπογράφεται ονομάζεται εκούσια εκκαθάριση από πιστωτές». </a:t>
            </a:r>
          </a:p>
          <a:p>
            <a:pPr marL="0" indent="0">
              <a:lnSpc>
                <a:spcPct val="150000"/>
              </a:lnSpc>
              <a:buNone/>
            </a:pPr>
            <a:r>
              <a:rPr lang="el-GR" sz="2300" dirty="0"/>
              <a:t>Το εάν δηλαδή μια εκούσια εκκαθάριση είναι εκκαθάριση από μέλη και όχι από πιστωτές </a:t>
            </a:r>
            <a:r>
              <a:rPr lang="el-GR" sz="2300" b="1" u="sng" dirty="0"/>
              <a:t>δεν είναι το κατά πόσον η εταιρεία είναι φερέγγυα ή όχι, αλλά κατά πόσο έχει γίνει νομότυπα και έχει εγκριθεί θέσμια δήλωση φερεγγυότητας πριν από την γενική συνέλευση για την έγκριση του ψηφίσματος για την εκούσια εκκαθάριση της εταιρείας</a:t>
            </a:r>
            <a:r>
              <a:rPr lang="el-GR" sz="2300" dirty="0"/>
              <a:t>. </a:t>
            </a:r>
          </a:p>
          <a:p>
            <a:pPr marL="0" indent="0">
              <a:lnSpc>
                <a:spcPct val="150000"/>
              </a:lnSpc>
              <a:buNone/>
            </a:pPr>
            <a:r>
              <a:rPr lang="el-GR" sz="2300" dirty="0"/>
              <a:t>Σε περίπτωση που αυτό έχει παραλειφθεί τότε τέτοια δήλωση </a:t>
            </a:r>
            <a:r>
              <a:rPr lang="el-GR" sz="2300" b="1" dirty="0"/>
              <a:t>δεν μπορεί να γίνει μετά την γενική συνέλευση </a:t>
            </a:r>
            <a:r>
              <a:rPr lang="el-GR" sz="2300" dirty="0"/>
              <a:t>και την έναρξη της εκκαθάρισης και η εκούσια εκκαθάριση </a:t>
            </a:r>
            <a:r>
              <a:rPr lang="el-GR" sz="2300" b="1" dirty="0"/>
              <a:t>θα θεωρείται τεχνικά ως εκούσια εκκαθάριση από πιστωτές παρόλο που μπορεί να είναι φερέγγυα.</a:t>
            </a:r>
          </a:p>
          <a:p>
            <a:pPr marL="0" indent="0">
              <a:lnSpc>
                <a:spcPct val="150000"/>
              </a:lnSpc>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b="1" dirty="0"/>
          </a:p>
        </p:txBody>
      </p:sp>
    </p:spTree>
    <p:extLst>
      <p:ext uri="{BB962C8B-B14F-4D97-AF65-F5344CB8AC3E}">
        <p14:creationId xmlns:p14="http://schemas.microsoft.com/office/powerpoint/2010/main" val="1151331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2318197"/>
            <a:ext cx="9724031" cy="3683358"/>
          </a:xfrm>
        </p:spPr>
        <p:txBody>
          <a:bodyPr anchor="ctr">
            <a:normAutofit/>
          </a:bodyPr>
          <a:lstStyle/>
          <a:p>
            <a:pPr marL="0" indent="0">
              <a:buNone/>
            </a:pPr>
            <a:r>
              <a:rPr lang="el-GR" sz="19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1900" b="1" dirty="0"/>
              <a:t>Η ΘΕΣΜΙΑ ΔΗΛΩΣΗ ΦΕΡΕΓΓΥΟΤΗΤΑΣ </a:t>
            </a:r>
          </a:p>
          <a:p>
            <a:endParaRPr lang="el-GR" sz="1900" i="1" dirty="0"/>
          </a:p>
          <a:p>
            <a:pPr marL="0" indent="0">
              <a:buNone/>
            </a:pPr>
            <a:r>
              <a:rPr lang="el-GR" sz="1900" i="1" dirty="0"/>
              <a:t>«είναι θεμελιακή η αναγκαιότητα να τηρηθεί αυτή η προϋπόθεση γιατί σε κάθε μία από τις περιπτώσεις </a:t>
            </a:r>
            <a:r>
              <a:rPr lang="el-GR" sz="1900" b="1" i="1" dirty="0"/>
              <a:t>τα πρόσωπα τα οποία έχουν εξουσία να διορίσουν τον εκκαθαριστή είναι διαφορετικά</a:t>
            </a:r>
            <a:r>
              <a:rPr lang="el-GR" sz="1900" i="1" dirty="0"/>
              <a:t>. Εάν τηρηθεί αυτή η προϋπόθεση εξουσία έχουν τα μέλη της εταιρείας, εάν όχι, τότε η εξουσία αυτή περιέρχεται στους πιστωτές»</a:t>
            </a:r>
          </a:p>
          <a:p>
            <a:endParaRPr lang="el-GR" sz="1900" i="1" dirty="0"/>
          </a:p>
          <a:p>
            <a:pPr marL="0" indent="0">
              <a:buNone/>
            </a:pPr>
            <a:r>
              <a:rPr lang="el-GR" sz="1900" i="1" dirty="0"/>
              <a:t>Επί τοις </a:t>
            </a:r>
            <a:r>
              <a:rPr lang="el-GR" sz="1900" i="1" dirty="0" err="1"/>
              <a:t>αφορώσι</a:t>
            </a:r>
            <a:r>
              <a:rPr lang="el-GR" sz="1900" i="1" dirty="0"/>
              <a:t> την Εκούσια Εκκαθάριση της Εταιρείας ΑΡΤΟΠΟΙΕΙΑ ΟΜΗΡΟΣ ΑΡΙΣΤΕΙΔΟΥ ΛΙΜΙΤΕΔ (Η.Ε.8549), Μονομερής Αίτηση ημερομηνίας 27.2.2018 υπό του κ. Χρίστου Νεοφύτου, Αίτηση Εταιρείας </a:t>
            </a:r>
            <a:r>
              <a:rPr lang="el-GR" sz="1900" i="1" dirty="0" err="1"/>
              <a:t>Αρ</a:t>
            </a:r>
            <a:r>
              <a:rPr lang="el-GR" sz="1900" i="1" dirty="0"/>
              <a:t>.: 148/2018.</a:t>
            </a:r>
          </a:p>
          <a:p>
            <a:pPr marL="0" indent="0">
              <a:buNone/>
            </a:pPr>
            <a:endParaRPr lang="el-GR" sz="19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900" b="1" dirty="0"/>
          </a:p>
        </p:txBody>
      </p:sp>
    </p:spTree>
    <p:extLst>
      <p:ext uri="{BB962C8B-B14F-4D97-AF65-F5344CB8AC3E}">
        <p14:creationId xmlns:p14="http://schemas.microsoft.com/office/powerpoint/2010/main" val="1466247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66722" y="586855"/>
            <a:ext cx="3201366" cy="3387497"/>
          </a:xfrm>
        </p:spPr>
        <p:txBody>
          <a:bodyPr anchor="b">
            <a:normAutofit/>
          </a:bodyPr>
          <a:lstStyle/>
          <a:p>
            <a:pPr algn="r"/>
            <a:r>
              <a:rPr lang="el-GR" sz="4000" b="1" dirty="0">
                <a:solidFill>
                  <a:srgbClr val="FFFFFF"/>
                </a:solidFill>
              </a:rPr>
              <a:t>Εκούσια Εκκαθάριση από Μέλη</a:t>
            </a: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037825" y="649480"/>
            <a:ext cx="4037834" cy="5546047"/>
          </a:xfrm>
        </p:spPr>
        <p:txBody>
          <a:bodyPr anchor="ctr">
            <a:normAutofit/>
          </a:bodyPr>
          <a:lstStyle/>
          <a:p>
            <a:pPr marL="0" indent="0" algn="ctr">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000" b="1" dirty="0">
                <a:latin typeface="Verdana" panose="020B0604030504040204" pitchFamily="34" charset="0"/>
                <a:ea typeface="Verdana" panose="020B0604030504040204" pitchFamily="34" charset="0"/>
                <a:cs typeface="Verdana" panose="020B0604030504040204" pitchFamily="34" charset="0"/>
              </a:rPr>
              <a:t>Η ΘΕΣΜΙΑ ΔΗΛΩΣΗ ΦΕΡΕΓΓΥΟΤΗΤΑΣ </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r>
              <a:rPr lang="el-GR" sz="1400" dirty="0">
                <a:latin typeface="Verdana" panose="020B0604030504040204" pitchFamily="34" charset="0"/>
                <a:ea typeface="Verdana" panose="020B0604030504040204" pitchFamily="34" charset="0"/>
                <a:cs typeface="Verdana" panose="020B0604030504040204" pitchFamily="34" charset="0"/>
              </a:rPr>
              <a:t>Υποβάλλεται από τους </a:t>
            </a:r>
            <a:r>
              <a:rPr lang="el-GR" sz="1400" b="1" dirty="0">
                <a:latin typeface="Verdana" panose="020B0604030504040204" pitchFamily="34" charset="0"/>
                <a:ea typeface="Verdana" panose="020B0604030504040204" pitchFamily="34" charset="0"/>
                <a:cs typeface="Verdana" panose="020B0604030504040204" pitchFamily="34" charset="0"/>
              </a:rPr>
              <a:t>διευθυντές</a:t>
            </a:r>
            <a:r>
              <a:rPr lang="el-GR" sz="1400" dirty="0">
                <a:latin typeface="Verdana" panose="020B0604030504040204" pitchFamily="34" charset="0"/>
                <a:ea typeface="Verdana" panose="020B0604030504040204" pitchFamily="34" charset="0"/>
                <a:cs typeface="Verdana" panose="020B0604030504040204" pitchFamily="34" charset="0"/>
              </a:rPr>
              <a:t> της εταιρείας.</a:t>
            </a:r>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l-GR" sz="1400" dirty="0">
              <a:latin typeface="Verdana" panose="020B0604030504040204" pitchFamily="34" charset="0"/>
              <a:ea typeface="Verdana" panose="020B0604030504040204" pitchFamily="34" charset="0"/>
              <a:cs typeface="Verdana" panose="020B0604030504040204" pitchFamily="34" charset="0"/>
            </a:endParaRPr>
          </a:p>
          <a:p>
            <a:r>
              <a:rPr lang="el-GR" sz="1400" dirty="0">
                <a:latin typeface="Verdana" panose="020B0604030504040204" pitchFamily="34" charset="0"/>
                <a:ea typeface="Verdana" panose="020B0604030504040204" pitchFamily="34" charset="0"/>
                <a:cs typeface="Verdana" panose="020B0604030504040204" pitchFamily="34" charset="0"/>
              </a:rPr>
              <a:t>Βεβαιώνει ότι έγινε </a:t>
            </a:r>
            <a:r>
              <a:rPr lang="el-GR" sz="1400" b="1" dirty="0">
                <a:latin typeface="Verdana" panose="020B0604030504040204" pitchFamily="34" charset="0"/>
                <a:ea typeface="Verdana" panose="020B0604030504040204" pitchFamily="34" charset="0"/>
                <a:cs typeface="Verdana" panose="020B0604030504040204" pitchFamily="34" charset="0"/>
              </a:rPr>
              <a:t>πλήρης εξέταση</a:t>
            </a:r>
            <a:r>
              <a:rPr lang="el-GR" sz="1400" dirty="0">
                <a:latin typeface="Verdana" panose="020B0604030504040204" pitchFamily="34" charset="0"/>
                <a:ea typeface="Verdana" panose="020B0604030504040204" pitchFamily="34" charset="0"/>
                <a:cs typeface="Verdana" panose="020B0604030504040204" pitchFamily="34" charset="0"/>
              </a:rPr>
              <a:t> περιουσιακών στοιχείων και υποχρεώσεων.</a:t>
            </a:r>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l-GR" sz="1400" dirty="0">
              <a:latin typeface="Verdana" panose="020B0604030504040204" pitchFamily="34" charset="0"/>
              <a:ea typeface="Verdana" panose="020B0604030504040204" pitchFamily="34" charset="0"/>
              <a:cs typeface="Verdana" panose="020B0604030504040204" pitchFamily="34" charset="0"/>
            </a:endParaRPr>
          </a:p>
          <a:p>
            <a:r>
              <a:rPr lang="el-GR" sz="1400" dirty="0">
                <a:latin typeface="Verdana" panose="020B0604030504040204" pitchFamily="34" charset="0"/>
                <a:ea typeface="Verdana" panose="020B0604030504040204" pitchFamily="34" charset="0"/>
                <a:cs typeface="Verdana" panose="020B0604030504040204" pitchFamily="34" charset="0"/>
              </a:rPr>
              <a:t>Δηλώνεται ότι η εταιρεία θα μπορεί να </a:t>
            </a:r>
            <a:r>
              <a:rPr lang="el-GR" sz="1400" b="1" dirty="0">
                <a:latin typeface="Verdana" panose="020B0604030504040204" pitchFamily="34" charset="0"/>
                <a:ea typeface="Verdana" panose="020B0604030504040204" pitchFamily="34" charset="0"/>
                <a:cs typeface="Verdana" panose="020B0604030504040204" pitchFamily="34" charset="0"/>
              </a:rPr>
              <a:t>εξοφλήσει όλα τα χρέη της</a:t>
            </a:r>
            <a:r>
              <a:rPr lang="el-GR" sz="1400" dirty="0">
                <a:latin typeface="Verdana" panose="020B0604030504040204" pitchFamily="34" charset="0"/>
                <a:ea typeface="Verdana" panose="020B0604030504040204" pitchFamily="34" charset="0"/>
                <a:cs typeface="Verdana" panose="020B0604030504040204" pitchFamily="34" charset="0"/>
              </a:rPr>
              <a:t>.</a:t>
            </a:r>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l-GR" sz="1400" dirty="0">
              <a:latin typeface="Verdana" panose="020B0604030504040204" pitchFamily="34" charset="0"/>
              <a:ea typeface="Verdana" panose="020B0604030504040204" pitchFamily="34" charset="0"/>
              <a:cs typeface="Verdana" panose="020B0604030504040204" pitchFamily="34" charset="0"/>
            </a:endParaRPr>
          </a:p>
          <a:p>
            <a:r>
              <a:rPr lang="el-GR" sz="1400" dirty="0">
                <a:latin typeface="Verdana" panose="020B0604030504040204" pitchFamily="34" charset="0"/>
                <a:ea typeface="Verdana" panose="020B0604030504040204" pitchFamily="34" charset="0"/>
                <a:cs typeface="Verdana" panose="020B0604030504040204" pitchFamily="34" charset="0"/>
              </a:rPr>
              <a:t>Η αποπληρωμή θα γίνει </a:t>
            </a:r>
            <a:r>
              <a:rPr lang="el-GR" sz="1400" b="1" dirty="0">
                <a:latin typeface="Verdana" panose="020B0604030504040204" pitchFamily="34" charset="0"/>
                <a:ea typeface="Verdana" panose="020B0604030504040204" pitchFamily="34" charset="0"/>
                <a:cs typeface="Verdana" panose="020B0604030504040204" pitchFamily="34" charset="0"/>
              </a:rPr>
              <a:t>εντός 12 μηνών</a:t>
            </a:r>
            <a:r>
              <a:rPr lang="el-GR" sz="1400" dirty="0">
                <a:latin typeface="Verdana" panose="020B0604030504040204" pitchFamily="34" charset="0"/>
                <a:ea typeface="Verdana" panose="020B0604030504040204" pitchFamily="34" charset="0"/>
                <a:cs typeface="Verdana" panose="020B0604030504040204" pitchFamily="34" charset="0"/>
              </a:rPr>
              <a:t> από την έναρξη της εκούσιας εκκαθάρισης από μέλη.</a:t>
            </a:r>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400" b="1" dirty="0"/>
          </a:p>
        </p:txBody>
      </p:sp>
      <p:pic>
        <p:nvPicPr>
          <p:cNvPr id="5" name="Picture 4">
            <a:extLst>
              <a:ext uri="{FF2B5EF4-FFF2-40B4-BE49-F238E27FC236}">
                <a16:creationId xmlns:a16="http://schemas.microsoft.com/office/drawing/2014/main" id="{B67DBAD3-BDA0-DD22-1BEE-A3A9AC8D4685}"/>
              </a:ext>
            </a:extLst>
          </p:cNvPr>
          <p:cNvPicPr>
            <a:picLocks noChangeAspect="1"/>
          </p:cNvPicPr>
          <p:nvPr/>
        </p:nvPicPr>
        <p:blipFill>
          <a:blip r:embed="rId2"/>
          <a:srcRect l="24802" r="43052"/>
          <a:stretch>
            <a:fillRect/>
          </a:stretch>
        </p:blipFill>
        <p:spPr>
          <a:xfrm>
            <a:off x="8109502" y="10"/>
            <a:ext cx="4082498" cy="6857990"/>
          </a:xfrm>
          <a:prstGeom prst="rect">
            <a:avLst/>
          </a:prstGeom>
        </p:spPr>
      </p:pic>
    </p:spTree>
    <p:extLst>
      <p:ext uri="{BB962C8B-B14F-4D97-AF65-F5344CB8AC3E}">
        <p14:creationId xmlns:p14="http://schemas.microsoft.com/office/powerpoint/2010/main" val="370806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F8E0C0B-A0BC-9464-A510-BB041D583C13}"/>
              </a:ext>
            </a:extLst>
          </p:cNvPr>
          <p:cNvPicPr>
            <a:picLocks noGrp="1" noChangeAspect="1"/>
          </p:cNvPicPr>
          <p:nvPr>
            <p:ph idx="1"/>
          </p:nvPr>
        </p:nvPicPr>
        <p:blipFill>
          <a:blip r:embed="rId2"/>
          <a:stretch>
            <a:fillRect/>
          </a:stretch>
        </p:blipFill>
        <p:spPr>
          <a:xfrm>
            <a:off x="2293226" y="643467"/>
            <a:ext cx="7605548" cy="5571066"/>
          </a:xfrm>
          <a:prstGeom prst="rect">
            <a:avLst/>
          </a:prstGeom>
        </p:spPr>
      </p:pic>
    </p:spTree>
    <p:extLst>
      <p:ext uri="{BB962C8B-B14F-4D97-AF65-F5344CB8AC3E}">
        <p14:creationId xmlns:p14="http://schemas.microsoft.com/office/powerpoint/2010/main" val="2848078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dirty="0">
                <a:solidFill>
                  <a:srgbClr val="FFFFFF"/>
                </a:solidFill>
              </a:rPr>
              <a:t>Εκούσια Εκκαθάριση από Μέλη</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0039" y="2318196"/>
            <a:ext cx="11732646" cy="4539803"/>
          </a:xfrm>
        </p:spPr>
        <p:txBody>
          <a:bodyPr anchor="ctr">
            <a:normAutofit/>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fontAlgn="base">
              <a:buNone/>
            </a:pPr>
            <a:r>
              <a:rPr lang="el-GR" sz="2000" b="1" dirty="0">
                <a:latin typeface="Verdana" panose="020B0604030504040204" pitchFamily="34" charset="0"/>
                <a:ea typeface="Verdana" panose="020B0604030504040204" pitchFamily="34" charset="0"/>
                <a:cs typeface="Verdana" panose="020B0604030504040204" pitchFamily="34" charset="0"/>
              </a:rPr>
              <a:t>Η ΘΕΣΜΙΑ ΔΗΛΩΣΗ ΦΕΡΕΓΓΥΟΤΗΤΑΣ </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ü"/>
            </a:pPr>
            <a:r>
              <a:rPr lang="el-GR" sz="2000" dirty="0">
                <a:latin typeface="Verdana" panose="020B0604030504040204" pitchFamily="34" charset="0"/>
                <a:ea typeface="Verdana" panose="020B0604030504040204" pitchFamily="34" charset="0"/>
                <a:cs typeface="Verdana" panose="020B0604030504040204" pitchFamily="34" charset="0"/>
              </a:rPr>
              <a:t>Υπογράφεται </a:t>
            </a:r>
            <a:r>
              <a:rPr lang="el-GR" sz="2000" b="1" dirty="0">
                <a:latin typeface="Verdana" panose="020B0604030504040204" pitchFamily="34" charset="0"/>
                <a:ea typeface="Verdana" panose="020B0604030504040204" pitchFamily="34" charset="0"/>
                <a:cs typeface="Verdana" panose="020B0604030504040204" pitchFamily="34" charset="0"/>
              </a:rPr>
              <a:t>εντός 5 εβδομάδων</a:t>
            </a:r>
            <a:r>
              <a:rPr lang="el-GR" sz="2000" dirty="0">
                <a:latin typeface="Verdana" panose="020B0604030504040204" pitchFamily="34" charset="0"/>
                <a:ea typeface="Verdana" panose="020B0604030504040204" pitchFamily="34" charset="0"/>
                <a:cs typeface="Verdana" panose="020B0604030504040204" pitchFamily="34" charset="0"/>
              </a:rPr>
              <a:t> πριν την έγκριση του ειδικού ψηφίσματος για εκκαθάριση.</a:t>
            </a:r>
            <a:endParaRPr lang="en-US" sz="2000" dirty="0">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ü"/>
            </a:pPr>
            <a:endParaRPr lang="en-US" sz="2000" dirty="0">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ü"/>
            </a:pPr>
            <a:r>
              <a:rPr lang="el-GR" sz="2000" dirty="0">
                <a:latin typeface="Verdana" panose="020B0604030504040204" pitchFamily="34" charset="0"/>
                <a:ea typeface="Verdana" panose="020B0604030504040204" pitchFamily="34" charset="0"/>
                <a:cs typeface="Verdana" panose="020B0604030504040204" pitchFamily="34" charset="0"/>
              </a:rPr>
              <a:t>Υπογράφεται από </a:t>
            </a:r>
            <a:r>
              <a:rPr lang="el-GR" sz="2000" b="1" dirty="0">
                <a:latin typeface="Verdana" panose="020B0604030504040204" pitchFamily="34" charset="0"/>
                <a:ea typeface="Verdana" panose="020B0604030504040204" pitchFamily="34" charset="0"/>
                <a:cs typeface="Verdana" panose="020B0604030504040204" pitchFamily="34" charset="0"/>
              </a:rPr>
              <a:t>τον διευθυντή</a:t>
            </a:r>
            <a:r>
              <a:rPr lang="el-GR" sz="2000" dirty="0">
                <a:latin typeface="Verdana" panose="020B0604030504040204" pitchFamily="34" charset="0"/>
                <a:ea typeface="Verdana" panose="020B0604030504040204" pitchFamily="34" charset="0"/>
                <a:cs typeface="Verdana" panose="020B0604030504040204" pitchFamily="34" charset="0"/>
              </a:rPr>
              <a:t> ή, αν υπάρχουν περισσότεροι, από </a:t>
            </a:r>
            <a:r>
              <a:rPr lang="el-GR" sz="2000" b="1" dirty="0">
                <a:latin typeface="Verdana" panose="020B0604030504040204" pitchFamily="34" charset="0"/>
                <a:ea typeface="Verdana" panose="020B0604030504040204" pitchFamily="34" charset="0"/>
                <a:cs typeface="Verdana" panose="020B0604030504040204" pitchFamily="34" charset="0"/>
              </a:rPr>
              <a:t>την πλειοψηφία των διευθυντών</a:t>
            </a:r>
            <a:r>
              <a:rPr lang="el-GR" sz="2000" dirty="0">
                <a:latin typeface="Verdana" panose="020B0604030504040204" pitchFamily="34" charset="0"/>
                <a:ea typeface="Verdana" panose="020B0604030504040204" pitchFamily="34" charset="0"/>
                <a:cs typeface="Verdana" panose="020B0604030504040204" pitchFamily="34" charset="0"/>
              </a:rPr>
              <a:t>.</a:t>
            </a:r>
            <a:endParaRPr lang="en-US" sz="2000" dirty="0">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ü"/>
            </a:pPr>
            <a:endParaRPr lang="en-US" sz="2000" dirty="0">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ü"/>
            </a:pPr>
            <a:r>
              <a:rPr lang="el-GR" sz="2000" b="1" dirty="0">
                <a:latin typeface="Verdana" panose="020B0604030504040204" pitchFamily="34" charset="0"/>
                <a:ea typeface="Verdana" panose="020B0604030504040204" pitchFamily="34" charset="0"/>
                <a:cs typeface="Verdana" panose="020B0604030504040204" pitchFamily="34" charset="0"/>
              </a:rPr>
              <a:t>Συνοδεύεται</a:t>
            </a:r>
            <a:r>
              <a:rPr lang="el-GR" sz="2000" dirty="0">
                <a:latin typeface="Verdana" panose="020B0604030504040204" pitchFamily="34" charset="0"/>
                <a:ea typeface="Verdana" panose="020B0604030504040204" pitchFamily="34" charset="0"/>
                <a:cs typeface="Verdana" panose="020B0604030504040204" pitchFamily="34" charset="0"/>
              </a:rPr>
              <a:t> από κατάσταση </a:t>
            </a:r>
            <a:r>
              <a:rPr lang="el-GR" sz="2000" b="1" dirty="0">
                <a:latin typeface="Verdana" panose="020B0604030504040204" pitchFamily="34" charset="0"/>
                <a:ea typeface="Verdana" panose="020B0604030504040204" pitchFamily="34" charset="0"/>
                <a:cs typeface="Verdana" panose="020B0604030504040204" pitchFamily="34" charset="0"/>
              </a:rPr>
              <a:t>περιουσιακών στοιχείων και υποχρεώσεων</a:t>
            </a:r>
            <a:r>
              <a:rPr lang="el-GR" sz="2000" dirty="0">
                <a:latin typeface="Verdana" panose="020B0604030504040204" pitchFamily="34" charset="0"/>
                <a:ea typeface="Verdana" panose="020B0604030504040204" pitchFamily="34" charset="0"/>
                <a:cs typeface="Verdana" panose="020B0604030504040204" pitchFamily="34" charset="0"/>
              </a:rPr>
              <a:t> της εταιρείας.</a:t>
            </a:r>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400" b="1" dirty="0"/>
          </a:p>
        </p:txBody>
      </p:sp>
    </p:spTree>
    <p:extLst>
      <p:ext uri="{BB962C8B-B14F-4D97-AF65-F5344CB8AC3E}">
        <p14:creationId xmlns:p14="http://schemas.microsoft.com/office/powerpoint/2010/main" val="2583236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9350" y="1891970"/>
            <a:ext cx="11142099" cy="4966030"/>
          </a:xfrm>
        </p:spPr>
        <p:txBody>
          <a:bodyPr anchor="ctr">
            <a:normAutofit lnSpcReduction="10000"/>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fontAlgn="base">
              <a:buNone/>
            </a:pPr>
            <a:r>
              <a:rPr lang="el-GR" sz="2000" b="1" dirty="0">
                <a:latin typeface="Verdana" panose="020B0604030504040204" pitchFamily="34" charset="0"/>
                <a:ea typeface="Verdana" panose="020B0604030504040204" pitchFamily="34" charset="0"/>
                <a:cs typeface="Verdana" panose="020B0604030504040204" pitchFamily="34" charset="0"/>
              </a:rPr>
              <a:t>Η ΘΕΣΜΙΑ ΔΗΛΩΣΗ ΦΕΡΕΓΓΥΟΤΗΤΑΣ </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n-US" sz="2400" b="1" dirty="0"/>
          </a:p>
          <a:p>
            <a:pPr marL="0" indent="0" algn="ctr">
              <a:buNone/>
            </a:pPr>
            <a:r>
              <a:rPr lang="el-GR" sz="2400" b="1" dirty="0"/>
              <a:t>Κατάσταση Περιουσιακών Στοιχείων</a:t>
            </a:r>
            <a:endParaRPr lang="en-US" sz="2400" b="1" dirty="0"/>
          </a:p>
          <a:p>
            <a:pPr marL="0" indent="0" algn="just">
              <a:buNone/>
            </a:pPr>
            <a:endParaRPr lang="el-GR" sz="1800" dirty="0"/>
          </a:p>
          <a:p>
            <a:pPr marL="0" indent="0" algn="just">
              <a:buNone/>
            </a:pPr>
            <a:r>
              <a:rPr lang="el-GR" sz="2400" i="1" dirty="0"/>
              <a:t>«</a:t>
            </a:r>
            <a:r>
              <a:rPr lang="en-US" sz="2400" i="1" dirty="0" err="1"/>
              <a:t>δεν</a:t>
            </a:r>
            <a:r>
              <a:rPr lang="en-US" sz="2400" i="1" dirty="0"/>
              <a:t> </a:t>
            </a:r>
            <a:r>
              <a:rPr lang="en-US" sz="2400" i="1" dirty="0" err="1"/>
              <a:t>υ</a:t>
            </a:r>
            <a:r>
              <a:rPr lang="en-US" sz="2400" i="1" dirty="0"/>
              <a:t>π</a:t>
            </a:r>
            <a:r>
              <a:rPr lang="en-US" sz="2400" i="1" dirty="0" err="1"/>
              <a:t>άρχει</a:t>
            </a:r>
            <a:r>
              <a:rPr lang="en-US" sz="2400" i="1" dirty="0"/>
              <a:t> απ</a:t>
            </a:r>
            <a:r>
              <a:rPr lang="en-US" sz="2400" i="1" dirty="0" err="1"/>
              <a:t>όλυτη</a:t>
            </a:r>
            <a:r>
              <a:rPr lang="en-US" sz="2400" i="1" dirty="0"/>
              <a:t> </a:t>
            </a:r>
            <a:r>
              <a:rPr lang="en-US" sz="2400" i="1" dirty="0" err="1"/>
              <a:t>υ</a:t>
            </a:r>
            <a:r>
              <a:rPr lang="en-US" sz="2400" i="1" dirty="0"/>
              <a:t>π</a:t>
            </a:r>
            <a:r>
              <a:rPr lang="en-US" sz="2400" i="1" dirty="0" err="1"/>
              <a:t>οχρέωση</a:t>
            </a:r>
            <a:r>
              <a:rPr lang="en-US" sz="2400" i="1" dirty="0"/>
              <a:t> </a:t>
            </a:r>
            <a:r>
              <a:rPr lang="en-US" sz="2400" i="1" dirty="0" err="1"/>
              <a:t>ν</a:t>
            </a:r>
            <a:r>
              <a:rPr lang="en-US" sz="2400" i="1" dirty="0"/>
              <a:t>α </a:t>
            </a:r>
            <a:r>
              <a:rPr lang="en-US" sz="2400" i="1" dirty="0" err="1"/>
              <a:t>συμ</a:t>
            </a:r>
            <a:r>
              <a:rPr lang="en-US" sz="2400" i="1" dirty="0"/>
              <a:t>π</a:t>
            </a:r>
            <a:r>
              <a:rPr lang="en-US" sz="2400" i="1" dirty="0" err="1"/>
              <a:t>εριλ</a:t>
            </a:r>
            <a:r>
              <a:rPr lang="en-US" sz="2400" i="1" dirty="0"/>
              <a:t>α</a:t>
            </a:r>
            <a:r>
              <a:rPr lang="en-US" sz="2400" i="1" dirty="0" err="1"/>
              <a:t>μ</a:t>
            </a:r>
            <a:r>
              <a:rPr lang="en-US" sz="2400" i="1" dirty="0"/>
              <a:t>β</a:t>
            </a:r>
            <a:r>
              <a:rPr lang="en-US" sz="2400" i="1" dirty="0" err="1"/>
              <a:t>άνετ</a:t>
            </a:r>
            <a:r>
              <a:rPr lang="en-US" sz="2400" i="1" dirty="0"/>
              <a:t>α</a:t>
            </a:r>
            <a:r>
              <a:rPr lang="en-US" sz="2400" i="1" dirty="0" err="1"/>
              <a:t>ι</a:t>
            </a:r>
            <a:r>
              <a:rPr lang="en-US" sz="2400" i="1" dirty="0"/>
              <a:t> </a:t>
            </a:r>
            <a:r>
              <a:rPr lang="en-US" sz="2400" i="1" dirty="0" err="1"/>
              <a:t>κάθε</a:t>
            </a:r>
            <a:r>
              <a:rPr lang="en-US" sz="2400" i="1" dirty="0"/>
              <a:t> π</a:t>
            </a:r>
            <a:r>
              <a:rPr lang="en-US" sz="2400" i="1" dirty="0" err="1"/>
              <a:t>εριουσι</a:t>
            </a:r>
            <a:r>
              <a:rPr lang="en-US" sz="2400" i="1" dirty="0"/>
              <a:t>α</a:t>
            </a:r>
            <a:r>
              <a:rPr lang="en-US" sz="2400" i="1" dirty="0" err="1"/>
              <a:t>κό</a:t>
            </a:r>
            <a:r>
              <a:rPr lang="en-US" sz="2400" i="1" dirty="0"/>
              <a:t> </a:t>
            </a:r>
            <a:r>
              <a:rPr lang="en-US" sz="2400" i="1" dirty="0" err="1"/>
              <a:t>στοιχείο</a:t>
            </a:r>
            <a:r>
              <a:rPr lang="en-US" sz="2400" i="1" dirty="0"/>
              <a:t> </a:t>
            </a:r>
            <a:r>
              <a:rPr lang="en-US" sz="2400" i="1" dirty="0" err="1"/>
              <a:t>κ</a:t>
            </a:r>
            <a:r>
              <a:rPr lang="en-US" sz="2400" i="1" dirty="0"/>
              <a:t>α</a:t>
            </a:r>
            <a:r>
              <a:rPr lang="en-US" sz="2400" i="1" dirty="0" err="1"/>
              <a:t>ι</a:t>
            </a:r>
            <a:r>
              <a:rPr lang="en-US" sz="2400" i="1" dirty="0"/>
              <a:t> </a:t>
            </a:r>
            <a:r>
              <a:rPr lang="en-US" sz="2400" i="1" dirty="0" err="1"/>
              <a:t>υ</a:t>
            </a:r>
            <a:r>
              <a:rPr lang="en-US" sz="2400" i="1" dirty="0"/>
              <a:t>π</a:t>
            </a:r>
            <a:r>
              <a:rPr lang="en-US" sz="2400" i="1" dirty="0" err="1"/>
              <a:t>οχρέωση</a:t>
            </a:r>
            <a:r>
              <a:rPr lang="en-US" sz="2400" i="1" dirty="0"/>
              <a:t> </a:t>
            </a:r>
            <a:r>
              <a:rPr lang="en-US" sz="2400" i="1" dirty="0" err="1"/>
              <a:t>της</a:t>
            </a:r>
            <a:r>
              <a:rPr lang="en-US" sz="2400" i="1" dirty="0"/>
              <a:t> </a:t>
            </a:r>
            <a:r>
              <a:rPr lang="en-US" sz="2400" i="1" dirty="0" err="1"/>
              <a:t>ετ</a:t>
            </a:r>
            <a:r>
              <a:rPr lang="en-US" sz="2400" i="1" dirty="0"/>
              <a:t>α</a:t>
            </a:r>
            <a:r>
              <a:rPr lang="en-US" sz="2400" i="1" dirty="0" err="1"/>
              <a:t>ιρεί</a:t>
            </a:r>
            <a:r>
              <a:rPr lang="en-US" sz="2400" i="1" dirty="0"/>
              <a:t>α</a:t>
            </a:r>
            <a:r>
              <a:rPr lang="en-US" sz="2400" i="1" dirty="0" err="1"/>
              <a:t>ς</a:t>
            </a:r>
            <a:r>
              <a:rPr lang="en-US" sz="2400" i="1" dirty="0"/>
              <a:t> </a:t>
            </a:r>
            <a:r>
              <a:rPr lang="en-US" sz="2400" i="1" dirty="0" err="1"/>
              <a:t>κ</a:t>
            </a:r>
            <a:r>
              <a:rPr lang="en-US" sz="2400" i="1" dirty="0"/>
              <a:t>α</a:t>
            </a:r>
            <a:r>
              <a:rPr lang="en-US" sz="2400" i="1" dirty="0" err="1"/>
              <a:t>ι</a:t>
            </a:r>
            <a:r>
              <a:rPr lang="en-US" sz="2400" i="1" dirty="0"/>
              <a:t> </a:t>
            </a:r>
            <a:r>
              <a:rPr lang="en-US" sz="2400" b="1" i="1" dirty="0" err="1"/>
              <a:t>νοουμένου</a:t>
            </a:r>
            <a:r>
              <a:rPr lang="en-US" sz="2400" b="1" i="1" dirty="0"/>
              <a:t> </a:t>
            </a:r>
            <a:r>
              <a:rPr lang="en-US" sz="2400" b="1" i="1" dirty="0" err="1"/>
              <a:t>ότι</a:t>
            </a:r>
            <a:r>
              <a:rPr lang="en-US" sz="2400" b="1" i="1" dirty="0"/>
              <a:t> </a:t>
            </a:r>
            <a:r>
              <a:rPr lang="en-US" sz="2400" b="1" i="1" dirty="0" err="1"/>
              <a:t>μ</a:t>
            </a:r>
            <a:r>
              <a:rPr lang="en-US" sz="2400" b="1" i="1" dirty="0"/>
              <a:t>π</a:t>
            </a:r>
            <a:r>
              <a:rPr lang="en-US" sz="2400" b="1" i="1" dirty="0" err="1"/>
              <a:t>ορεί</a:t>
            </a:r>
            <a:r>
              <a:rPr lang="en-US" sz="2400" b="1" i="1" dirty="0"/>
              <a:t> </a:t>
            </a:r>
            <a:r>
              <a:rPr lang="en-US" sz="2400" b="1" i="1" dirty="0" err="1"/>
              <a:t>ν</a:t>
            </a:r>
            <a:r>
              <a:rPr lang="en-US" sz="2400" b="1" i="1" dirty="0"/>
              <a:t>α π</a:t>
            </a:r>
            <a:r>
              <a:rPr lang="en-US" sz="2400" b="1" i="1" dirty="0" err="1"/>
              <a:t>εριγράφει</a:t>
            </a:r>
            <a:r>
              <a:rPr lang="en-US" sz="2400" b="1" i="1" dirty="0"/>
              <a:t> </a:t>
            </a:r>
            <a:r>
              <a:rPr lang="en-US" sz="2400" b="1" i="1" dirty="0" err="1"/>
              <a:t>με</a:t>
            </a:r>
            <a:r>
              <a:rPr lang="en-US" sz="2400" b="1" i="1" dirty="0"/>
              <a:t> </a:t>
            </a:r>
            <a:r>
              <a:rPr lang="en-US" sz="2400" b="1" i="1" dirty="0" err="1"/>
              <a:t>σχετική</a:t>
            </a:r>
            <a:r>
              <a:rPr lang="en-US" sz="2400" b="1" i="1" dirty="0"/>
              <a:t> </a:t>
            </a:r>
            <a:r>
              <a:rPr lang="en-US" sz="2400" b="1" i="1" dirty="0" err="1"/>
              <a:t>ευκρίνει</a:t>
            </a:r>
            <a:r>
              <a:rPr lang="en-US" sz="2400" b="1" i="1" dirty="0"/>
              <a:t>α </a:t>
            </a:r>
            <a:r>
              <a:rPr lang="en-US" sz="2400" b="1" i="1" dirty="0" err="1"/>
              <a:t>ως</a:t>
            </a:r>
            <a:r>
              <a:rPr lang="en-US" sz="2400" b="1" i="1" dirty="0"/>
              <a:t> </a:t>
            </a:r>
            <a:r>
              <a:rPr lang="en-US" sz="2400" b="1" i="1" dirty="0" err="1"/>
              <a:t>κ</a:t>
            </a:r>
            <a:r>
              <a:rPr lang="en-US" sz="2400" b="1" i="1" dirty="0"/>
              <a:t>α</a:t>
            </a:r>
            <a:r>
              <a:rPr lang="en-US" sz="2400" b="1" i="1" dirty="0" err="1"/>
              <a:t>τάστ</a:t>
            </a:r>
            <a:r>
              <a:rPr lang="en-US" sz="2400" b="1" i="1" dirty="0"/>
              <a:t>α</a:t>
            </a:r>
            <a:r>
              <a:rPr lang="en-US" sz="2400" b="1" i="1" dirty="0" err="1"/>
              <a:t>ση</a:t>
            </a:r>
            <a:r>
              <a:rPr lang="en-US" sz="2400" b="1" i="1" dirty="0"/>
              <a:t> π</a:t>
            </a:r>
            <a:r>
              <a:rPr lang="en-US" sz="2400" b="1" i="1" dirty="0" err="1"/>
              <a:t>εριουσι</a:t>
            </a:r>
            <a:r>
              <a:rPr lang="en-US" sz="2400" b="1" i="1" dirty="0"/>
              <a:t>α</a:t>
            </a:r>
            <a:r>
              <a:rPr lang="en-US" sz="2400" b="1" i="1" dirty="0" err="1"/>
              <a:t>κών</a:t>
            </a:r>
            <a:r>
              <a:rPr lang="en-US" sz="2400" b="1" i="1" dirty="0"/>
              <a:t> </a:t>
            </a:r>
            <a:r>
              <a:rPr lang="en-US" sz="2400" b="1" i="1" dirty="0" err="1"/>
              <a:t>στοιχείων</a:t>
            </a:r>
            <a:r>
              <a:rPr lang="en-US" sz="2400" b="1" i="1" dirty="0"/>
              <a:t> </a:t>
            </a:r>
            <a:r>
              <a:rPr lang="en-US" sz="2400" b="1" i="1" dirty="0" err="1"/>
              <a:t>κ</a:t>
            </a:r>
            <a:r>
              <a:rPr lang="en-US" sz="2400" b="1" i="1" dirty="0"/>
              <a:t>α</a:t>
            </a:r>
            <a:r>
              <a:rPr lang="en-US" sz="2400" b="1" i="1" dirty="0" err="1"/>
              <a:t>ι</a:t>
            </a:r>
            <a:r>
              <a:rPr lang="en-US" sz="2400" b="1" i="1" dirty="0"/>
              <a:t> </a:t>
            </a:r>
            <a:r>
              <a:rPr lang="en-US" sz="2400" b="1" i="1" dirty="0" err="1"/>
              <a:t>υ</a:t>
            </a:r>
            <a:r>
              <a:rPr lang="en-US" sz="2400" b="1" i="1" dirty="0"/>
              <a:t>π</a:t>
            </a:r>
            <a:r>
              <a:rPr lang="en-US" sz="2400" b="1" i="1" dirty="0" err="1"/>
              <a:t>οχρεώσεων</a:t>
            </a:r>
            <a:r>
              <a:rPr lang="en-US" sz="2400" b="1" i="1" dirty="0"/>
              <a:t> </a:t>
            </a:r>
            <a:r>
              <a:rPr lang="en-US" sz="2400" b="1" i="1" dirty="0" err="1"/>
              <a:t>της</a:t>
            </a:r>
            <a:r>
              <a:rPr lang="en-US" sz="2400" b="1" i="1" dirty="0"/>
              <a:t> </a:t>
            </a:r>
            <a:r>
              <a:rPr lang="en-US" sz="2400" b="1" i="1" dirty="0" err="1"/>
              <a:t>ετ</a:t>
            </a:r>
            <a:r>
              <a:rPr lang="en-US" sz="2400" b="1" i="1" dirty="0"/>
              <a:t>α</a:t>
            </a:r>
            <a:r>
              <a:rPr lang="en-US" sz="2400" b="1" i="1" dirty="0" err="1"/>
              <a:t>ιρεί</a:t>
            </a:r>
            <a:r>
              <a:rPr lang="en-US" sz="2400" b="1" i="1" dirty="0"/>
              <a:t>α</a:t>
            </a:r>
            <a:r>
              <a:rPr lang="en-US" sz="2400" b="1" i="1" dirty="0" err="1"/>
              <a:t>ς</a:t>
            </a:r>
            <a:r>
              <a:rPr lang="en-US" sz="2400" b="1" i="1" dirty="0"/>
              <a:t> </a:t>
            </a:r>
            <a:r>
              <a:rPr lang="en-US" sz="2400" b="1" i="1" dirty="0" err="1"/>
              <a:t>θ</a:t>
            </a:r>
            <a:r>
              <a:rPr lang="en-US" sz="2400" b="1" i="1" dirty="0"/>
              <a:t>α </a:t>
            </a:r>
            <a:r>
              <a:rPr lang="en-US" sz="2400" b="1" i="1" dirty="0" err="1"/>
              <a:t>θεωρείτ</a:t>
            </a:r>
            <a:r>
              <a:rPr lang="en-US" sz="2400" b="1" i="1" dirty="0"/>
              <a:t>α</a:t>
            </a:r>
            <a:r>
              <a:rPr lang="en-US" sz="2400" b="1" i="1" dirty="0" err="1"/>
              <a:t>ι</a:t>
            </a:r>
            <a:r>
              <a:rPr lang="en-US" sz="2400" b="1" i="1" dirty="0"/>
              <a:t> </a:t>
            </a:r>
            <a:r>
              <a:rPr lang="en-US" sz="2400" b="1" i="1" dirty="0" err="1"/>
              <a:t>ως</a:t>
            </a:r>
            <a:r>
              <a:rPr lang="en-US" sz="2400" b="1" i="1" dirty="0"/>
              <a:t> </a:t>
            </a:r>
            <a:r>
              <a:rPr lang="en-US" sz="2400" b="1" i="1" dirty="0" err="1"/>
              <a:t>ισχυρή</a:t>
            </a:r>
            <a:r>
              <a:rPr lang="en-US" sz="2400" b="1" i="1" dirty="0"/>
              <a:t> </a:t>
            </a:r>
            <a:r>
              <a:rPr lang="en-US" sz="2400" b="1" i="1" dirty="0" err="1"/>
              <a:t>δήλωση</a:t>
            </a:r>
            <a:r>
              <a:rPr lang="en-US" sz="2400" b="1" i="1" dirty="0"/>
              <a:t> </a:t>
            </a:r>
            <a:r>
              <a:rPr lang="en-US" sz="2400" b="1" i="1" dirty="0" err="1"/>
              <a:t>φερεγγυότητ</a:t>
            </a:r>
            <a:r>
              <a:rPr lang="en-US" sz="2400" b="1" i="1" dirty="0"/>
              <a:t>α</a:t>
            </a:r>
            <a:r>
              <a:rPr lang="en-US" sz="2400" b="1" i="1" dirty="0" err="1"/>
              <a:t>ς</a:t>
            </a:r>
            <a:r>
              <a:rPr lang="en-US" sz="2400" b="1" i="1" dirty="0"/>
              <a:t> πα</a:t>
            </a:r>
            <a:r>
              <a:rPr lang="en-US" sz="2400" b="1" i="1" dirty="0" err="1"/>
              <a:t>ρά</a:t>
            </a:r>
            <a:r>
              <a:rPr lang="en-US" sz="2400" b="1" i="1" dirty="0"/>
              <a:t> </a:t>
            </a:r>
            <a:r>
              <a:rPr lang="en-US" sz="2400" b="1" i="1" dirty="0" err="1"/>
              <a:t>τ</a:t>
            </a:r>
            <a:r>
              <a:rPr lang="en-US" sz="2400" b="1" i="1" dirty="0"/>
              <a:t>α </a:t>
            </a:r>
            <a:r>
              <a:rPr lang="en-US" sz="2400" b="1" i="1" dirty="0" err="1"/>
              <a:t>ό</a:t>
            </a:r>
            <a:r>
              <a:rPr lang="en-US" sz="2400" b="1" i="1" dirty="0"/>
              <a:t>π</a:t>
            </a:r>
            <a:r>
              <a:rPr lang="en-US" sz="2400" b="1" i="1" dirty="0" err="1"/>
              <a:t>οι</a:t>
            </a:r>
            <a:r>
              <a:rPr lang="en-US" sz="2400" b="1" i="1" dirty="0"/>
              <a:t>α </a:t>
            </a:r>
            <a:r>
              <a:rPr lang="en-US" sz="2400" b="1" i="1" dirty="0" err="1"/>
              <a:t>λάθη</a:t>
            </a:r>
            <a:r>
              <a:rPr lang="en-US" sz="2400" b="1" i="1" dirty="0"/>
              <a:t> </a:t>
            </a:r>
            <a:r>
              <a:rPr lang="en-US" sz="2400" b="1" i="1" dirty="0" err="1"/>
              <a:t>κ</a:t>
            </a:r>
            <a:r>
              <a:rPr lang="en-US" sz="2400" b="1" i="1" dirty="0"/>
              <a:t>α</a:t>
            </a:r>
            <a:r>
              <a:rPr lang="en-US" sz="2400" b="1" i="1" dirty="0" err="1"/>
              <a:t>ι</a:t>
            </a:r>
            <a:r>
              <a:rPr lang="en-US" sz="2400" b="1" i="1" dirty="0"/>
              <a:t> πα</a:t>
            </a:r>
            <a:r>
              <a:rPr lang="en-US" sz="2400" b="1" i="1" dirty="0" err="1"/>
              <a:t>ρ</a:t>
            </a:r>
            <a:r>
              <a:rPr lang="en-US" sz="2400" b="1" i="1" dirty="0"/>
              <a:t>αβ</a:t>
            </a:r>
            <a:r>
              <a:rPr lang="en-US" sz="2400" b="1" i="1" dirty="0" err="1"/>
              <a:t>λέψεις</a:t>
            </a:r>
            <a:r>
              <a:rPr lang="en-US" sz="2400" b="1" i="1" dirty="0"/>
              <a:t> </a:t>
            </a:r>
            <a:r>
              <a:rPr lang="en-US" sz="2400" b="1" i="1" dirty="0" err="1"/>
              <a:t>οι</a:t>
            </a:r>
            <a:r>
              <a:rPr lang="en-US" sz="2400" b="1" i="1" dirty="0"/>
              <a:t> </a:t>
            </a:r>
            <a:r>
              <a:rPr lang="en-US" sz="2400" b="1" i="1" dirty="0" err="1"/>
              <a:t>ο</a:t>
            </a:r>
            <a:r>
              <a:rPr lang="en-US" sz="2400" b="1" i="1" dirty="0"/>
              <a:t>π</a:t>
            </a:r>
            <a:r>
              <a:rPr lang="en-US" sz="2400" b="1" i="1" dirty="0" err="1"/>
              <a:t>οίες</a:t>
            </a:r>
            <a:r>
              <a:rPr lang="en-US" sz="2400" b="1" i="1" dirty="0"/>
              <a:t> </a:t>
            </a:r>
            <a:r>
              <a:rPr lang="en-US" sz="2400" b="1" i="1" dirty="0" err="1"/>
              <a:t>μ</a:t>
            </a:r>
            <a:r>
              <a:rPr lang="en-US" sz="2400" b="1" i="1" dirty="0"/>
              <a:t>π</a:t>
            </a:r>
            <a:r>
              <a:rPr lang="en-US" sz="2400" b="1" i="1" dirty="0" err="1"/>
              <a:t>ορεί</a:t>
            </a:r>
            <a:r>
              <a:rPr lang="en-US" sz="2400" b="1" i="1" dirty="0"/>
              <a:t> </a:t>
            </a:r>
            <a:r>
              <a:rPr lang="en-US" sz="2400" b="1" i="1" dirty="0" err="1"/>
              <a:t>ν</a:t>
            </a:r>
            <a:r>
              <a:rPr lang="en-US" sz="2400" b="1" i="1" dirty="0"/>
              <a:t>α </a:t>
            </a:r>
            <a:r>
              <a:rPr lang="en-US" sz="2400" b="1" i="1" dirty="0" err="1"/>
              <a:t>εμφ</a:t>
            </a:r>
            <a:r>
              <a:rPr lang="en-US" sz="2400" b="1" i="1" dirty="0"/>
              <a:t>α</a:t>
            </a:r>
            <a:r>
              <a:rPr lang="en-US" sz="2400" b="1" i="1" dirty="0" err="1"/>
              <a:t>νισθούν</a:t>
            </a:r>
            <a:r>
              <a:rPr lang="en-US" sz="2400" b="1" i="1" dirty="0"/>
              <a:t> </a:t>
            </a:r>
            <a:r>
              <a:rPr lang="en-US" sz="2400" b="1" i="1" dirty="0" err="1"/>
              <a:t>στη</a:t>
            </a:r>
            <a:r>
              <a:rPr lang="en-US" sz="2400" b="1" i="1" dirty="0"/>
              <a:t> </a:t>
            </a:r>
            <a:r>
              <a:rPr lang="en-US" sz="2400" b="1" i="1" dirty="0" err="1"/>
              <a:t>συνέχει</a:t>
            </a:r>
            <a:r>
              <a:rPr lang="en-US" sz="2400" b="1" i="1" dirty="0"/>
              <a:t>α.</a:t>
            </a:r>
            <a:r>
              <a:rPr lang="el-GR" sz="2400" b="1" i="1" dirty="0"/>
              <a:t>» </a:t>
            </a:r>
            <a:endParaRPr lang="en-US" sz="2400" b="1" i="1" dirty="0"/>
          </a:p>
          <a:p>
            <a:pPr marL="0" indent="0" algn="just">
              <a:buNone/>
            </a:pPr>
            <a:endParaRPr lang="en-US" sz="1800" b="1" i="1" dirty="0"/>
          </a:p>
          <a:p>
            <a:pPr marL="0" indent="0" algn="just">
              <a:buNone/>
            </a:pPr>
            <a:r>
              <a:rPr lang="en-US" sz="1800" i="1" dirty="0"/>
              <a:t>De Courcy V Clement </a:t>
            </a:r>
            <a:r>
              <a:rPr lang="en-US" sz="1800" dirty="0"/>
              <a:t>[1971] Ch 693</a:t>
            </a:r>
            <a:r>
              <a:rPr lang="el-GR" sz="1800" dirty="0"/>
              <a:t>. </a:t>
            </a:r>
            <a:endParaRPr lang="el-GR" sz="1800" b="1" dirty="0"/>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400" b="1" dirty="0"/>
          </a:p>
        </p:txBody>
      </p:sp>
    </p:spTree>
    <p:extLst>
      <p:ext uri="{BB962C8B-B14F-4D97-AF65-F5344CB8AC3E}">
        <p14:creationId xmlns:p14="http://schemas.microsoft.com/office/powerpoint/2010/main" val="3007049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9350" y="1622744"/>
            <a:ext cx="11732645" cy="5120955"/>
          </a:xfrm>
        </p:spPr>
        <p:txBody>
          <a:bodyPr anchor="ctr">
            <a:normAutofit/>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fontAlgn="base">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l-GR" sz="2400" b="1" dirty="0"/>
              <a:t>Έναρξη Εκκαθάρισης και διορισμός εκκαθαριστή </a:t>
            </a:r>
          </a:p>
          <a:p>
            <a:pPr marL="0" indent="0">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342900" indent="-342900">
              <a:buFont typeface="Wingdings" pitchFamily="2" charset="2"/>
              <a:buChar char="§"/>
            </a:pPr>
            <a:r>
              <a:rPr lang="el-GR" sz="2000" dirty="0"/>
              <a:t>Α. 263, </a:t>
            </a:r>
            <a:r>
              <a:rPr lang="el-GR" sz="2000" b="1" dirty="0"/>
              <a:t>η εταιρεία θεωρείται ότι βρίσκεται σε διαδικασία εκούσιας εκκαθάρισης από την ημερομηνία έγκρισης του ειδικού ψηφίσματος</a:t>
            </a:r>
          </a:p>
          <a:p>
            <a:pPr marL="285750" indent="-285750">
              <a:buFont typeface="Wingdings" pitchFamily="2" charset="2"/>
              <a:buChar char="§"/>
            </a:pPr>
            <a:r>
              <a:rPr lang="el-GR" sz="2000" dirty="0"/>
              <a:t>Ο διορισμός του εκκαθαριστή μπορεί να πραγματοποιηθεί αφού έχει εγκριθεί το ψήφισμα για την έναρξη της εκούσιας εκκαθάρισης από μέλη (</a:t>
            </a:r>
            <a:r>
              <a:rPr lang="en-US" sz="2000" i="1" dirty="0"/>
              <a:t>Bethel v. Trench Tubeless </a:t>
            </a:r>
            <a:r>
              <a:rPr lang="en-US" sz="2000" i="1" dirty="0" err="1"/>
              <a:t>Tyre</a:t>
            </a:r>
            <a:r>
              <a:rPr lang="en-US" sz="2000" i="1" dirty="0"/>
              <a:t> Co.</a:t>
            </a:r>
            <a:r>
              <a:rPr lang="en-US" sz="2000" dirty="0"/>
              <a:t> [1900] 1 Ch. 408.</a:t>
            </a:r>
            <a:r>
              <a:rPr lang="el-GR" sz="2000" dirty="0"/>
              <a:t>)  </a:t>
            </a:r>
          </a:p>
          <a:p>
            <a:pPr marL="285750" indent="-285750">
              <a:buFont typeface="Wingdings" pitchFamily="2" charset="2"/>
              <a:buChar char="§"/>
            </a:pPr>
            <a:r>
              <a:rPr lang="el-GR" sz="2000" b="1" dirty="0"/>
              <a:t>Στη πράξη ο διορισμός του εκκαθαριστή και ο καθορισμός της αμοιβής του γίνεται στο ίδιο ψήφισμα με το οποίο εγκρίνεται η έναρξη της εκούσιας εκκαθάρισης. </a:t>
            </a:r>
            <a:endParaRPr lang="el-GR" sz="2000" b="1" i="1" dirty="0"/>
          </a:p>
          <a:p>
            <a:pPr marL="0" indent="0">
              <a:buNone/>
            </a:pPr>
            <a:endParaRPr lang="el-GR" sz="1700" b="1" dirty="0"/>
          </a:p>
        </p:txBody>
      </p:sp>
    </p:spTree>
    <p:extLst>
      <p:ext uri="{BB962C8B-B14F-4D97-AF65-F5344CB8AC3E}">
        <p14:creationId xmlns:p14="http://schemas.microsoft.com/office/powerpoint/2010/main" val="1805508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28587" y="502020"/>
            <a:ext cx="6331525" cy="1642970"/>
          </a:xfrm>
        </p:spPr>
        <p:txBody>
          <a:bodyPr anchor="b">
            <a:normAutofit/>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28588" y="1605964"/>
            <a:ext cx="7014597" cy="5109161"/>
          </a:xfrm>
        </p:spPr>
        <p:txBody>
          <a:bodyPr anchor="t">
            <a:normAutofit lnSpcReduction="10000"/>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fontAlgn="base">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l-GR" sz="2000" b="1" dirty="0">
                <a:latin typeface="Verdana" panose="020B0604030504040204" pitchFamily="34" charset="0"/>
                <a:ea typeface="Verdana" panose="020B0604030504040204" pitchFamily="34" charset="0"/>
                <a:cs typeface="Verdana" panose="020B0604030504040204" pitchFamily="34" charset="0"/>
              </a:rPr>
              <a:t>Αμοιβή </a:t>
            </a:r>
          </a:p>
          <a:p>
            <a:pPr marL="285750" indent="-285750" algn="just">
              <a:buFont typeface="Wingdings" pitchFamily="2" charset="2"/>
              <a:buChar char="§"/>
            </a:pPr>
            <a:r>
              <a:rPr lang="el-GR" sz="2000" dirty="0"/>
              <a:t>Η αμοιβή του εκκαθαριστή θα καθοριστεί από τα μέλη της εταιρείας στη περίπτωση εκούσιας εκκαθάρισης από μέλη και από τους πιστωτές ή την επιτροπή επιθεώρησης (εάν αυτή υπάρχει) στην εκούσια εκκαθάριση από πιστωτές (σε αντίθεση με την αναγκαστική εκκαθάριση όπου η αμοιβή των εκκαθαριστών καθορίζεται στους Περί Συμβούλων Αφερεγγυότητας Κανονισμούς). </a:t>
            </a:r>
          </a:p>
          <a:p>
            <a:pPr marL="285750" indent="-285750" algn="just">
              <a:buFont typeface="Wingdings" pitchFamily="2" charset="2"/>
              <a:buChar char="§"/>
            </a:pPr>
            <a:r>
              <a:rPr lang="el-GR" sz="2000" dirty="0"/>
              <a:t>Η αμοιβή εγκρίνεται με σύνηθες ψήφισμα και το ύψος της μπορεί να είναι είτε στη βάση ποσοστού στο ενεργητικό που υπολογίζεται να διανεμηθεί ή έχει διανεμηθεί  ή σε καθορισμένο ποσό (</a:t>
            </a:r>
            <a:r>
              <a:rPr lang="en-US" sz="2000" dirty="0"/>
              <a:t>fixed sum) </a:t>
            </a:r>
            <a:r>
              <a:rPr lang="el-GR" sz="2000" dirty="0"/>
              <a:t> το οποίο θα υπολογιστεί συνήθως με αναφορά στον όγκο της εργασίας που απαιτείται, το χρόνο και την πολυπλοκότητα της εκκαθάρισης.</a:t>
            </a:r>
            <a:r>
              <a:rPr lang="en-US" sz="2000" dirty="0"/>
              <a:t> </a:t>
            </a:r>
            <a:r>
              <a:rPr lang="el-GR" sz="2000" dirty="0"/>
              <a:t>Μπορεί ακόμη να είναι σε ωριαία χρέωση (</a:t>
            </a:r>
            <a:r>
              <a:rPr lang="en-US" sz="2000" dirty="0"/>
              <a:t>hourly rate). </a:t>
            </a:r>
            <a:endParaRPr lang="el-GR" sz="2000" i="1" dirty="0"/>
          </a:p>
          <a:p>
            <a:pPr marL="0" indent="0">
              <a:buNone/>
            </a:pPr>
            <a:endParaRPr lang="el-GR" sz="1300" b="1" dirty="0"/>
          </a:p>
        </p:txBody>
      </p:sp>
      <p:sp>
        <p:nvSpPr>
          <p:cNvPr id="34" name="Rectangle 3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stack of money with a band">
            <a:extLst>
              <a:ext uri="{FF2B5EF4-FFF2-40B4-BE49-F238E27FC236}">
                <a16:creationId xmlns:a16="http://schemas.microsoft.com/office/drawing/2014/main" id="{D914DE8F-8FB0-56AE-0033-19F83CC5BFBA}"/>
              </a:ext>
            </a:extLst>
          </p:cNvPr>
          <p:cNvPicPr>
            <a:picLocks noChangeAspect="1"/>
          </p:cNvPicPr>
          <p:nvPr/>
        </p:nvPicPr>
        <p:blipFill>
          <a:blip r:embed="rId2">
            <a:extLst>
              <a:ext uri="{837473B0-CC2E-450A-ABE3-18F120FF3D39}">
                <a1611:picAttrSrcUrl xmlns:a1611="http://schemas.microsoft.com/office/drawing/2016/11/main" r:id="rId3"/>
              </a:ext>
            </a:extLst>
          </a:blip>
          <a:srcRect l="2727" r="10450" b="3"/>
          <a:stretch>
            <a:fillRect/>
          </a:stretch>
        </p:blipFill>
        <p:spPr>
          <a:xfrm>
            <a:off x="8150994" y="1245547"/>
            <a:ext cx="4041005" cy="4366907"/>
          </a:xfrm>
          <a:prstGeom prst="rect">
            <a:avLst/>
          </a:prstGeom>
        </p:spPr>
      </p:pic>
      <p:sp>
        <p:nvSpPr>
          <p:cNvPr id="13" name="TextBox 12">
            <a:extLst>
              <a:ext uri="{FF2B5EF4-FFF2-40B4-BE49-F238E27FC236}">
                <a16:creationId xmlns:a16="http://schemas.microsoft.com/office/drawing/2014/main" id="{BD3CA86E-DB27-EEFE-AF80-289F538D0816}"/>
              </a:ext>
            </a:extLst>
          </p:cNvPr>
          <p:cNvSpPr txBox="1"/>
          <p:nvPr/>
        </p:nvSpPr>
        <p:spPr>
          <a:xfrm>
            <a:off x="8806406" y="5412398"/>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spanishfootballsports.blogspot.com/2013/06/football-finance-cristiano-ronaldo.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712089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00025" y="1590740"/>
            <a:ext cx="11991971" cy="5152959"/>
          </a:xfrm>
        </p:spPr>
        <p:txBody>
          <a:bodyPr anchor="ctr">
            <a:normAutofit/>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400" b="1" dirty="0"/>
              <a:t>ΚΑΤΑΧΩΡΗΣΕΙΣ</a:t>
            </a:r>
            <a:r>
              <a:rPr lang="el-GR" sz="2400" b="1" i="1" dirty="0"/>
              <a:t> </a:t>
            </a:r>
            <a:endParaRPr lang="el-GR" sz="2400" dirty="0"/>
          </a:p>
          <a:p>
            <a:pPr marL="0" indent="0" algn="just">
              <a:buNone/>
            </a:pPr>
            <a:r>
              <a:rPr lang="el-GR" sz="2400" b="1" dirty="0"/>
              <a:t>Α. 262, </a:t>
            </a:r>
            <a:r>
              <a:rPr lang="el-GR" sz="2400" dirty="0"/>
              <a:t>μετά την έγκριση του ειδικού ψηφίσματος για την εκκαθάριση της εταιρείας, η εταιρεία πρέπει να μεριμνήσει για την </a:t>
            </a:r>
            <a:r>
              <a:rPr lang="el-GR" sz="2400" b="1" dirty="0"/>
              <a:t>καταχώρηση του ψηφίσματος </a:t>
            </a:r>
            <a:r>
              <a:rPr lang="el-GR" sz="2400" dirty="0"/>
              <a:t>στον έφορο εταιρειών προς εγγραφή και δημοσίευση στην επίσημη εφημερίδα εντός δεκαπέντε ημερών από την ημερομηνία έγκρισης του ψηφίσματος. Σε περίπτωση παράλειψης συμμόρφωσης τότε η εταιρεία και ο κάθε αξιωματούχος της (στους οποίους θεωρείται και ο εκκαθαριστής) υπόκεινται σε πρόστιμο παράλειψης. </a:t>
            </a:r>
            <a:endParaRPr lang="el-GR" sz="2400" b="1" dirty="0"/>
          </a:p>
          <a:p>
            <a:pPr marL="0" indent="0" algn="just">
              <a:buNone/>
            </a:pPr>
            <a:r>
              <a:rPr lang="el-GR" sz="2400" b="1" dirty="0"/>
              <a:t>Α.288 Ο εκκαθαριστής είναι υποχρεωμένος να δώσει ειδοποίηση αναφορικά με τον διορισμό του και ως εκ τούτου εντός 14 ημερών από τον διορισμό του δημοσιεύει στην Επίσημη Εφημερίδα της Δημοκρατίας και παραδίνει στον έφορο εταιρειών για εγγραφή, ειδοποίηση σχετικά με το διορισμό του.</a:t>
            </a:r>
            <a:endParaRPr lang="el-GR" sz="2400" dirty="0"/>
          </a:p>
          <a:p>
            <a:pPr marL="0" indent="0">
              <a:buNone/>
            </a:pPr>
            <a:endParaRPr lang="el-GR" sz="1900" b="1" dirty="0"/>
          </a:p>
        </p:txBody>
      </p:sp>
    </p:spTree>
    <p:extLst>
      <p:ext uri="{BB962C8B-B14F-4D97-AF65-F5344CB8AC3E}">
        <p14:creationId xmlns:p14="http://schemas.microsoft.com/office/powerpoint/2010/main" val="622611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85751" y="1622746"/>
            <a:ext cx="11906246" cy="5235254"/>
          </a:xfrm>
        </p:spPr>
        <p:txBody>
          <a:bodyPr anchor="ctr">
            <a:normAutofit lnSpcReduction="10000"/>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400" b="1" dirty="0"/>
              <a:t>ΚΑΤΑΧΩΡΗΣΕΙΣ </a:t>
            </a:r>
            <a:endParaRPr lang="el-GR" sz="2400" dirty="0"/>
          </a:p>
          <a:p>
            <a:pPr marL="0" indent="0">
              <a:buNone/>
            </a:pPr>
            <a:r>
              <a:rPr lang="el-GR" sz="2400" dirty="0"/>
              <a:t>Τα έγγραφα τα οποία καταχωρούνται στον έφορο εταιρειών είναι τα ακόλουθα: </a:t>
            </a:r>
          </a:p>
          <a:p>
            <a:pPr marL="285750" indent="-285750" fontAlgn="base">
              <a:buFont typeface="Wingdings" pitchFamily="2" charset="2"/>
              <a:buChar char="§"/>
            </a:pPr>
            <a:r>
              <a:rPr lang="el-GR" sz="2400" b="1" dirty="0"/>
              <a:t>Πιστό αντίγραφο του ειδικού ψηφίσματος </a:t>
            </a:r>
            <a:r>
              <a:rPr lang="el-GR" sz="2400" dirty="0"/>
              <a:t>όπως αυτό έχει εγκριθεί από τα μέλη της εταιρείας, δεόντως υπογραμμένο από τη γραμματέα της εταιρείας</a:t>
            </a:r>
            <a:r>
              <a:rPr lang="en-US" sz="2400" dirty="0"/>
              <a:t> (A.137). </a:t>
            </a:r>
            <a:endParaRPr lang="el-GR" sz="2400" dirty="0"/>
          </a:p>
          <a:p>
            <a:pPr marL="285750" indent="-285750" fontAlgn="base">
              <a:buFont typeface="Wingdings" pitchFamily="2" charset="2"/>
              <a:buChar char="§"/>
            </a:pPr>
            <a:r>
              <a:rPr lang="el-GR" sz="2400" dirty="0">
                <a:sym typeface="Wingdings"/>
              </a:rPr>
              <a:t>Φ</a:t>
            </a:r>
            <a:r>
              <a:rPr lang="el-GR" sz="2400" dirty="0"/>
              <a:t>όρμα </a:t>
            </a:r>
            <a:r>
              <a:rPr lang="el-GR" sz="2400" b="1" dirty="0"/>
              <a:t>ΗΕ41 </a:t>
            </a:r>
            <a:r>
              <a:rPr lang="el-GR" sz="2400" dirty="0"/>
              <a:t>η οποία αφορά τη γνωστοποίηση στον έφορο εταιρειών αναφορικά με το διορισμό του εκκαθαριστή και την έναρξη της εκούσιας εκκαθάρισης από μέλη</a:t>
            </a:r>
          </a:p>
          <a:p>
            <a:pPr marL="285750" indent="-285750" fontAlgn="base">
              <a:buFont typeface="Wingdings" pitchFamily="2" charset="2"/>
              <a:buChar char="§"/>
            </a:pPr>
            <a:r>
              <a:rPr lang="el-GR" sz="2400" dirty="0">
                <a:sym typeface="Wingdings"/>
              </a:rPr>
              <a:t>Φ</a:t>
            </a:r>
            <a:r>
              <a:rPr lang="el-GR" sz="2400" dirty="0"/>
              <a:t>όρμα </a:t>
            </a:r>
            <a:r>
              <a:rPr lang="el-GR" sz="2400" b="1" dirty="0"/>
              <a:t>ΗΕ43 </a:t>
            </a:r>
            <a:r>
              <a:rPr lang="el-GR" sz="2400" dirty="0"/>
              <a:t>η οποία αφορά τη δημοσίευση η οποία θα γίνει από τον έφορο εταιρειών αναφορικά με την έναρξη της εκκαθάρισης και το διορισμό του εκκαθαριστή </a:t>
            </a:r>
          </a:p>
          <a:p>
            <a:pPr marL="285750" indent="-285750" fontAlgn="base">
              <a:buFont typeface="Wingdings" pitchFamily="2" charset="2"/>
              <a:buChar char="§"/>
            </a:pPr>
            <a:r>
              <a:rPr lang="el-GR" sz="2400" dirty="0"/>
              <a:t>Το πρωτότυπο της Θέσμιας Δήλωσης Φερεγγυότητας. </a:t>
            </a:r>
          </a:p>
          <a:p>
            <a:pPr marL="285750" indent="-285750" fontAlgn="base">
              <a:buFont typeface="Wingdings" pitchFamily="2" charset="2"/>
              <a:buChar char="§"/>
            </a:pPr>
            <a:r>
              <a:rPr lang="el-GR" sz="2400" dirty="0"/>
              <a:t>Μετά τη καταχώρηση μεριμνούμε πάντα να κρατήσουμε για το αρχείο μας τη δημοσίευση του διορισμού μας και της έναρξης της εκκαθάρισης στην επίσημη εφημερίδα της Δημοκρατίας</a:t>
            </a:r>
            <a:r>
              <a:rPr lang="el-GR" sz="2400" b="1" dirty="0"/>
              <a:t>.</a:t>
            </a:r>
            <a:endParaRPr lang="el-GR" sz="2400" dirty="0"/>
          </a:p>
          <a:p>
            <a:pPr marL="0" indent="0">
              <a:buNone/>
            </a:pPr>
            <a:endParaRPr lang="el-GR" sz="1600" b="1" dirty="0"/>
          </a:p>
        </p:txBody>
      </p:sp>
    </p:spTree>
    <p:extLst>
      <p:ext uri="{BB962C8B-B14F-4D97-AF65-F5344CB8AC3E}">
        <p14:creationId xmlns:p14="http://schemas.microsoft.com/office/powerpoint/2010/main" val="1683227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2" name="Rectangle 3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699714" y="353160"/>
            <a:ext cx="7091300" cy="898581"/>
          </a:xfrm>
        </p:spPr>
        <p:txBody>
          <a:bodyPr vert="horz" lIns="91440" tIns="45720" rIns="91440" bIns="45720" rtlCol="0" anchor="ctr">
            <a:normAutofit/>
          </a:bodyPr>
          <a:lstStyle/>
          <a:p>
            <a:br>
              <a:rPr lang="en-US" sz="2800" b="1">
                <a:solidFill>
                  <a:srgbClr val="FFFFFF"/>
                </a:solidFill>
              </a:rPr>
            </a:br>
            <a:r>
              <a:rPr lang="en-US" sz="2800" b="1">
                <a:solidFill>
                  <a:srgbClr val="FFFFFF"/>
                </a:solidFill>
              </a:rPr>
              <a:t> </a:t>
            </a:r>
          </a:p>
        </p:txBody>
      </p:sp>
      <p:pic>
        <p:nvPicPr>
          <p:cNvPr id="7" name="Picture 6">
            <a:extLst>
              <a:ext uri="{FF2B5EF4-FFF2-40B4-BE49-F238E27FC236}">
                <a16:creationId xmlns:a16="http://schemas.microsoft.com/office/drawing/2014/main" id="{50E991CA-D261-07E9-68DB-ACACACD30DB8}"/>
              </a:ext>
            </a:extLst>
          </p:cNvPr>
          <p:cNvPicPr>
            <a:picLocks noChangeAspect="1"/>
          </p:cNvPicPr>
          <p:nvPr/>
        </p:nvPicPr>
        <p:blipFill>
          <a:blip r:embed="rId2"/>
          <a:stretch>
            <a:fillRect/>
          </a:stretch>
        </p:blipFill>
        <p:spPr>
          <a:xfrm>
            <a:off x="1402080" y="1584254"/>
            <a:ext cx="4444756" cy="5272759"/>
          </a:xfrm>
          <a:prstGeom prst="rect">
            <a:avLst/>
          </a:prstGeom>
        </p:spPr>
      </p:pic>
      <p:pic>
        <p:nvPicPr>
          <p:cNvPr id="5" name="Content Placeholder 4">
            <a:extLst>
              <a:ext uri="{FF2B5EF4-FFF2-40B4-BE49-F238E27FC236}">
                <a16:creationId xmlns:a16="http://schemas.microsoft.com/office/drawing/2014/main" id="{7FD228FA-95F4-3A87-DDF4-61B7D728BAE1}"/>
              </a:ext>
            </a:extLst>
          </p:cNvPr>
          <p:cNvPicPr>
            <a:picLocks noGrp="1" noChangeAspect="1"/>
          </p:cNvPicPr>
          <p:nvPr>
            <p:ph idx="1"/>
          </p:nvPr>
        </p:nvPicPr>
        <p:blipFill>
          <a:blip r:embed="rId3"/>
          <a:stretch>
            <a:fillRect/>
          </a:stretch>
        </p:blipFill>
        <p:spPr>
          <a:xfrm>
            <a:off x="5811073" y="1603915"/>
            <a:ext cx="4012206" cy="5253098"/>
          </a:xfrm>
          <a:prstGeom prst="rect">
            <a:avLst/>
          </a:prstGeom>
        </p:spPr>
      </p:pic>
    </p:spTree>
    <p:extLst>
      <p:ext uri="{BB962C8B-B14F-4D97-AF65-F5344CB8AC3E}">
        <p14:creationId xmlns:p14="http://schemas.microsoft.com/office/powerpoint/2010/main" val="24307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dirty="0">
                <a:solidFill>
                  <a:srgbClr val="FFFFFF"/>
                </a:solidFill>
              </a:rPr>
              <a:t>Εκούσια Εκκαθάριση από Μέλη</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42901" y="1622745"/>
            <a:ext cx="11515724" cy="4940718"/>
          </a:xfrm>
        </p:spPr>
        <p:txBody>
          <a:bodyPr anchor="ctr">
            <a:normAutofit lnSpcReduction="10000"/>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400" b="1" dirty="0"/>
              <a:t>ΠΡΩΤΕΣ ΕΝΕΡΓΕΙΕΣ ΕΚΚΑΘΑΡΙΣΤΗ </a:t>
            </a:r>
          </a:p>
          <a:p>
            <a:pPr marL="0" indent="0" algn="ctr" fontAlgn="base">
              <a:buNone/>
            </a:pPr>
            <a:r>
              <a:rPr lang="en-GB" sz="2400" b="1" i="1" dirty="0"/>
              <a:t>«</a:t>
            </a:r>
            <a:r>
              <a:rPr lang="en-US" sz="2400" b="1" i="1" dirty="0"/>
              <a:t>Victory in a battle may depend as much upon thoughtful planning as upon skill and bravery in the field.” </a:t>
            </a:r>
            <a:endParaRPr lang="el-GR" sz="2400" b="1" dirty="0"/>
          </a:p>
          <a:p>
            <a:pPr marL="342900" indent="-342900" algn="just" fontAlgn="base">
              <a:buFont typeface="Wingdings" pitchFamily="2" charset="2"/>
              <a:buChar char="§"/>
            </a:pPr>
            <a:r>
              <a:rPr lang="el-GR" sz="2400" dirty="0"/>
              <a:t>Ο εκκαθαριστής πρέπει να ζητήσει και να λάβει από τους διευθυντές της εταιρείας τους ελεγμένους οικονομικούς λογαριασμούς της εταιρείας </a:t>
            </a:r>
            <a:r>
              <a:rPr lang="el-GR" sz="2400" b="1" dirty="0"/>
              <a:t>μέχρι και την ημερομηνία διορισμού του</a:t>
            </a:r>
            <a:r>
              <a:rPr lang="en-US" sz="2400" b="1" dirty="0"/>
              <a:t>.</a:t>
            </a:r>
          </a:p>
          <a:p>
            <a:pPr marL="342900" indent="-342900" algn="just" fontAlgn="base">
              <a:buFont typeface="Wingdings" pitchFamily="2" charset="2"/>
              <a:buChar char="§"/>
            </a:pPr>
            <a:r>
              <a:rPr lang="el-GR" sz="2400" dirty="0"/>
              <a:t>Όλα τα συμβόλαια και συμφωνίες τα οποία η Εταιρεία έχει υπογράψει </a:t>
            </a:r>
            <a:r>
              <a:rPr lang="en-US" sz="2400" dirty="0"/>
              <a:t>(</a:t>
            </a:r>
            <a:r>
              <a:rPr lang="el-GR" sz="2400" dirty="0"/>
              <a:t>3</a:t>
            </a:r>
            <a:r>
              <a:rPr lang="en-US" sz="2400" dirty="0"/>
              <a:t>)</a:t>
            </a:r>
            <a:r>
              <a:rPr lang="el-GR" sz="2400" dirty="0"/>
              <a:t> χρόνια τουλάχιστον πριν το διορισμό του και όλα όσα βρίσκονται σε ισχύ. </a:t>
            </a:r>
          </a:p>
          <a:p>
            <a:pPr marL="342900" indent="-342900" algn="just" fontAlgn="base">
              <a:buFont typeface="Wingdings" pitchFamily="2" charset="2"/>
              <a:buChar char="§"/>
            </a:pPr>
            <a:r>
              <a:rPr lang="el-GR" sz="2400" dirty="0"/>
              <a:t>Ηλεκτρονική έρευνα από τον Έφορο Εταιρειών και εμπεριστατωμένος εταιρικός έλεγχος. </a:t>
            </a:r>
          </a:p>
          <a:p>
            <a:pPr marL="342900" indent="-342900" fontAlgn="base">
              <a:buFont typeface="Wingdings" pitchFamily="2" charset="2"/>
              <a:buChar char="§"/>
            </a:pPr>
            <a:r>
              <a:rPr lang="el-GR" sz="2400" dirty="0"/>
              <a:t>Ότι η Εταιρεία δεν έχει οποιαδήποτε υποχρέωση στον Έφορο Εταιρειών</a:t>
            </a:r>
            <a:r>
              <a:rPr lang="en-US" sz="2400" dirty="0"/>
              <a:t> (</a:t>
            </a:r>
            <a:r>
              <a:rPr lang="el-GR" sz="2400" dirty="0"/>
              <a:t>Οικονομικές καταστάσεις) </a:t>
            </a:r>
            <a:endParaRPr lang="el-GR" sz="2400" b="1" dirty="0"/>
          </a:p>
        </p:txBody>
      </p:sp>
    </p:spTree>
    <p:extLst>
      <p:ext uri="{BB962C8B-B14F-4D97-AF65-F5344CB8AC3E}">
        <p14:creationId xmlns:p14="http://schemas.microsoft.com/office/powerpoint/2010/main" val="41958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dirty="0">
                <a:solidFill>
                  <a:srgbClr val="FFFFFF"/>
                </a:solidFill>
              </a:rPr>
              <a:t>Εκούσια Εκκαθάριση από Μέλη</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28588" y="1622744"/>
            <a:ext cx="11958637" cy="5529793"/>
          </a:xfrm>
        </p:spPr>
        <p:txBody>
          <a:bodyPr anchor="ctr">
            <a:normAutofit/>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400" b="1" dirty="0"/>
              <a:t>ΠΡΩΤΕΣ ΕΝΕΡΓΕΙΕΣ ΕΚΚΑΘΑΡΙΣΤΗ </a:t>
            </a:r>
          </a:p>
          <a:p>
            <a:pPr algn="just" fontAlgn="base"/>
            <a:r>
              <a:rPr lang="el-GR" sz="2000" dirty="0"/>
              <a:t>Όλα τα πληρεξούσια τα οποία βρίσκονται σε ισχύ προκειμένου να ακυρωθούν από την ημερομηνία την οποία έχει διοριστεί ο εκκαθαριστής. </a:t>
            </a:r>
          </a:p>
          <a:p>
            <a:pPr marL="285750" indent="-285750" algn="just" fontAlgn="base">
              <a:buFont typeface="Wingdings" pitchFamily="2" charset="2"/>
              <a:buChar char="§"/>
            </a:pPr>
            <a:r>
              <a:rPr lang="el-GR" sz="2000" dirty="0"/>
              <a:t>Συστήνεται επίσης όπως ο εκκαθαριστής ζητήσει και λάβει από τους διευθυντές της εταιρείας κατάσταση  (</a:t>
            </a:r>
            <a:r>
              <a:rPr lang="el-GR" sz="2000" i="1" dirty="0" err="1"/>
              <a:t>statement</a:t>
            </a:r>
            <a:r>
              <a:rPr lang="el-GR" sz="2000" i="1" dirty="0"/>
              <a:t> of </a:t>
            </a:r>
            <a:r>
              <a:rPr lang="el-GR" sz="2000" i="1" dirty="0" err="1"/>
              <a:t>affairs</a:t>
            </a:r>
            <a:r>
              <a:rPr lang="el-GR" sz="2000" dirty="0"/>
              <a:t>) στην οποία να δίνεται πλήρες αναφορά σχετικά με την οικονομική κατάσταση της εταιρείας και ειδικότερα σε σχέση με τους πιστωτές της, τα περιουσιακά της στοιχεία, ανοιχτούς τραπεζικούς λογαριασμούς κτλ.  </a:t>
            </a:r>
          </a:p>
          <a:p>
            <a:pPr marL="285750" indent="-285750" algn="just" fontAlgn="base">
              <a:buFont typeface="Wingdings" pitchFamily="2" charset="2"/>
              <a:buChar char="§"/>
            </a:pPr>
            <a:r>
              <a:rPr lang="el-GR" sz="2000" dirty="0"/>
              <a:t>Να ζητηθεί και να ληφθεί υπογραμμένο από τους διευθυντές της εταιρείας </a:t>
            </a:r>
            <a:r>
              <a:rPr lang="el-GR" sz="2000" dirty="0" err="1"/>
              <a:t>incumbency</a:t>
            </a:r>
            <a:r>
              <a:rPr lang="el-GR" sz="2000" dirty="0"/>
              <a:t> </a:t>
            </a:r>
            <a:r>
              <a:rPr lang="el-GR" sz="2000" dirty="0" err="1"/>
              <a:t>certificate</a:t>
            </a:r>
            <a:r>
              <a:rPr lang="el-GR" sz="2000" dirty="0"/>
              <a:t> το οποίο να συνοδεύεται από όλα τα εταιρικά έγγραφα της εταιρείας και κυρίως τα πιστοποιητικά των μετόχων, το εταιρικό μητρώο στο οποίο  να εμπεριέχεται το μητρώο των επιβαρύνσεων και μετόχων και το οποίο (</a:t>
            </a:r>
            <a:r>
              <a:rPr lang="el-GR" sz="2000" dirty="0" err="1"/>
              <a:t>incumbency</a:t>
            </a:r>
            <a:r>
              <a:rPr lang="el-GR" sz="2000" dirty="0"/>
              <a:t> </a:t>
            </a:r>
            <a:r>
              <a:rPr lang="el-GR" sz="2000" dirty="0" err="1"/>
              <a:t>certificate</a:t>
            </a:r>
            <a:r>
              <a:rPr lang="el-GR" sz="2000" dirty="0"/>
              <a:t>) να βεβαιώνει μεταξύ άλλων τους μετόχους της εταιρείας, ότι οι μετοχές της εταιρείας δεν είναι επιβαρυμένες κτλ. Εδώ επίσης μπορεί να βεβαιώνεται το κατά πόσον η εταιρεία έχει εναντίον της οποιεσδήποτε δικαστικές διαδικασίες ή διαδικασίες διαιτησίας. </a:t>
            </a:r>
          </a:p>
        </p:txBody>
      </p:sp>
    </p:spTree>
    <p:extLst>
      <p:ext uri="{BB962C8B-B14F-4D97-AF65-F5344CB8AC3E}">
        <p14:creationId xmlns:p14="http://schemas.microsoft.com/office/powerpoint/2010/main" val="1514593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0" y="502022"/>
            <a:ext cx="6512441" cy="809046"/>
          </a:xfrm>
        </p:spPr>
        <p:txBody>
          <a:bodyPr anchor="b">
            <a:normAutofit fontScale="90000"/>
          </a:bodyPr>
          <a:lstStyle/>
          <a:p>
            <a:r>
              <a:rPr lang="el-GR" sz="28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28600" y="785813"/>
            <a:ext cx="5867401" cy="5773483"/>
          </a:xfrm>
        </p:spPr>
        <p:txBody>
          <a:bodyPr anchor="t">
            <a:normAutofit/>
          </a:bodyPr>
          <a:lstStyle/>
          <a:p>
            <a:pPr marL="0" indent="0">
              <a:buNone/>
            </a:pPr>
            <a:r>
              <a:rPr lang="el-GR" sz="2000" b="1" dirty="0">
                <a:latin typeface="Calibri Body"/>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000" b="1" dirty="0">
                <a:latin typeface="Calibri Body"/>
              </a:rPr>
              <a:t>ΠΡΩΤΕΣ ΕΝΕΡΓΕΙΕΣ ΕΚΚΑΘΑΡΙΣΤΗ </a:t>
            </a:r>
          </a:p>
          <a:p>
            <a:pPr marL="685800" indent="-685800" algn="just" fontAlgn="base">
              <a:buFont typeface="Wingdings" pitchFamily="2" charset="2"/>
              <a:buChar char="§"/>
            </a:pPr>
            <a:r>
              <a:rPr lang="el-GR" sz="1800" dirty="0" err="1">
                <a:latin typeface="Calibri Body"/>
              </a:rPr>
              <a:t>Indemnity</a:t>
            </a:r>
            <a:r>
              <a:rPr lang="el-GR" sz="1800" dirty="0">
                <a:latin typeface="Calibri Body"/>
              </a:rPr>
              <a:t> </a:t>
            </a:r>
            <a:r>
              <a:rPr lang="el-GR" sz="1800" dirty="0" err="1">
                <a:latin typeface="Calibri Body"/>
              </a:rPr>
              <a:t>Letter</a:t>
            </a:r>
            <a:r>
              <a:rPr lang="el-GR" sz="1800" dirty="0">
                <a:latin typeface="Calibri Body"/>
              </a:rPr>
              <a:t>. </a:t>
            </a:r>
          </a:p>
          <a:p>
            <a:pPr marL="685800" indent="-685800" algn="just" fontAlgn="base">
              <a:buFont typeface="Wingdings" pitchFamily="2" charset="2"/>
              <a:buChar char="§"/>
            </a:pPr>
            <a:r>
              <a:rPr lang="el-GR" sz="1800" dirty="0">
                <a:latin typeface="Calibri Body"/>
              </a:rPr>
              <a:t>Να γίνει προσεκτική ανάγνωση του καταστατικού της εταιρείας ως προς τα δικαιώματα των μελών στη διανομή του μερίσματος εκκαθάρισης και να ξεκαθαρίζεται από την αρχή εάν υπάρχει ή όχι οποιαδήποτε συμφωνία μετόχων η οποία να μην έχει εισαχθεί στο καταστατικό και η οποία να επηρεάζει τα εν λόγω δικαιώματα. </a:t>
            </a:r>
          </a:p>
          <a:p>
            <a:pPr marL="685800" indent="-685800" algn="just" fontAlgn="base">
              <a:buFont typeface="Wingdings" pitchFamily="2" charset="2"/>
              <a:buChar char="§"/>
            </a:pPr>
            <a:r>
              <a:rPr lang="el-GR" sz="1800" dirty="0">
                <a:latin typeface="Calibri Body"/>
              </a:rPr>
              <a:t>Συστήνεται επίσης ο Εκκαθαριστής να τηρεί ημερολόγιο με όλες τις ενέργειες του σχετικά με τη διαδικασία εκκαθάρισης. </a:t>
            </a:r>
          </a:p>
          <a:p>
            <a:pPr marL="685800" indent="-685800" algn="just" fontAlgn="base">
              <a:buFont typeface="Wingdings" pitchFamily="2" charset="2"/>
              <a:buChar char="§"/>
            </a:pPr>
            <a:r>
              <a:rPr lang="el-GR" sz="1800" dirty="0">
                <a:latin typeface="Calibri Body"/>
              </a:rPr>
              <a:t>Σημαντική είναι επίσης η συνεχής ενημέρωση για το στάδιο της εκκαθάρισης αλλά και για κάθε ενδιάμεση ενέργεια του εκκαθαριστή σε σχέση με αυτήν προς τα μέλη της εταιρείας και τους πιστωτές</a:t>
            </a:r>
            <a:r>
              <a:rPr lang="en-US" sz="1800" dirty="0">
                <a:latin typeface="Calibri Body"/>
              </a:rPr>
              <a:t> </a:t>
            </a:r>
            <a:endParaRPr lang="el-GR" sz="1800" dirty="0">
              <a:latin typeface="Calibri Body"/>
            </a:endParaRPr>
          </a:p>
          <a:p>
            <a:pPr marL="685800" indent="-685800" algn="just" fontAlgn="base">
              <a:buFont typeface="Wingdings" pitchFamily="2" charset="2"/>
              <a:buChar char="§"/>
            </a:pPr>
            <a:r>
              <a:rPr lang="en-US" sz="1800" b="1" dirty="0">
                <a:latin typeface="Calibri Body"/>
              </a:rPr>
              <a:t>KYC </a:t>
            </a:r>
            <a:r>
              <a:rPr lang="el-GR" sz="1800" b="1" dirty="0">
                <a:latin typeface="Calibri Body"/>
              </a:rPr>
              <a:t>και </a:t>
            </a:r>
            <a:r>
              <a:rPr lang="en-US" sz="1800" b="1" dirty="0">
                <a:latin typeface="Calibri Body"/>
              </a:rPr>
              <a:t>Sanctions Checks </a:t>
            </a:r>
            <a:endParaRPr lang="el-GR" sz="1800" b="1" dirty="0">
              <a:latin typeface="Calibri Body"/>
            </a:endParaRPr>
          </a:p>
        </p:txBody>
      </p:sp>
      <p:pic>
        <p:nvPicPr>
          <p:cNvPr id="5" name="Picture 4" descr="A person helping another person to climb a cliff&#10;&#10;AI-generated content may be incorrect.">
            <a:extLst>
              <a:ext uri="{FF2B5EF4-FFF2-40B4-BE49-F238E27FC236}">
                <a16:creationId xmlns:a16="http://schemas.microsoft.com/office/drawing/2014/main" id="{98F7C968-7624-4262-D897-6E34194DD835}"/>
              </a:ext>
            </a:extLst>
          </p:cNvPr>
          <p:cNvPicPr>
            <a:picLocks noChangeAspect="1"/>
          </p:cNvPicPr>
          <p:nvPr/>
        </p:nvPicPr>
        <p:blipFill>
          <a:blip r:embed="rId2"/>
          <a:stretch>
            <a:fillRect/>
          </a:stretch>
        </p:blipFill>
        <p:spPr>
          <a:xfrm>
            <a:off x="6512442" y="1349753"/>
            <a:ext cx="5201023" cy="3744737"/>
          </a:xfrm>
          <a:prstGeom prst="rect">
            <a:avLst/>
          </a:prstGeom>
        </p:spPr>
      </p:pic>
      <p:sp>
        <p:nvSpPr>
          <p:cNvPr id="46" name="Rectangle 4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2538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42901" y="814388"/>
            <a:ext cx="11732646" cy="6043611"/>
          </a:xfrm>
        </p:spPr>
        <p:txBody>
          <a:bodyPr anchor="ctr">
            <a:normAutofit/>
          </a:bodyPr>
          <a:lstStyle/>
          <a:p>
            <a:pPr marL="0" indent="0">
              <a:buNone/>
            </a:pPr>
            <a:endParaRPr lang="el-GR" sz="24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just" fontAlgn="base">
              <a:buNone/>
            </a:pPr>
            <a:r>
              <a:rPr lang="el-GR" sz="2400" b="1" dirty="0"/>
              <a:t>ΠΡΩΤΕΣ ΕΝΕΡΓΕΙΕΣ ΕΚΚΑΘΑΡΙΣΤΗ </a:t>
            </a:r>
          </a:p>
          <a:p>
            <a:pPr marL="285750" indent="-285750" algn="just">
              <a:buFont typeface="Wingdings" pitchFamily="2" charset="2"/>
              <a:buChar char="§"/>
            </a:pPr>
            <a:r>
              <a:rPr lang="el-GR" sz="2400" b="1" dirty="0"/>
              <a:t>Άνοιγμα Λογαριασμού Εκκαθάρισης και κλείσιμο λογαριασμών εταιρείας</a:t>
            </a:r>
            <a:r>
              <a:rPr lang="en-US" sz="2400" b="1" dirty="0"/>
              <a:t> </a:t>
            </a:r>
            <a:endParaRPr lang="el-GR" sz="2400" b="1" dirty="0"/>
          </a:p>
          <a:p>
            <a:pPr marL="0" indent="0" algn="just">
              <a:buNone/>
            </a:pPr>
            <a:r>
              <a:rPr lang="el-GR" sz="2400" dirty="0"/>
              <a:t>Ο Εκκαθαριστής θα ανοίξει στο όνομα του ως εκκαθαριστής και λογαριασμό εκκαθάρισης (κατά προτίμηση στην ίδια τράπεζα στην οποία η υπό εκκαθάριση εταιρεία διατηρεί τους λογαριασμούς της) στον οποίο θα μεταφερθούν όλα τα κεφάλαια της εταιρείας αλλά και στον οποίο θα κατατίθενται όλα τα ποσά τα οποία θα εισπραχθούν από τη ρευστοποίηση των περιουσιακών στοιχείων της εταιρείας</a:t>
            </a:r>
            <a:r>
              <a:rPr lang="en-US" sz="2400" dirty="0"/>
              <a:t> </a:t>
            </a:r>
            <a:r>
              <a:rPr lang="el-GR" sz="2400" dirty="0"/>
              <a:t>και θα γίνονται πληρωμές. Για κάθε διαφορετικό συνάλλαγμα ανοίγεται διαφορετικός λογαριασμός. </a:t>
            </a:r>
            <a:endParaRPr lang="el-GR" sz="2400" b="1" dirty="0"/>
          </a:p>
          <a:p>
            <a:pPr marL="285750" indent="-285750" algn="just">
              <a:buFont typeface="Wingdings" pitchFamily="2" charset="2"/>
              <a:buChar char="§"/>
            </a:pPr>
            <a:r>
              <a:rPr lang="el-GR" sz="2400" b="1" dirty="0"/>
              <a:t>Με τη μεταφορά των χρημάτων στο λογαριασμό εκκαθάρισης ο εκκαθαριστής θα πρέπει να δώσει οδηγίες στη Τράπεζα να κλείσει όλους του λογαριασμούς της Εταιρείας. </a:t>
            </a:r>
            <a:endParaRPr lang="el-GR" sz="2400" i="1" dirty="0"/>
          </a:p>
          <a:p>
            <a:pPr marL="685800" indent="-685800" fontAlgn="base">
              <a:buFont typeface="Wingdings" pitchFamily="2" charset="2"/>
              <a:buChar char="§"/>
            </a:pPr>
            <a:endParaRPr lang="el-GR" sz="1900" dirty="0"/>
          </a:p>
        </p:txBody>
      </p:sp>
    </p:spTree>
    <p:extLst>
      <p:ext uri="{BB962C8B-B14F-4D97-AF65-F5344CB8AC3E}">
        <p14:creationId xmlns:p14="http://schemas.microsoft.com/office/powerpoint/2010/main" val="685540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57163" y="1028700"/>
            <a:ext cx="11732646" cy="5829300"/>
          </a:xfrm>
        </p:spPr>
        <p:txBody>
          <a:bodyPr anchor="ctr">
            <a:normAutofit/>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lgn="ctr" fontAlgn="base">
              <a:buNone/>
            </a:pPr>
            <a:r>
              <a:rPr lang="el-GR" sz="2400" b="1" dirty="0"/>
              <a:t>ΠΡΩΤΕΣ ΕΝΕΡΓΕΙΕΣ ΕΚΚΑΘΑΡΙΣΤΗ </a:t>
            </a:r>
          </a:p>
          <a:p>
            <a:pPr marL="0" indent="0">
              <a:buNone/>
            </a:pPr>
            <a:r>
              <a:rPr lang="el-GR" sz="2400" b="1" dirty="0"/>
              <a:t>Γενικές συνελεύσεις μελών (Α.286 (1) (ε))</a:t>
            </a:r>
          </a:p>
          <a:p>
            <a:pPr marL="285750" indent="-285750" algn="just">
              <a:buFont typeface="Wingdings" pitchFamily="2" charset="2"/>
              <a:buChar char="§"/>
            </a:pPr>
            <a:r>
              <a:rPr lang="el-GR" sz="2400" dirty="0"/>
              <a:t>Στην εκούσια εκκαθάριση από μέλη </a:t>
            </a:r>
            <a:r>
              <a:rPr lang="el-GR" sz="2400" b="1" dirty="0"/>
              <a:t>δεν κρίνεται αναγκαίο </a:t>
            </a:r>
            <a:r>
              <a:rPr lang="el-GR" sz="2400" dirty="0"/>
              <a:t>ο εκκαθαριστής  να συγκαλεί συνέλευση πιστωτών της εταιρείας μετά την καταχώρηση της θέσμιας δήλωσης φερεγγυότητας, αφού μπορεί να  </a:t>
            </a:r>
            <a:r>
              <a:rPr lang="el-GR" sz="2400" b="1" dirty="0"/>
              <a:t>συγκαλέσει γενική συνέλευση των μελών και να παρθεί η οποιαδήποτε απαραίτητη έγκριση. </a:t>
            </a:r>
          </a:p>
          <a:p>
            <a:pPr marL="285750" indent="-285750" algn="just">
              <a:buFont typeface="Wingdings" pitchFamily="2" charset="2"/>
              <a:buChar char="§"/>
            </a:pPr>
            <a:endParaRPr lang="el-GR" sz="2400" b="1" dirty="0"/>
          </a:p>
          <a:p>
            <a:pPr marL="285750" indent="-285750" algn="just">
              <a:buFont typeface="Arial" panose="020B0604020202020204" pitchFamily="34" charset="0"/>
              <a:buChar char="•"/>
            </a:pPr>
            <a:r>
              <a:rPr lang="el-GR" sz="2400" b="1" dirty="0"/>
              <a:t>Α. 271</a:t>
            </a:r>
            <a:r>
              <a:rPr lang="en-US" sz="2400" b="1" dirty="0"/>
              <a:t> </a:t>
            </a:r>
            <a:r>
              <a:rPr lang="el-GR" sz="2400" dirty="0"/>
              <a:t>Νοείται ωστόσο ότι ο εκκαθαριστής έχει </a:t>
            </a:r>
            <a:r>
              <a:rPr lang="el-GR" sz="2400" b="1" dirty="0"/>
              <a:t>καθήκον</a:t>
            </a:r>
            <a:r>
              <a:rPr lang="el-GR" sz="2400" dirty="0"/>
              <a:t> να συγκαλέσει γενική συνέλευση πιστωτών στην περίπτωση την οποία ο ίδιος διαπιστώσει ότι η εταιρεία δεν δύναται να αποπληρώσει τις οφειλές της εντός 12 μηνών από την ημερομηνία έναρξης της εκκαθάρισης</a:t>
            </a:r>
          </a:p>
        </p:txBody>
      </p:sp>
    </p:spTree>
    <p:extLst>
      <p:ext uri="{BB962C8B-B14F-4D97-AF65-F5344CB8AC3E}">
        <p14:creationId xmlns:p14="http://schemas.microsoft.com/office/powerpoint/2010/main" val="1614662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04735" y="502020"/>
            <a:ext cx="7310478" cy="1102067"/>
          </a:xfrm>
        </p:spPr>
        <p:txBody>
          <a:bodyPr anchor="b">
            <a:normAutofit fontScale="90000"/>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28588" y="1635979"/>
            <a:ext cx="7970891" cy="5021995"/>
          </a:xfrm>
        </p:spPr>
        <p:txBody>
          <a:bodyPr anchor="t">
            <a:normAutofit/>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endParaRPr lang="en-US" sz="24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r>
              <a:rPr lang="el-GR" sz="2400" b="1" dirty="0"/>
              <a:t>ΔΙΑΝΟΜΗ ΡΕΥΣΤΟΠΟΙΗΜΕΝΗΣ ΠΕΡΙΟΥΣΙΑΣ ΕΚΚΑΘΑΡΙΣΗΣ </a:t>
            </a:r>
            <a:endParaRPr lang="el-GR" sz="2400" dirty="0"/>
          </a:p>
          <a:p>
            <a:pPr marL="0" indent="0">
              <a:buNone/>
            </a:pPr>
            <a:r>
              <a:rPr lang="el-GR" sz="2400" dirty="0"/>
              <a:t>Α. 285 </a:t>
            </a:r>
          </a:p>
          <a:p>
            <a:pPr marL="0" indent="0" algn="just">
              <a:buNone/>
            </a:pPr>
            <a:r>
              <a:rPr lang="el-GR" sz="2400" i="1" dirty="0"/>
              <a:t>“ Τηρουμένων των διατάξεων του εδαφίου (4) του άρθρου 202ΛΒ του Μέρους IVA του Νόμου αυτού και οποιωνδήποτε άλλων διατάξεων του Νόμου αυτού αναφορικά με προνομιούχες πληρωμές, η περιουσία εταιρείας, στην εκκαθάριση της, θα διατεθεί για να ικανοποιήσει τις υποχρεώσεις της </a:t>
            </a:r>
            <a:r>
              <a:rPr lang="el-GR" sz="3200" b="1" i="1" dirty="0"/>
              <a:t>εξίσου</a:t>
            </a:r>
            <a:r>
              <a:rPr lang="el-GR" sz="2400" i="1" dirty="0"/>
              <a:t>, και με την επιφύλαξη της διάθεσης αυτής, και εκτός αν το καταστατικό προνοεί διαφορετικά, θα διανεμηθεί μεταξύ των μελών σύμφωνα με τα δικαιώματα και τα συμφέροντα τους στην εταιρεία.” </a:t>
            </a:r>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oup of people standing on a ladder and holding a megaphone&#10;&#10;AI-generated content may be incorrect.">
            <a:extLst>
              <a:ext uri="{FF2B5EF4-FFF2-40B4-BE49-F238E27FC236}">
                <a16:creationId xmlns:a16="http://schemas.microsoft.com/office/drawing/2014/main" id="{149AA835-26F2-5C02-5B8E-AC1766B93985}"/>
              </a:ext>
            </a:extLst>
          </p:cNvPr>
          <p:cNvPicPr>
            <a:picLocks noChangeAspect="1"/>
          </p:cNvPicPr>
          <p:nvPr/>
        </p:nvPicPr>
        <p:blipFill>
          <a:blip r:embed="rId2"/>
          <a:stretch>
            <a:fillRect/>
          </a:stretch>
        </p:blipFill>
        <p:spPr>
          <a:xfrm>
            <a:off x="8150058" y="1659896"/>
            <a:ext cx="4041942" cy="3617934"/>
          </a:xfrm>
          <a:prstGeom prst="rect">
            <a:avLst/>
          </a:prstGeom>
        </p:spPr>
      </p:pic>
    </p:spTree>
    <p:extLst>
      <p:ext uri="{BB962C8B-B14F-4D97-AF65-F5344CB8AC3E}">
        <p14:creationId xmlns:p14="http://schemas.microsoft.com/office/powerpoint/2010/main" val="1427132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0039" y="1622744"/>
            <a:ext cx="11732646" cy="5235255"/>
          </a:xfrm>
        </p:spPr>
        <p:txBody>
          <a:bodyPr anchor="ctr">
            <a:normAutofit/>
          </a:bodyPr>
          <a:lstStyle/>
          <a:p>
            <a:pPr marL="0" indent="0" algn="just">
              <a:buNone/>
            </a:pPr>
            <a:r>
              <a:rPr lang="el-GR"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endParaRPr lang="en-US" b="1" dirty="0">
              <a:latin typeface="Verdana" panose="020B0604030504040204" pitchFamily="34" charset="0"/>
              <a:ea typeface="Verdana" panose="020B0604030504040204" pitchFamily="34" charset="0"/>
              <a:cs typeface="Verdana" panose="020B0604030504040204" pitchFamily="34" charset="0"/>
            </a:endParaRPr>
          </a:p>
          <a:p>
            <a:pPr marL="0" indent="0" algn="ctr" fontAlgn="base">
              <a:buNone/>
            </a:pPr>
            <a:r>
              <a:rPr lang="el-GR" b="1" dirty="0"/>
              <a:t>ΔΙΑΝΟΜΗ ΡΕΥΣΤΟΠΟΙΗΜΕΝΗΣ ΠΕΡΙΟΥΣΙΑΣ ΕΚΚΑΘΑΡΙΣΗΣ </a:t>
            </a:r>
            <a:endParaRPr lang="el-GR" dirty="0"/>
          </a:p>
          <a:p>
            <a:pPr marL="285750" indent="-285750" algn="just" fontAlgn="base">
              <a:buFont typeface="Wingdings" pitchFamily="2" charset="2"/>
              <a:buChar char="§"/>
            </a:pPr>
            <a:r>
              <a:rPr lang="el-GR" b="1" dirty="0"/>
              <a:t>Α. 273(1) Προκειμένου μια εκούσια εκκαθάριση να θεωρείται </a:t>
            </a:r>
            <a:r>
              <a:rPr lang="el-GR" b="1" dirty="0" err="1"/>
              <a:t>συμπληρωθείσα</a:t>
            </a:r>
            <a:r>
              <a:rPr lang="el-GR" b="1" dirty="0"/>
              <a:t>, πρέπει όλα τα περιουσιακά στοιχεία της εταιρείας να έχουν ρευστοποιηθεί και διανεμηθεί πλήρως </a:t>
            </a:r>
          </a:p>
          <a:p>
            <a:pPr marL="285750" indent="-285750" algn="just" fontAlgn="base">
              <a:buFont typeface="Wingdings" pitchFamily="2" charset="2"/>
              <a:buChar char="§"/>
            </a:pPr>
            <a:r>
              <a:rPr lang="en-US" i="1" dirty="0">
                <a:sym typeface="Wingdings"/>
              </a:rPr>
              <a:t>“</a:t>
            </a:r>
            <a:r>
              <a:rPr lang="en-US" i="1" dirty="0"/>
              <a:t>The requirement that the affairs of the company must be “fully wound up” before the liquidator makes his final account is sufficiently complied with as soon as the affairs are fully wound up </a:t>
            </a:r>
            <a:r>
              <a:rPr lang="en-US" b="1" i="1" dirty="0"/>
              <a:t>so far as the liquidator is aware, </a:t>
            </a:r>
            <a:r>
              <a:rPr lang="en-US" i="1" dirty="0"/>
              <a:t>and the company is validly dissolved under section 290 </a:t>
            </a:r>
            <a:r>
              <a:rPr lang="en-US" i="1" dirty="0" err="1"/>
              <a:t>notwistanding</a:t>
            </a:r>
            <a:r>
              <a:rPr lang="en-US" i="1" dirty="0"/>
              <a:t> that there are matters outstanding of which the liquidator is not aware at the time</a:t>
            </a:r>
            <a:r>
              <a:rPr lang="el-GR" i="1" dirty="0"/>
              <a:t>.</a:t>
            </a:r>
            <a:r>
              <a:rPr lang="en-US" i="1" dirty="0"/>
              <a:t>”</a:t>
            </a:r>
            <a:endParaRPr lang="el-GR"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30731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3309" y="502020"/>
            <a:ext cx="7501721" cy="955305"/>
          </a:xfrm>
        </p:spPr>
        <p:txBody>
          <a:bodyPr anchor="b">
            <a:normAutofit fontScale="90000"/>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57163" y="1185864"/>
            <a:ext cx="6894950" cy="4755114"/>
          </a:xfrm>
        </p:spPr>
        <p:txBody>
          <a:bodyPr anchor="t">
            <a:normAutofit/>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l-GR" sz="2000" b="1" dirty="0"/>
          </a:p>
          <a:p>
            <a:pPr marL="0" indent="0" fontAlgn="base">
              <a:buNone/>
            </a:pPr>
            <a:r>
              <a:rPr lang="el-GR" sz="2000" b="1" dirty="0"/>
              <a:t>ΔΙΑΝΟΜΗ ΡΕΥΣΤΟΠΟΙΗΜΕΝΗΣ ΠΕΡΙΟΥΣΙΑΣ ΕΚΚΑΘΑΡΙΣΗΣ </a:t>
            </a:r>
            <a:endParaRPr lang="en-US" sz="2000" b="1" dirty="0"/>
          </a:p>
          <a:p>
            <a:pPr marL="0" indent="0" fontAlgn="base">
              <a:buNone/>
            </a:pPr>
            <a:endParaRPr lang="en-US" sz="2000" b="1" dirty="0"/>
          </a:p>
          <a:p>
            <a:pPr marL="0" indent="0" algn="ctr" fontAlgn="base">
              <a:buNone/>
            </a:pPr>
            <a:endParaRPr lang="el-GR" sz="3200" b="1" dirty="0"/>
          </a:p>
          <a:p>
            <a:pPr marL="0" indent="0" algn="ctr" fontAlgn="base">
              <a:buNone/>
            </a:pPr>
            <a:r>
              <a:rPr lang="en-US" sz="3200" b="1" dirty="0"/>
              <a:t>TAX CLEARANCE</a:t>
            </a:r>
            <a:endParaRPr lang="el-GR" sz="3200" b="1" dirty="0"/>
          </a:p>
          <a:p>
            <a:pPr marL="0" indent="0">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B902E82-E9E4-F6A4-898B-42C101AA5501}"/>
              </a:ext>
            </a:extLst>
          </p:cNvPr>
          <p:cNvPicPr>
            <a:picLocks noChangeAspect="1"/>
          </p:cNvPicPr>
          <p:nvPr/>
        </p:nvPicPr>
        <p:blipFill>
          <a:blip r:embed="rId2"/>
          <a:stretch>
            <a:fillRect/>
          </a:stretch>
        </p:blipFill>
        <p:spPr>
          <a:xfrm>
            <a:off x="7075967" y="2063459"/>
            <a:ext cx="4170530" cy="2762975"/>
          </a:xfrm>
          <a:prstGeom prst="rect">
            <a:avLst/>
          </a:prstGeom>
        </p:spPr>
      </p:pic>
    </p:spTree>
    <p:extLst>
      <p:ext uri="{BB962C8B-B14F-4D97-AF65-F5344CB8AC3E}">
        <p14:creationId xmlns:p14="http://schemas.microsoft.com/office/powerpoint/2010/main" val="245604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dirty="0">
                <a:solidFill>
                  <a:srgbClr val="FFFFFF"/>
                </a:solidFill>
              </a:rPr>
              <a:t>Εκούσια Εκκαθάριση από Μέλη</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9347" y="1590740"/>
            <a:ext cx="11561668" cy="4972721"/>
          </a:xfrm>
        </p:spPr>
        <p:txBody>
          <a:bodyPr anchor="ctr">
            <a:normAutofit/>
          </a:bodyPr>
          <a:lstStyle/>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p>
          <a:p>
            <a:pPr marL="0" indent="0">
              <a:buNone/>
            </a:pPr>
            <a:endParaRPr lang="el-GR" sz="24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t>Διανομή Πλεονάσματος στα Μέλη της Εταιρείας</a:t>
            </a:r>
          </a:p>
          <a:p>
            <a:pPr marL="0" indent="0">
              <a:buNone/>
            </a:pPr>
            <a:r>
              <a:rPr lang="el-GR" sz="2400" dirty="0"/>
              <a:t>Μετά την </a:t>
            </a:r>
            <a:r>
              <a:rPr lang="el-GR" sz="2400" b="1" dirty="0"/>
              <a:t>πλήρη ικανοποίηση όλων των πιστωτών</a:t>
            </a:r>
            <a:r>
              <a:rPr lang="el-GR" sz="2400" dirty="0"/>
              <a:t>, το τυχόν </a:t>
            </a:r>
            <a:r>
              <a:rPr lang="el-GR" sz="2400" b="1" dirty="0"/>
              <a:t>πλεόνασμα</a:t>
            </a:r>
            <a:r>
              <a:rPr lang="el-GR" sz="2400" dirty="0"/>
              <a:t> διανέμεται στους </a:t>
            </a:r>
            <a:r>
              <a:rPr lang="el-GR" sz="2400" b="1" dirty="0"/>
              <a:t>μετόχους</a:t>
            </a:r>
            <a:r>
              <a:rPr lang="el-GR" sz="2400" dirty="0"/>
              <a:t>, σύμφωνα με τα </a:t>
            </a:r>
            <a:r>
              <a:rPr lang="el-GR" sz="2400" b="1" dirty="0"/>
              <a:t>δικαιώματα</a:t>
            </a:r>
            <a:r>
              <a:rPr lang="el-GR" sz="2400" dirty="0"/>
              <a:t> που προβλέπει το </a:t>
            </a:r>
            <a:r>
              <a:rPr lang="el-GR" sz="2400" b="1" dirty="0"/>
              <a:t>καταστατικό</a:t>
            </a:r>
            <a:r>
              <a:rPr lang="el-GR" sz="2400" dirty="0"/>
              <a:t>.</a:t>
            </a:r>
          </a:p>
          <a:p>
            <a:pPr marL="0" indent="0">
              <a:buNone/>
            </a:pPr>
            <a:r>
              <a:rPr lang="el-GR" sz="2400" dirty="0"/>
              <a:t>Ο εκκαθαριστής </a:t>
            </a:r>
            <a:r>
              <a:rPr lang="el-GR" sz="2400" b="1" dirty="0"/>
              <a:t>οφείλει να μελετήσει το καταστατικό</a:t>
            </a:r>
            <a:r>
              <a:rPr lang="el-GR" sz="2400" dirty="0"/>
              <a:t> για να διαπιστώσει:</a:t>
            </a:r>
          </a:p>
          <a:p>
            <a:pPr marL="742950" lvl="1" indent="-285750">
              <a:buFont typeface="Arial" panose="020B0604020202020204" pitchFamily="34" charset="0"/>
              <a:buChar char="•"/>
            </a:pPr>
            <a:r>
              <a:rPr lang="el-GR" sz="2000" dirty="0"/>
              <a:t>Αν υπάρχουν </a:t>
            </a:r>
            <a:r>
              <a:rPr lang="el-GR" sz="2000" b="1" dirty="0"/>
              <a:t>πρόνοιες για τον τρόπο διανομής</a:t>
            </a:r>
            <a:r>
              <a:rPr lang="el-GR" sz="2000" dirty="0"/>
              <a:t> του μερίσματος εκκαθάρισης.</a:t>
            </a:r>
          </a:p>
          <a:p>
            <a:pPr marL="742950" lvl="1" indent="-285750">
              <a:buFont typeface="Arial" panose="020B0604020202020204" pitchFamily="34" charset="0"/>
              <a:buChar char="•"/>
            </a:pPr>
            <a:r>
              <a:rPr lang="el-GR" sz="2000" dirty="0"/>
              <a:t>Αν υπάρχουν </a:t>
            </a:r>
            <a:r>
              <a:rPr lang="el-GR" sz="2000" b="1" dirty="0"/>
              <a:t>προνομιούχες ή διαφορετικές τάξεις μετοχών</a:t>
            </a:r>
            <a:r>
              <a:rPr lang="el-GR" sz="2000" dirty="0"/>
              <a:t> με ειδικά δικαιώματα.</a:t>
            </a:r>
          </a:p>
          <a:p>
            <a:pPr marL="742950" lvl="1" indent="-285750">
              <a:buFont typeface="Arial" panose="020B0604020202020204" pitchFamily="34" charset="0"/>
              <a:buChar char="•"/>
            </a:pPr>
            <a:endParaRPr lang="el-GR" sz="2000" dirty="0"/>
          </a:p>
          <a:p>
            <a:pPr marL="0" indent="0">
              <a:buNone/>
            </a:pPr>
            <a:r>
              <a:rPr lang="el-GR" sz="2400" dirty="0"/>
              <a:t>Πριν τη διανομή, μπορεί να ζητήσει:</a:t>
            </a:r>
          </a:p>
          <a:p>
            <a:pPr marL="742950" lvl="1" indent="-285750">
              <a:buFont typeface="Arial" panose="020B0604020202020204" pitchFamily="34" charset="0"/>
              <a:buChar char="•"/>
            </a:pPr>
            <a:r>
              <a:rPr lang="el-GR" sz="2000" b="1" dirty="0"/>
              <a:t>Πιστοποιητικά μετοχών</a:t>
            </a:r>
            <a:r>
              <a:rPr lang="el-GR" sz="2000" dirty="0"/>
              <a:t> ή</a:t>
            </a:r>
          </a:p>
          <a:p>
            <a:pPr marL="742950" lvl="1" indent="-285750">
              <a:buFont typeface="Arial" panose="020B0604020202020204" pitchFamily="34" charset="0"/>
              <a:buChar char="•"/>
            </a:pPr>
            <a:r>
              <a:rPr lang="el-GR" sz="2000" b="1" dirty="0"/>
              <a:t>Ένορκη δήλωση</a:t>
            </a:r>
            <a:r>
              <a:rPr lang="el-GR" sz="2000" dirty="0"/>
              <a:t> σε περίπτωση απώλειας τους.</a:t>
            </a:r>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30993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45327" y="2274849"/>
            <a:ext cx="11946673" cy="4583149"/>
          </a:xfrm>
        </p:spPr>
        <p:txBody>
          <a:bodyPr anchor="ctr">
            <a:normAutofit lnSpcReduction="10000"/>
          </a:bodyPr>
          <a:lstStyle/>
          <a:p>
            <a:pPr marL="0" indent="0">
              <a:buNone/>
            </a:pPr>
            <a:r>
              <a:rPr lang="el-GR"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endParaRPr lang="en-US"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b="1" dirty="0"/>
              <a:t>Τελική Γενική Συνέλευση &amp; Διάλυση Εταιρείας</a:t>
            </a:r>
          </a:p>
          <a:p>
            <a:pPr>
              <a:buFont typeface="Arial" panose="020B0604020202020204" pitchFamily="34" charset="0"/>
              <a:buChar char="•"/>
            </a:pPr>
            <a:r>
              <a:rPr lang="el-GR" dirty="0"/>
              <a:t>Ο εκκαθαριστής συγκαλεί </a:t>
            </a:r>
            <a:r>
              <a:rPr lang="el-GR" b="1" dirty="0"/>
              <a:t>τελική γενική συνέλευση</a:t>
            </a:r>
            <a:r>
              <a:rPr lang="el-GR" dirty="0"/>
              <a:t> αφού έχουν ολοκληρωθεί όλες οι υποθέσεις της εταιρείας.</a:t>
            </a:r>
          </a:p>
          <a:p>
            <a:pPr>
              <a:buFont typeface="Arial" panose="020B0604020202020204" pitchFamily="34" charset="0"/>
              <a:buChar char="•"/>
            </a:pPr>
            <a:r>
              <a:rPr lang="el-GR" b="1" dirty="0"/>
              <a:t>Καταρτίζει λογαριασμό εκκαθάρισης</a:t>
            </a:r>
            <a:r>
              <a:rPr lang="el-GR" dirty="0"/>
              <a:t>, παρουσιάζει τον τρόπο διάθεσης της περιουσίας και δίνει εξηγήσεις στη συνέλευση.</a:t>
            </a:r>
          </a:p>
          <a:p>
            <a:pPr>
              <a:buFont typeface="Arial" panose="020B0604020202020204" pitchFamily="34" charset="0"/>
              <a:buChar char="•"/>
            </a:pPr>
            <a:r>
              <a:rPr lang="el-GR" dirty="0"/>
              <a:t>Η ειδοποίηση της συνέλευσης:</a:t>
            </a:r>
          </a:p>
          <a:p>
            <a:pPr marL="742950" lvl="1" indent="-285750">
              <a:buFont typeface="Arial" panose="020B0604020202020204" pitchFamily="34" charset="0"/>
              <a:buChar char="•"/>
            </a:pPr>
            <a:r>
              <a:rPr lang="el-GR" b="1" dirty="0"/>
              <a:t>Δημοσιεύεται στην Επίσημη Εφημερίδα της Δημοκρατίας</a:t>
            </a:r>
            <a:r>
              <a:rPr lang="el-GR" dirty="0"/>
              <a:t>.</a:t>
            </a:r>
          </a:p>
          <a:p>
            <a:pPr marL="742950" lvl="1" indent="-285750">
              <a:buFont typeface="Arial" panose="020B0604020202020204" pitchFamily="34" charset="0"/>
              <a:buChar char="•"/>
            </a:pPr>
            <a:r>
              <a:rPr lang="el-GR" b="1" dirty="0"/>
              <a:t>Τουλάχιστον 1 μήνα πριν</a:t>
            </a:r>
            <a:r>
              <a:rPr lang="el-GR" dirty="0"/>
              <a:t> τη συνέλευση (30 ημέρες).</a:t>
            </a:r>
          </a:p>
          <a:p>
            <a:pPr marL="742950" lvl="1" indent="-285750">
              <a:buFont typeface="Arial" panose="020B0604020202020204" pitchFamily="34" charset="0"/>
              <a:buChar char="•"/>
            </a:pPr>
            <a:r>
              <a:rPr lang="el-GR" dirty="0"/>
              <a:t>Πρέπει να αποσταλεί στο </a:t>
            </a:r>
            <a:r>
              <a:rPr lang="el-GR" b="1" dirty="0"/>
              <a:t>Γραφείο Τύπου &amp; Πληροφοριών</a:t>
            </a:r>
            <a:r>
              <a:rPr lang="el-GR" dirty="0"/>
              <a:t> τουλάχιστον </a:t>
            </a:r>
            <a:r>
              <a:rPr lang="el-GR" b="1" dirty="0"/>
              <a:t>3 εργάσιμες ημέρες νωρίτερα</a:t>
            </a:r>
            <a:r>
              <a:rPr lang="el-GR" dirty="0"/>
              <a:t> για έγκαιρη δημοσίευση.</a:t>
            </a:r>
          </a:p>
          <a:p>
            <a:pPr marL="0" indent="0">
              <a:buNone/>
            </a:pPr>
            <a:endParaRPr lang="el-GR" sz="1400" b="1" dirty="0"/>
          </a:p>
          <a:p>
            <a:endParaRPr lang="el-GR" sz="1400" i="1" dirty="0"/>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48502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23024" y="1590740"/>
            <a:ext cx="11732645" cy="5267260"/>
          </a:xfrm>
        </p:spPr>
        <p:txBody>
          <a:bodyPr anchor="ctr">
            <a:normAutofit/>
          </a:bodyPr>
          <a:lstStyle/>
          <a:p>
            <a:pPr marL="0" indent="0">
              <a:buNone/>
            </a:pPr>
            <a:r>
              <a:rPr lang="el-GR" b="1" dirty="0">
                <a:latin typeface="Verdana" panose="020B0604030504040204" pitchFamily="34" charset="0"/>
                <a:ea typeface="Verdana" panose="020B0604030504040204" pitchFamily="34" charset="0"/>
                <a:cs typeface="Verdana" panose="020B0604030504040204" pitchFamily="34" charset="0"/>
              </a:rPr>
              <a:t>Προϋποθέσεις και Διαδικασία</a:t>
            </a:r>
            <a:endParaRPr lang="en-US"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t>Τελική Γενική Συνέλευση &amp; Διάλυση (Άρθρο 274)</a:t>
            </a:r>
          </a:p>
          <a:p>
            <a:pPr>
              <a:buFont typeface="Arial" panose="020B0604020202020204" pitchFamily="34" charset="0"/>
              <a:buChar char="•"/>
            </a:pPr>
            <a:r>
              <a:rPr lang="el-GR" sz="2400" dirty="0"/>
              <a:t>Η ειδοποίηση αποστέλλεται </a:t>
            </a:r>
            <a:r>
              <a:rPr lang="el-GR" sz="2400" b="1" dirty="0"/>
              <a:t>και στους μετόχους</a:t>
            </a:r>
            <a:r>
              <a:rPr lang="el-GR" sz="2400" dirty="0"/>
              <a:t>.</a:t>
            </a:r>
          </a:p>
          <a:p>
            <a:pPr>
              <a:buFont typeface="Arial" panose="020B0604020202020204" pitchFamily="34" charset="0"/>
              <a:buChar char="•"/>
            </a:pPr>
            <a:r>
              <a:rPr lang="el-GR" sz="2400" dirty="0"/>
              <a:t>Ο εκκαθαριστής </a:t>
            </a:r>
            <a:r>
              <a:rPr lang="el-GR" sz="2400" b="1" dirty="0"/>
              <a:t>υποβάλλει έκθεση</a:t>
            </a:r>
            <a:r>
              <a:rPr lang="el-GR" sz="2400" dirty="0"/>
              <a:t> για τη συνέλευση και τους λογαριασμούς εκκαθάρισης.</a:t>
            </a:r>
          </a:p>
          <a:p>
            <a:pPr>
              <a:buFont typeface="Arial" panose="020B0604020202020204" pitchFamily="34" charset="0"/>
              <a:buChar char="•"/>
            </a:pPr>
            <a:r>
              <a:rPr lang="el-GR" sz="2400" dirty="0"/>
              <a:t>Αν </a:t>
            </a:r>
            <a:r>
              <a:rPr lang="el-GR" sz="2400" b="1" dirty="0"/>
              <a:t>δεν υπάρξει απαρτία</a:t>
            </a:r>
            <a:r>
              <a:rPr lang="el-GR" sz="2400" dirty="0"/>
              <a:t>, υποβάλλεται </a:t>
            </a:r>
            <a:r>
              <a:rPr lang="el-GR" sz="2400" b="1" dirty="0"/>
              <a:t>έκθεση μη απαρτίας</a:t>
            </a:r>
            <a:r>
              <a:rPr lang="el-GR" sz="2400" dirty="0"/>
              <a:t>, η οποία θεωρείται συμμόρφωση με τις απαιτήσεις του Νόμου.</a:t>
            </a:r>
          </a:p>
          <a:p>
            <a:pPr>
              <a:buFont typeface="Arial" panose="020B0604020202020204" pitchFamily="34" charset="0"/>
              <a:buChar char="•"/>
            </a:pPr>
            <a:r>
              <a:rPr lang="el-GR" sz="2400" dirty="0"/>
              <a:t>Με την </a:t>
            </a:r>
            <a:r>
              <a:rPr lang="el-GR" sz="2400" b="1" dirty="0"/>
              <a:t>υποβολή λογαριασμού και έκθεσης</a:t>
            </a:r>
            <a:r>
              <a:rPr lang="el-GR" sz="2400" dirty="0"/>
              <a:t>, ο </a:t>
            </a:r>
            <a:r>
              <a:rPr lang="el-GR" sz="2400" b="1" dirty="0"/>
              <a:t>Έφορος Εταιρειών</a:t>
            </a:r>
            <a:r>
              <a:rPr lang="el-GR" sz="2400" dirty="0"/>
              <a:t> τις καταχωρεί, και</a:t>
            </a:r>
            <a:br>
              <a:rPr lang="el-GR" sz="2400" dirty="0"/>
            </a:br>
            <a:r>
              <a:rPr lang="el-GR" sz="2400" dirty="0"/>
              <a:t>→ </a:t>
            </a:r>
            <a:r>
              <a:rPr lang="el-GR" sz="2400" b="1" dirty="0"/>
              <a:t>3 μήνες μετά</a:t>
            </a:r>
            <a:r>
              <a:rPr lang="el-GR" sz="2400" dirty="0"/>
              <a:t>, η εταιρεία </a:t>
            </a:r>
            <a:r>
              <a:rPr lang="el-GR" sz="2400" b="1" dirty="0"/>
              <a:t>διαλύεται</a:t>
            </a:r>
            <a:r>
              <a:rPr lang="el-GR" sz="2400" dirty="0"/>
              <a:t>.</a:t>
            </a:r>
          </a:p>
          <a:p>
            <a:pPr>
              <a:buFont typeface="Arial" panose="020B0604020202020204" pitchFamily="34" charset="0"/>
              <a:buChar char="•"/>
            </a:pPr>
            <a:r>
              <a:rPr lang="el-GR" sz="2400" dirty="0"/>
              <a:t>Καταχωρούνται και τα </a:t>
            </a:r>
            <a:r>
              <a:rPr lang="el-GR" sz="2400" b="1" dirty="0"/>
              <a:t>πρακτικά</a:t>
            </a:r>
            <a:r>
              <a:rPr lang="el-GR" sz="2400" dirty="0"/>
              <a:t> της τελικής συνέλευσης.</a:t>
            </a:r>
          </a:p>
          <a:p>
            <a:pPr>
              <a:buFont typeface="Arial" panose="020B0604020202020204" pitchFamily="34" charset="0"/>
              <a:buChar char="•"/>
            </a:pPr>
            <a:r>
              <a:rPr lang="el-GR" sz="2400" b="1" dirty="0"/>
              <a:t>Δεν απαιτείται ψήφισμα</a:t>
            </a:r>
            <a:r>
              <a:rPr lang="el-GR" sz="2400" dirty="0"/>
              <a:t> έγκρισης λογαριασμών αν δεν εγκριθούν, μπορεί να γίνει </a:t>
            </a:r>
            <a:r>
              <a:rPr lang="el-GR" sz="2400" b="1" dirty="0"/>
              <a:t>αίτηση για αναβολή διάλυσης</a:t>
            </a:r>
            <a:r>
              <a:rPr lang="el-GR" sz="2400" dirty="0"/>
              <a:t> (άρθρο 273(4)).</a:t>
            </a:r>
          </a:p>
          <a:p>
            <a:pPr marL="0" indent="0">
              <a:buNone/>
            </a:pPr>
            <a:endParaRPr lang="el-GR" sz="11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6721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136397" y="502021"/>
            <a:ext cx="4959603" cy="1642969"/>
          </a:xfrm>
        </p:spPr>
        <p:txBody>
          <a:bodyPr anchor="b">
            <a:normAutofit/>
          </a:bodyPr>
          <a:lstStyle/>
          <a:p>
            <a:r>
              <a:rPr lang="el-GR" sz="3700" b="1"/>
              <a:t>Εκούσια Εκκαθάριση από Μέλη</a:t>
            </a:r>
            <a:br>
              <a:rPr lang="el-GR" sz="3700" b="1"/>
            </a:br>
            <a:r>
              <a:rPr lang="el-GR" sz="3700" b="1"/>
              <a:t> </a:t>
            </a:r>
            <a:endParaRPr lang="en-CY" sz="3700" b="1"/>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89932" y="1851102"/>
            <a:ext cx="6222509" cy="4089875"/>
          </a:xfrm>
        </p:spPr>
        <p:txBody>
          <a:bodyPr anchor="t">
            <a:normAutofit/>
          </a:bodyPr>
          <a:lstStyle/>
          <a:p>
            <a:pPr marL="0" indent="0">
              <a:buNone/>
            </a:pPr>
            <a:r>
              <a:rPr lang="el-GR" sz="19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buNone/>
            </a:pPr>
            <a:endParaRPr lang="el-GR" sz="19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9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900" b="1" dirty="0">
                <a:latin typeface="Verdana" panose="020B0604030504040204" pitchFamily="34" charset="0"/>
                <a:ea typeface="Verdana" panose="020B0604030504040204" pitchFamily="34" charset="0"/>
                <a:cs typeface="Verdana" panose="020B0604030504040204" pitchFamily="34" charset="0"/>
              </a:rPr>
              <a:t>Α. 268 (2) </a:t>
            </a:r>
          </a:p>
          <a:p>
            <a:pPr marL="0" indent="0">
              <a:buNone/>
            </a:pPr>
            <a:r>
              <a:rPr lang="el-GR" sz="1900" b="1" i="0" dirty="0">
                <a:effectLst/>
                <a:latin typeface="Verdana" panose="020B0604030504040204" pitchFamily="34" charset="0"/>
                <a:ea typeface="Verdana" panose="020B0604030504040204" pitchFamily="34" charset="0"/>
                <a:cs typeface="Verdana" panose="020B0604030504040204" pitchFamily="34" charset="0"/>
              </a:rPr>
              <a:t>«</a:t>
            </a:r>
            <a:r>
              <a:rPr lang="el-GR" sz="1900" b="0" i="0" dirty="0">
                <a:effectLst/>
                <a:latin typeface="Verdana" panose="020B0604030504040204" pitchFamily="34" charset="0"/>
              </a:rPr>
              <a:t>Με το διορισμό εκκαθαριστή παύουν όλες οι εξουσίες των συμβούλων, εκτός στην έκταση που η εταιρεία σε γενική συνέλευση ή ο εκκαθαριστής εγκρίνει τη συνέχιση τους.»</a:t>
            </a:r>
          </a:p>
          <a:p>
            <a:pPr marL="0" indent="0">
              <a:buNone/>
            </a:pPr>
            <a:endParaRPr lang="el-GR" sz="19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900" b="1"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descr="A person pulling a ball with a chain">
            <a:extLst>
              <a:ext uri="{FF2B5EF4-FFF2-40B4-BE49-F238E27FC236}">
                <a16:creationId xmlns:a16="http://schemas.microsoft.com/office/drawing/2014/main" id="{13F73443-50BF-A05E-FE90-053DD9F826B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12442" y="1486280"/>
            <a:ext cx="5201023" cy="3471682"/>
          </a:xfrm>
          <a:prstGeom prst="rect">
            <a:avLst/>
          </a:prstGeom>
        </p:spPr>
      </p:pic>
      <p:sp>
        <p:nvSpPr>
          <p:cNvPr id="32" name="Rectangle 3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1BB4A69-227B-D6B2-F598-4850A0C527D2}"/>
              </a:ext>
            </a:extLst>
          </p:cNvPr>
          <p:cNvSpPr txBox="1"/>
          <p:nvPr/>
        </p:nvSpPr>
        <p:spPr>
          <a:xfrm>
            <a:off x="9406423" y="4757907"/>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boell.de/de/2016/11/30/makrooekonomie-und-staatsschulde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852741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67625" y="502022"/>
            <a:ext cx="9590053" cy="979734"/>
          </a:xfrm>
        </p:spPr>
        <p:txBody>
          <a:bodyPr anchor="b">
            <a:normAutofit fontScale="90000"/>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67628" y="1182029"/>
            <a:ext cx="11924369" cy="5438227"/>
          </a:xfrm>
        </p:spPr>
        <p:txBody>
          <a:bodyPr anchor="t">
            <a:normAutofit lnSpcReduction="10000"/>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US" sz="2000" i="1" dirty="0"/>
              <a:t>An office holder becomes </a:t>
            </a:r>
            <a:r>
              <a:rPr lang="en-US" sz="2400" b="1" i="1" dirty="0"/>
              <a:t>a fiduciary in appointment</a:t>
            </a:r>
            <a:r>
              <a:rPr lang="en-US" sz="2000" i="1" dirty="0"/>
              <a:t>, because their task is to take into their </a:t>
            </a:r>
            <a:r>
              <a:rPr lang="en-US" sz="2400" b="1" i="1" dirty="0"/>
              <a:t>custody or control “all the property and things in action to which the company </a:t>
            </a:r>
            <a:r>
              <a:rPr lang="en-US" sz="2000" i="1" dirty="0"/>
              <a:t>is or appear to be entitled. In doing so, the directors in a corporate insolvency will be supplemented, and their functions are taken over by the </a:t>
            </a:r>
            <a:r>
              <a:rPr lang="en-US" sz="2400" b="1" i="1" dirty="0"/>
              <a:t>IP, who will act as agent for the company.</a:t>
            </a:r>
            <a:r>
              <a:rPr lang="en-US" sz="2000" i="1" dirty="0"/>
              <a:t> </a:t>
            </a:r>
            <a:r>
              <a:rPr lang="el-GR" sz="2000" i="1" dirty="0"/>
              <a:t>[…] </a:t>
            </a:r>
            <a:r>
              <a:rPr lang="en-US" sz="2000" i="1" dirty="0"/>
              <a:t>It is difficult to see how such person could not owe fiduciary duty, given that the IP’s task is to gather in the money and the property of the company or another individual and to others: Such a person is: </a:t>
            </a:r>
            <a:endParaRPr lang="el-GR" sz="2000" dirty="0"/>
          </a:p>
          <a:p>
            <a:pPr marL="0" indent="0" algn="just">
              <a:buNone/>
            </a:pPr>
            <a:r>
              <a:rPr lang="en-US" sz="2000" i="1" dirty="0"/>
              <a:t>obviously required to </a:t>
            </a:r>
            <a:r>
              <a:rPr lang="en-US" sz="2400" b="1" i="1" dirty="0"/>
              <a:t>act in good faith prohibited form making a secret prof</a:t>
            </a:r>
            <a:r>
              <a:rPr lang="en-US" sz="2000" i="1" dirty="0"/>
              <a:t>it out of dealing with the company’s property and money, not at liberty to act our of self interest in the performance of his/her duties,  to entitled to unapproved reward. </a:t>
            </a:r>
            <a:endParaRPr lang="en-US" sz="2000" dirty="0"/>
          </a:p>
          <a:p>
            <a:pPr marL="0" indent="0" algn="just">
              <a:buNone/>
            </a:pPr>
            <a:r>
              <a:rPr lang="en-US" sz="2000" i="1" dirty="0"/>
              <a:t>It is therefore suggested that </a:t>
            </a:r>
            <a:r>
              <a:rPr lang="en-US" sz="2000" b="1" i="1" dirty="0"/>
              <a:t>fiduciary duties</a:t>
            </a:r>
            <a:r>
              <a:rPr lang="el-GR" sz="2000" b="1" i="1" dirty="0"/>
              <a:t> </a:t>
            </a:r>
            <a:r>
              <a:rPr lang="en-US" sz="2000" i="1" dirty="0"/>
              <a:t>flow in</a:t>
            </a:r>
            <a:r>
              <a:rPr lang="el-GR" sz="2000" i="1" dirty="0"/>
              <a:t> </a:t>
            </a:r>
            <a:r>
              <a:rPr lang="en-US" sz="2000" i="1" dirty="0"/>
              <a:t>the same way as they will in a director -  company relationship. </a:t>
            </a:r>
            <a:endParaRPr lang="el-GR" sz="2000" i="1" dirty="0"/>
          </a:p>
          <a:p>
            <a:pPr marL="0" indent="0" algn="just">
              <a:buNone/>
            </a:pPr>
            <a:r>
              <a:rPr lang="en-US" sz="2000" b="1" i="1" dirty="0"/>
              <a:t>As an agent of the company, an IP’s duties will also incorporate a tortious duty of care or common law to act with the reasonable care and skill.”</a:t>
            </a:r>
            <a:r>
              <a:rPr lang="pt-BR" sz="2000" b="1" dirty="0"/>
              <a:t> </a:t>
            </a:r>
            <a:endParaRPr lang="el-GR" sz="2000" b="1" dirty="0"/>
          </a:p>
          <a:p>
            <a:pPr marL="0" indent="0">
              <a:buNone/>
            </a:pPr>
            <a:r>
              <a:rPr lang="el-GR" sz="2000" dirty="0"/>
              <a:t>(</a:t>
            </a:r>
            <a:r>
              <a:rPr lang="pt-BR" sz="2000" dirty="0"/>
              <a:t>Bristol &amp; Est v. Mothew [1998] Ch 1 (CA), 16-18; Kyrris v. Oldman [2003] 2 BCLC 305.</a:t>
            </a:r>
            <a:r>
              <a:rPr lang="el-GR" sz="2000" dirty="0"/>
              <a:t>)</a:t>
            </a:r>
            <a:r>
              <a:rPr lang="pt-BR" sz="2000" dirty="0"/>
              <a:t> </a:t>
            </a:r>
            <a:endParaRPr lang="en-US" sz="2000" dirty="0"/>
          </a:p>
          <a:p>
            <a:pPr marL="0" indent="0">
              <a:buNone/>
            </a:pPr>
            <a:endParaRPr lang="el-GR" sz="8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800" b="1"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8074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9351" y="1328206"/>
            <a:ext cx="6164473" cy="5529793"/>
          </a:xfrm>
        </p:spPr>
        <p:txBody>
          <a:bodyPr anchor="ctr">
            <a:normAutofit lnSpcReduction="10000"/>
          </a:bodyPr>
          <a:lstStyle/>
          <a:p>
            <a:pPr marL="0" indent="0">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7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buNone/>
            </a:pPr>
            <a:r>
              <a:rPr lang="el-GR" sz="1700" b="1" dirty="0"/>
              <a:t>Καθήκοντα και Ευθύνες Εκκαθαριστή (</a:t>
            </a:r>
            <a:r>
              <a:rPr lang="en-GB" sz="1700" b="1" dirty="0"/>
              <a:t>Fiduciary Duties</a:t>
            </a:r>
            <a:r>
              <a:rPr lang="en-GB" sz="1700" dirty="0"/>
              <a:t>)</a:t>
            </a:r>
            <a:endParaRPr lang="el-GR" sz="1700" dirty="0"/>
          </a:p>
          <a:p>
            <a:pPr marL="0" indent="0">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a:p>
            <a:r>
              <a:rPr lang="el-GR" sz="2000" dirty="0"/>
              <a:t>Ο εκκαθαριστής ενεργεί ως </a:t>
            </a:r>
            <a:r>
              <a:rPr lang="el-GR" sz="2000" b="1" dirty="0"/>
              <a:t>θεματοφύλακας της περιουσίας</a:t>
            </a:r>
            <a:r>
              <a:rPr lang="el-GR" sz="2000" dirty="0"/>
              <a:t> της εταιρείας.</a:t>
            </a:r>
          </a:p>
          <a:p>
            <a:r>
              <a:rPr lang="el-GR" sz="2000" b="1" dirty="0"/>
              <a:t>Αντικαθιστά τους διευθυντές</a:t>
            </a:r>
            <a:r>
              <a:rPr lang="el-GR" sz="2000" dirty="0"/>
              <a:t> και ενεργεί ως </a:t>
            </a:r>
            <a:r>
              <a:rPr lang="el-GR" sz="2000" b="1" dirty="0"/>
              <a:t>αντιπρόσωπος της εταιρείας</a:t>
            </a:r>
            <a:r>
              <a:rPr lang="el-GR" sz="2000" dirty="0"/>
              <a:t>.</a:t>
            </a:r>
          </a:p>
          <a:p>
            <a:r>
              <a:rPr lang="el-GR" sz="2000" dirty="0"/>
              <a:t>Υπόκειται σε </a:t>
            </a:r>
            <a:r>
              <a:rPr lang="el-GR" sz="2000" b="1" dirty="0"/>
              <a:t>καθήκον πίστης και αμεροληψίας</a:t>
            </a:r>
            <a:r>
              <a:rPr lang="el-GR" sz="2000" dirty="0"/>
              <a:t> – οφείλει </a:t>
            </a:r>
            <a:r>
              <a:rPr lang="el-GR" sz="2000" b="1" dirty="0"/>
              <a:t>πίστη αποκλειστικά</a:t>
            </a:r>
            <a:r>
              <a:rPr lang="el-GR" sz="2000" dirty="0"/>
              <a:t> προς την εταιρεία. </a:t>
            </a:r>
          </a:p>
          <a:p>
            <a:r>
              <a:rPr lang="el-GR" sz="2000" dirty="0"/>
              <a:t>Πρέπει να ενεργεί </a:t>
            </a:r>
            <a:r>
              <a:rPr lang="el-GR" sz="2000" b="1" dirty="0"/>
              <a:t>καλόπιστα</a:t>
            </a:r>
            <a:r>
              <a:rPr lang="el-GR" sz="2000" dirty="0"/>
              <a:t>, χωρίς </a:t>
            </a:r>
            <a:r>
              <a:rPr lang="el-GR" sz="2000" b="1" dirty="0"/>
              <a:t>ίδιον όφελος</a:t>
            </a:r>
            <a:r>
              <a:rPr lang="el-GR" sz="2000" dirty="0"/>
              <a:t> ή </a:t>
            </a:r>
            <a:r>
              <a:rPr lang="el-GR" sz="2000" b="1" dirty="0"/>
              <a:t>σύγκρουση συμφερόντων</a:t>
            </a:r>
            <a:r>
              <a:rPr lang="el-GR" sz="2000" dirty="0"/>
              <a:t>.</a:t>
            </a:r>
          </a:p>
          <a:p>
            <a:r>
              <a:rPr lang="el-GR" sz="2000" b="1" dirty="0"/>
              <a:t>Απαγορεύεται</a:t>
            </a:r>
            <a:r>
              <a:rPr lang="el-GR" sz="2000" dirty="0"/>
              <a:t> να αποκομίζει μυστικό κέρδος ή </a:t>
            </a:r>
            <a:r>
              <a:rPr lang="el-GR" sz="2000" b="1" dirty="0"/>
              <a:t>αμοιβή χωρίς έγκριση</a:t>
            </a:r>
            <a:r>
              <a:rPr lang="el-GR" sz="2000" dirty="0"/>
              <a:t>.</a:t>
            </a:r>
          </a:p>
          <a:p>
            <a:r>
              <a:rPr lang="el-GR" sz="2000" dirty="0"/>
              <a:t>Έχει επίσης </a:t>
            </a:r>
            <a:r>
              <a:rPr lang="el-GR" sz="2000" b="1" dirty="0"/>
              <a:t>καθήκον επιμέλειας και δεξιότητας</a:t>
            </a:r>
            <a:r>
              <a:rPr lang="el-GR" sz="2000" dirty="0"/>
              <a:t> (</a:t>
            </a:r>
            <a:r>
              <a:rPr lang="en-GB" sz="2000" dirty="0"/>
              <a:t>duty of care) </a:t>
            </a:r>
            <a:r>
              <a:rPr lang="el-GR" sz="2000" dirty="0"/>
              <a:t>κατά την άσκηση των καθηκόντων του.</a:t>
            </a:r>
          </a:p>
          <a:p>
            <a:pPr marL="0" indent="0">
              <a:buNone/>
            </a:pPr>
            <a:endParaRPr lang="el-GR" sz="17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1CEFB22C-685C-B3C3-E4C9-4E516E94B7E1}"/>
              </a:ext>
            </a:extLst>
          </p:cNvPr>
          <p:cNvPicPr>
            <a:picLocks noChangeAspect="1"/>
          </p:cNvPicPr>
          <p:nvPr/>
        </p:nvPicPr>
        <p:blipFill>
          <a:blip r:embed="rId2"/>
          <a:stretch>
            <a:fillRect/>
          </a:stretch>
        </p:blipFill>
        <p:spPr>
          <a:xfrm>
            <a:off x="6623824" y="1590741"/>
            <a:ext cx="5588000" cy="4940717"/>
          </a:xfrm>
          <a:prstGeom prst="rect">
            <a:avLst/>
          </a:prstGeom>
        </p:spPr>
      </p:pic>
    </p:spTree>
    <p:extLst>
      <p:ext uri="{BB962C8B-B14F-4D97-AF65-F5344CB8AC3E}">
        <p14:creationId xmlns:p14="http://schemas.microsoft.com/office/powerpoint/2010/main" val="1836837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66722" y="586855"/>
            <a:ext cx="3201366" cy="3387497"/>
          </a:xfrm>
        </p:spPr>
        <p:txBody>
          <a:bodyPr anchor="b">
            <a:normAutofit/>
          </a:bodyPr>
          <a:lstStyle/>
          <a:p>
            <a:pPr algn="r"/>
            <a:r>
              <a:rPr lang="el-GR" sz="4000" b="1">
                <a:solidFill>
                  <a:srgbClr val="FFFFFF"/>
                </a:solidFill>
              </a:rPr>
              <a:t>Εκούσια Εκκαθάριση από Μέλη</a:t>
            </a:r>
            <a:br>
              <a:rPr lang="el-GR" sz="4000" b="1">
                <a:solidFill>
                  <a:srgbClr val="FFFFFF"/>
                </a:solidFill>
              </a:rPr>
            </a:br>
            <a:r>
              <a:rPr lang="el-GR" sz="4000" b="1">
                <a:solidFill>
                  <a:srgbClr val="FFFFFF"/>
                </a:solidFill>
              </a:rPr>
              <a:t> </a:t>
            </a:r>
            <a:endParaRPr lang="en-CY" sz="40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81727" y="649480"/>
            <a:ext cx="7610273" cy="5546047"/>
          </a:xfrm>
        </p:spPr>
        <p:txBody>
          <a:bodyPr anchor="ctr">
            <a:normAutofit/>
          </a:bodyPr>
          <a:lstStyle/>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fontAlgn="base">
              <a:buNone/>
            </a:pPr>
            <a:endParaRPr lang="el-GR" sz="24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r>
              <a:rPr lang="el-GR" sz="2400" b="1" dirty="0">
                <a:latin typeface="Verdana" panose="020B0604030504040204" pitchFamily="34" charset="0"/>
                <a:ea typeface="Verdana" panose="020B0604030504040204" pitchFamily="34" charset="0"/>
                <a:cs typeface="Verdana" panose="020B0604030504040204" pitchFamily="34" charset="0"/>
              </a:rPr>
              <a:t>Η ΘΕΣΜΙΑ ΔΗΛΩΣΗ ΦΕΡΕΓΓΥΟΤΗΤΑΣ </a:t>
            </a:r>
            <a:endParaRPr lang="en-US" sz="2400" b="1"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n-US" sz="2400" b="1" dirty="0"/>
          </a:p>
          <a:p>
            <a:pPr marL="0" indent="0">
              <a:buNone/>
            </a:pPr>
            <a:r>
              <a:rPr lang="el-GR" sz="2400" b="1" dirty="0"/>
              <a:t>Άρθρο 266(3) – Ποινικές Ευθύνες Διευθυντών</a:t>
            </a:r>
          </a:p>
          <a:p>
            <a:pPr algn="just">
              <a:buFont typeface="Arial" panose="020B0604020202020204" pitchFamily="34" charset="0"/>
              <a:buChar char="•"/>
            </a:pPr>
            <a:r>
              <a:rPr lang="el-GR" sz="2400" dirty="0"/>
              <a:t>Αν διευθυντής υπογράψει </a:t>
            </a:r>
            <a:r>
              <a:rPr lang="el-GR" sz="2400" b="1" dirty="0"/>
              <a:t>δήλωση φερεγγυότητας χωρίς επαρκή λόγο</a:t>
            </a:r>
            <a:r>
              <a:rPr lang="el-GR" sz="2400" dirty="0"/>
              <a:t> να πιστεύει ότι η εταιρεία θα εξοφλήσει τα χρέη της, </a:t>
            </a:r>
            <a:r>
              <a:rPr lang="el-GR" sz="2400" b="1" dirty="0"/>
              <a:t>διαπράττει αδίκημα</a:t>
            </a:r>
            <a:r>
              <a:rPr lang="el-GR" sz="2400" dirty="0"/>
              <a:t>.</a:t>
            </a:r>
          </a:p>
          <a:p>
            <a:pPr algn="just">
              <a:buFont typeface="Arial" panose="020B0604020202020204" pitchFamily="34" charset="0"/>
              <a:buChar char="•"/>
            </a:pPr>
            <a:r>
              <a:rPr lang="el-GR" sz="2400" b="1" dirty="0"/>
              <a:t>Ποινές:</a:t>
            </a:r>
            <a:r>
              <a:rPr lang="el-GR" sz="2400" dirty="0"/>
              <a:t> φυλάκιση έως </a:t>
            </a:r>
            <a:r>
              <a:rPr lang="el-GR" sz="2400" b="1" dirty="0"/>
              <a:t>2 έτη</a:t>
            </a:r>
            <a:r>
              <a:rPr lang="el-GR" sz="2400" dirty="0"/>
              <a:t> ή/και </a:t>
            </a:r>
            <a:r>
              <a:rPr lang="el-GR" sz="2400" b="1" dirty="0"/>
              <a:t>πρόστιμο έως £1.500</a:t>
            </a:r>
            <a:r>
              <a:rPr lang="el-GR" sz="2400" dirty="0"/>
              <a:t>.</a:t>
            </a:r>
          </a:p>
          <a:p>
            <a:pPr algn="just">
              <a:buFont typeface="Arial" panose="020B0604020202020204" pitchFamily="34" charset="0"/>
              <a:buChar char="•"/>
            </a:pPr>
            <a:r>
              <a:rPr lang="el-GR" sz="2400" dirty="0"/>
              <a:t>Αν η εταιρεία </a:t>
            </a:r>
            <a:r>
              <a:rPr lang="el-GR" sz="2400" b="1" dirty="0"/>
              <a:t>δεν πληρώσει τα χρέη της</a:t>
            </a:r>
            <a:r>
              <a:rPr lang="el-GR" sz="2400" dirty="0"/>
              <a:t>, </a:t>
            </a:r>
            <a:r>
              <a:rPr lang="el-GR" sz="2400" b="1" dirty="0"/>
              <a:t>τεκμαίρεται</a:t>
            </a:r>
            <a:r>
              <a:rPr lang="el-GR" sz="2400" dirty="0"/>
              <a:t> ότι ο διευθυντής </a:t>
            </a:r>
            <a:r>
              <a:rPr lang="el-GR" sz="2400" b="1" dirty="0"/>
              <a:t>ενήργησε χωρίς εύλογη αιτία</a:t>
            </a:r>
            <a:r>
              <a:rPr lang="el-GR" sz="2400" dirty="0"/>
              <a:t>, εκτός αν αποδείξει το αντίθετο.</a:t>
            </a:r>
          </a:p>
          <a:p>
            <a:pPr marL="0" indent="0">
              <a:buNone/>
            </a:pPr>
            <a:endParaRPr lang="el-GR" sz="14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3923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2318197"/>
            <a:ext cx="9724031" cy="3683358"/>
          </a:xfrm>
        </p:spPr>
        <p:txBody>
          <a:bodyPr anchor="ctr">
            <a:normAutofit/>
          </a:bodyPr>
          <a:lstStyle/>
          <a:p>
            <a:pPr marL="0" indent="0">
              <a:buNone/>
            </a:pPr>
            <a:endParaRPr lang="el-GR" sz="1700" b="1">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700" b="1">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fontAlgn="base">
              <a:buNone/>
            </a:pPr>
            <a:endParaRPr lang="el-GR" sz="1700" b="1">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l-GR" sz="1700" b="1">
              <a:latin typeface="Verdana" panose="020B0604030504040204" pitchFamily="34" charset="0"/>
              <a:ea typeface="Verdana" panose="020B0604030504040204" pitchFamily="34" charset="0"/>
              <a:cs typeface="Verdana" panose="020B0604030504040204" pitchFamily="34" charset="0"/>
            </a:endParaRPr>
          </a:p>
          <a:p>
            <a:pPr marL="0" indent="0" fontAlgn="base">
              <a:buNone/>
            </a:pPr>
            <a:endParaRPr lang="el-GR" sz="1700" b="1">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700" b="1">
                <a:latin typeface="Verdana" panose="020B0604030504040204" pitchFamily="34" charset="0"/>
                <a:ea typeface="Verdana" panose="020B0604030504040204" pitchFamily="34" charset="0"/>
                <a:cs typeface="Verdana" panose="020B0604030504040204" pitchFamily="34" charset="0"/>
              </a:rPr>
              <a:t>Άρθρο 308 – </a:t>
            </a:r>
            <a:r>
              <a:rPr lang="el-GR" sz="1700">
                <a:latin typeface="Verdana" panose="020B0604030504040204" pitchFamily="34" charset="0"/>
                <a:ea typeface="Verdana" panose="020B0604030504040204" pitchFamily="34" charset="0"/>
                <a:cs typeface="Verdana" panose="020B0604030504040204" pitchFamily="34" charset="0"/>
              </a:rPr>
              <a:t>Παραποίηση Βιβλίων και ουσιαστικές παραλείψεις από τη δήλωση σε σχέση με τις υποθέσεις της Εταιρείας</a:t>
            </a:r>
          </a:p>
          <a:p>
            <a:pPr marL="0" indent="0">
              <a:buNone/>
            </a:pPr>
            <a:endParaRPr lang="el-GR" sz="170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700" b="1" i="0">
                <a:effectLst/>
                <a:latin typeface="Verdana" panose="020B0604030504040204" pitchFamily="34" charset="0"/>
              </a:rPr>
              <a:t>Άρθρο 309 - </a:t>
            </a:r>
            <a:r>
              <a:rPr lang="el-GR" sz="1700" i="0">
                <a:effectLst/>
                <a:latin typeface="Verdana" panose="020B0604030504040204" pitchFamily="34" charset="0"/>
              </a:rPr>
              <a:t>Δόλος από αξιωματούχους εταιρειών που βρίσκονται σε εκκαθάριση</a:t>
            </a:r>
            <a:endParaRPr lang="el-GR" sz="170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a:latin typeface="Verdana" panose="020B0604030504040204" pitchFamily="34" charset="0"/>
              <a:ea typeface="Verdana" panose="020B0604030504040204" pitchFamily="34" charset="0"/>
              <a:cs typeface="Verdana" panose="020B0604030504040204" pitchFamily="34" charset="0"/>
            </a:endParaRPr>
          </a:p>
          <a:p>
            <a:endParaRPr lang="el-GR" sz="1700" b="1" i="0">
              <a:effectLst/>
              <a:latin typeface="Verdana" panose="020B0604030504040204" pitchFamily="34" charset="0"/>
            </a:endParaRPr>
          </a:p>
          <a:p>
            <a:pPr marL="0" indent="0">
              <a:buNone/>
            </a:pPr>
            <a:endParaRPr lang="el-GR" sz="170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956011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18195" y="502020"/>
            <a:ext cx="7247937" cy="1642970"/>
          </a:xfrm>
        </p:spPr>
        <p:txBody>
          <a:bodyPr anchor="b">
            <a:normAutofit/>
          </a:bodyPr>
          <a:lstStyle/>
          <a:p>
            <a:r>
              <a:rPr lang="el-GR" sz="3700" b="1" dirty="0"/>
              <a:t>Εκούσια Εκκαθάριση από Μέλη</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7200" y="1625600"/>
            <a:ext cx="7627128" cy="4774767"/>
          </a:xfrm>
        </p:spPr>
        <p:txBody>
          <a:bodyPr anchor="t">
            <a:normAutofit/>
          </a:bodyPr>
          <a:lstStyle/>
          <a:p>
            <a:pPr marL="0" indent="0">
              <a:buNone/>
            </a:pPr>
            <a:endParaRPr lang="el-GR" sz="18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8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buNone/>
            </a:pPr>
            <a:r>
              <a:rPr lang="el-GR" sz="1800" b="1" i="1" dirty="0">
                <a:effectLst/>
                <a:latin typeface="Verdana" panose="020B0604030504040204" pitchFamily="34" charset="0"/>
              </a:rPr>
              <a:t>Ευθύνη όταν δεν τηρούνται κατάλληλοι λογαριασμοί</a:t>
            </a:r>
          </a:p>
          <a:p>
            <a:pPr marL="0" indent="0">
              <a:buNone/>
            </a:pPr>
            <a:endParaRPr lang="el-GR" sz="1800" b="1" i="1" dirty="0">
              <a:effectLst/>
              <a:latin typeface="Verdana" panose="020B0604030504040204" pitchFamily="34" charset="0"/>
            </a:endParaRPr>
          </a:p>
          <a:p>
            <a:pPr marL="0" indent="0" algn="just">
              <a:buNone/>
            </a:pPr>
            <a:r>
              <a:rPr lang="el-GR" sz="1800" b="0" i="1" dirty="0">
                <a:effectLst/>
                <a:latin typeface="Verdana" panose="020B0604030504040204" pitchFamily="34" charset="0"/>
              </a:rPr>
              <a:t>310.-(1) Όταν εταιρεία εκκαθαρίζεται, φαίνεται ότι δεν τηρούνται κατάλληλα λογιστικά βιβλία από την εταιρεία σε όλη τη διάρκεια της περιόδου των </a:t>
            </a:r>
            <a:r>
              <a:rPr lang="el-GR" sz="1800" b="1" i="1" dirty="0">
                <a:effectLst/>
                <a:latin typeface="Verdana" panose="020B0604030504040204" pitchFamily="34" charset="0"/>
              </a:rPr>
              <a:t>δύο αμέσως ετών πριν από την έναρξη της εκκαθάρισης</a:t>
            </a:r>
            <a:r>
              <a:rPr lang="el-GR" sz="1800" b="0" i="1" dirty="0">
                <a:effectLst/>
                <a:latin typeface="Verdana" panose="020B0604030504040204" pitchFamily="34" charset="0"/>
              </a:rPr>
              <a:t>, ή της περιόδου μεταξύ της σύστασης της εταιρείας και την έναρξη της εκκαθάρισης, οποιαδήποτε είναι η συντομότερη, </a:t>
            </a:r>
            <a:r>
              <a:rPr lang="el-GR" sz="1800" b="1" i="1" dirty="0">
                <a:effectLst/>
                <a:latin typeface="Verdana" panose="020B0604030504040204" pitchFamily="34" charset="0"/>
              </a:rPr>
              <a:t>καθένας αξιωματούχος </a:t>
            </a:r>
            <a:r>
              <a:rPr lang="el-GR" sz="1800" b="0" i="1" dirty="0">
                <a:effectLst/>
                <a:latin typeface="Verdana" panose="020B0604030504040204" pitchFamily="34" charset="0"/>
              </a:rPr>
              <a:t>της εταιρείας που ευθύνεται για παράλειψη, υπόκειται σε περίπτωση καταδίκης σε </a:t>
            </a:r>
            <a:r>
              <a:rPr lang="el-GR" sz="1800" b="1" i="1" dirty="0">
                <a:effectLst/>
                <a:latin typeface="Verdana" panose="020B0604030504040204" pitchFamily="34" charset="0"/>
              </a:rPr>
              <a:t>φυλάκιση που δεν υπερβαίνει το ένα έτος</a:t>
            </a:r>
            <a:r>
              <a:rPr lang="el-GR" sz="1800" b="0" i="1" dirty="0">
                <a:effectLst/>
                <a:latin typeface="Verdana" panose="020B0604030504040204" pitchFamily="34" charset="0"/>
              </a:rPr>
              <a:t>, εκτός αν αποδείξει ότι ενέργησε έντιμα και ότι υπό τις περιστάσεις που εκτελείτο η εργασία της εταιρείας η παράλειψη ήταν συγχωρητέα.</a:t>
            </a:r>
          </a:p>
          <a:p>
            <a:pPr marL="0" indent="0">
              <a:buNone/>
            </a:pPr>
            <a:endParaRPr lang="el-GR" sz="13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300" b="1"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oup of dice with a number and a yellow cube&#10;&#10;AI-generated content may be incorrect.">
            <a:extLst>
              <a:ext uri="{FF2B5EF4-FFF2-40B4-BE49-F238E27FC236}">
                <a16:creationId xmlns:a16="http://schemas.microsoft.com/office/drawing/2014/main" id="{60822505-560D-E688-9F1E-688908495821}"/>
              </a:ext>
            </a:extLst>
          </p:cNvPr>
          <p:cNvPicPr>
            <a:picLocks noChangeAspect="1"/>
          </p:cNvPicPr>
          <p:nvPr/>
        </p:nvPicPr>
        <p:blipFill>
          <a:blip r:embed="rId2"/>
          <a:stretch>
            <a:fillRect/>
          </a:stretch>
        </p:blipFill>
        <p:spPr>
          <a:xfrm>
            <a:off x="8123332" y="2093725"/>
            <a:ext cx="4131526" cy="3023635"/>
          </a:xfrm>
          <a:prstGeom prst="rect">
            <a:avLst/>
          </a:prstGeom>
        </p:spPr>
      </p:pic>
    </p:spTree>
    <p:extLst>
      <p:ext uri="{BB962C8B-B14F-4D97-AF65-F5344CB8AC3E}">
        <p14:creationId xmlns:p14="http://schemas.microsoft.com/office/powerpoint/2010/main" val="2453832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45328" y="1622744"/>
            <a:ext cx="11946672" cy="5235255"/>
          </a:xfrm>
        </p:spPr>
        <p:txBody>
          <a:bodyPr anchor="ctr">
            <a:normAutofit/>
          </a:bodyPr>
          <a:lstStyle/>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buNone/>
            </a:pPr>
            <a:endParaRPr lang="el-GR" sz="2000" b="1" i="1" dirty="0">
              <a:effectLst/>
              <a:latin typeface="Verdana" panose="020B0604030504040204" pitchFamily="34" charset="0"/>
            </a:endParaRPr>
          </a:p>
          <a:p>
            <a:pPr marL="0" indent="0">
              <a:buNone/>
            </a:pPr>
            <a:r>
              <a:rPr lang="el-GR" sz="2000" b="1" i="1" dirty="0">
                <a:effectLst/>
                <a:latin typeface="Verdana" panose="020B0604030504040204" pitchFamily="34" charset="0"/>
              </a:rPr>
              <a:t>Ευθύνη για δόλιο εμπόριο των ενδιαφερόμενων προσώπων</a:t>
            </a:r>
          </a:p>
          <a:p>
            <a:pPr marL="0" indent="0">
              <a:buNone/>
            </a:pPr>
            <a:endParaRPr lang="el-GR" sz="2000" b="1" i="1" dirty="0">
              <a:effectLst/>
              <a:latin typeface="Verdana" panose="020B0604030504040204" pitchFamily="34" charset="0"/>
            </a:endParaRPr>
          </a:p>
          <a:p>
            <a:pPr marL="0" indent="0" algn="just">
              <a:buNone/>
            </a:pPr>
            <a:r>
              <a:rPr lang="el-GR" sz="2000" b="0" i="1" dirty="0">
                <a:effectLst/>
                <a:latin typeface="Verdana" panose="020B0604030504040204" pitchFamily="34" charset="0"/>
              </a:rPr>
              <a:t>311.-(1) Αν κατά την πορεία της εκκαθάρισης εταιρείας φαίνεται ότι οποιαδήποτε εργασία της εταιρείας </a:t>
            </a:r>
            <a:r>
              <a:rPr lang="el-GR" sz="2000" b="0" i="1" dirty="0" err="1">
                <a:effectLst/>
                <a:latin typeface="Verdana" panose="020B0604030504040204" pitchFamily="34" charset="0"/>
              </a:rPr>
              <a:t>διεξήχθηκε</a:t>
            </a:r>
            <a:r>
              <a:rPr lang="el-GR" sz="2000" b="0" i="1" dirty="0">
                <a:effectLst/>
                <a:latin typeface="Verdana" panose="020B0604030504040204" pitchFamily="34" charset="0"/>
              </a:rPr>
              <a:t> με πρόθεση καταδολίευσης των πιστωτών της εταιρείας ή πιστωτές οποιουδήποτε άλλου προσώπου ή για οποιοδήποτε δόλιο σκοπό, το Δικαστήριο μετά από αίτηση του επίσημου παραλήπτη, ή του εκκαθαριστή ή οποιουδήποτε πιστωτή ή συνεισφορέα της εταιρείας, δύναται, αν το θεωρεί ορθό να το κάνει με τον τρόπο αυτό, να δηλώσει ότι οποιαδήποτε πρόσωπα που εσκεμμένα έλαβαν μέρος στη διεξαγωγή της εργασίας με τον πιο πάνω αναφερόμενο τρόπο είναι προσωπικά υπεύθυνα, χωρίς οποιοδήποτε περιορισμό ευθύνης, για όλα ή οποιαδήποτε χρέη ή υποχρεώσεις της εταιρείας που το Δικαστήριο δυνατό να διατάξει.</a:t>
            </a:r>
          </a:p>
          <a:p>
            <a:pPr marL="0" indent="0">
              <a:buNone/>
            </a:pPr>
            <a:endParaRPr lang="el-GR" sz="17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7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847442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876694" y="972929"/>
            <a:ext cx="4500850" cy="1616203"/>
          </a:xfrm>
        </p:spPr>
        <p:txBody>
          <a:bodyPr anchor="t">
            <a:normAutofit/>
          </a:bodyPr>
          <a:lstStyle/>
          <a:p>
            <a:r>
              <a:rPr lang="el-GR" sz="3200" b="1" dirty="0"/>
              <a:t>Εκούσια Εκκαθάριση από Μέλη</a:t>
            </a:r>
            <a:br>
              <a:rPr lang="el-GR" sz="3200" b="1" dirty="0"/>
            </a:br>
            <a:r>
              <a:rPr lang="el-GR" sz="3200" b="1" dirty="0"/>
              <a:t> </a:t>
            </a:r>
            <a:endParaRPr lang="en-CY" sz="3200" b="1" dirty="0"/>
          </a:p>
        </p:txBody>
      </p:sp>
      <p:pic>
        <p:nvPicPr>
          <p:cNvPr id="4" name="Picture 3" descr="Close-up of several green books&#10;&#10;AI-generated content may be incorrect.">
            <a:extLst>
              <a:ext uri="{FF2B5EF4-FFF2-40B4-BE49-F238E27FC236}">
                <a16:creationId xmlns:a16="http://schemas.microsoft.com/office/drawing/2014/main" id="{611CA6E6-32BA-E3E0-B160-A3B1477197F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38200" y="2886246"/>
            <a:ext cx="4539344" cy="3017328"/>
          </a:xfrm>
          <a:prstGeom prst="rect">
            <a:avLst/>
          </a:prstGeom>
        </p:spPr>
      </p:pic>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6057507" y="254295"/>
            <a:ext cx="6144668" cy="6647610"/>
          </a:xfrm>
        </p:spPr>
        <p:txBody>
          <a:bodyPr anchor="t">
            <a:normAutofit lnSpcReduction="10000"/>
          </a:bodyPr>
          <a:lstStyle/>
          <a:p>
            <a:pPr marL="0" indent="0">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lgn="just">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l-GR" sz="1600" b="1" i="1" dirty="0">
                <a:effectLst/>
                <a:latin typeface="Verdana" panose="020B0604030504040204" pitchFamily="34" charset="0"/>
              </a:rPr>
              <a:t>Εξουσία Δικαστηρίου να επιδικάζει αποζημιώσεις εναντίον παραβατών συμβούλων κλπ.</a:t>
            </a:r>
          </a:p>
          <a:p>
            <a:pPr marL="0" indent="0" algn="just">
              <a:buNone/>
            </a:pPr>
            <a:r>
              <a:rPr lang="el-GR" sz="1600" b="0" i="1" dirty="0">
                <a:effectLst/>
                <a:latin typeface="Verdana" panose="020B0604030504040204" pitchFamily="34" charset="0"/>
              </a:rPr>
              <a:t>312.-(1) Αν κατά τη διάρκεια εκκαθάρισης εταιρείας φαίνεται ότι οποιοδήποτε πρόσωπο που πήρε μέρος στη σύσταση ή ίδρυση της εταιρείας ή οποιοσδήποτε προηγούμενος ή υφιστάμενος σύμβουλος, διαχειριστής ή </a:t>
            </a:r>
            <a:r>
              <a:rPr lang="el-GR" sz="2000" b="1" i="1" dirty="0">
                <a:effectLst/>
                <a:latin typeface="Verdana" panose="020B0604030504040204" pitchFamily="34" charset="0"/>
              </a:rPr>
              <a:t>εκκαθαριστής, </a:t>
            </a:r>
            <a:r>
              <a:rPr lang="el-GR" sz="1600" b="0" i="1" dirty="0">
                <a:effectLst/>
                <a:latin typeface="Verdana" panose="020B0604030504040204" pitchFamily="34" charset="0"/>
              </a:rPr>
              <a:t>ή οποιοσδήποτε αξιωματούχος της εταιρείας, καταχράστηκε ή κατακράτησε ή είναι υπεύθυνος ή υπόλογος, για οποιαδήποτε χρήματα ή περιουσία της εταιρείας, ή είναι ένοχος παράβασης ή αθέτησης </a:t>
            </a:r>
            <a:r>
              <a:rPr lang="el-GR" sz="1600" b="0" i="1" dirty="0" err="1">
                <a:effectLst/>
                <a:latin typeface="Verdana" panose="020B0604030504040204" pitchFamily="34" charset="0"/>
              </a:rPr>
              <a:t>εμπιστεύματος</a:t>
            </a:r>
            <a:r>
              <a:rPr lang="el-GR" sz="1600" b="0" i="1" dirty="0">
                <a:effectLst/>
                <a:latin typeface="Verdana" panose="020B0604030504040204" pitchFamily="34" charset="0"/>
              </a:rPr>
              <a:t> σχετικά με την εταιρεία, το Δικαστήριο δύναται, μετά από αίτηση του επίσημου παραλήπτη, ή του εκκαθαριστή, ή οποιουδήποτε πιστωτή ή συνεισφορέα, να εξετάσει τη διαγωγή του ιδρυτή, σύμβουλο, διαχειριστή, εκκαθαριστή ή αξιωματούχου, και να τον εξαναγκάσει να επιστρέψει ή αποκαταστήσει τα χρήματα ή περιουσία ή οποιοδήποτε μέρος τους αντίστοιχα, με τόκο σε τέτοιο ποσοστό που το Δικαστήριο θεωρεί δίκαιο, ή να </a:t>
            </a:r>
            <a:r>
              <a:rPr lang="el-GR" sz="2000" b="1" i="1" dirty="0">
                <a:effectLst/>
                <a:latin typeface="Verdana" panose="020B0604030504040204" pitchFamily="34" charset="0"/>
              </a:rPr>
              <a:t>συνεισφέρει </a:t>
            </a:r>
            <a:r>
              <a:rPr lang="el-GR" sz="1600" b="0" i="1" dirty="0">
                <a:effectLst/>
                <a:latin typeface="Verdana" panose="020B0604030504040204" pitchFamily="34" charset="0"/>
              </a:rPr>
              <a:t>τέτοιο ποσό στο ενεργητικό της εταιρείας με </a:t>
            </a:r>
            <a:r>
              <a:rPr lang="el-GR" sz="2000" b="1" i="1" dirty="0">
                <a:effectLst/>
                <a:latin typeface="Verdana" panose="020B0604030504040204" pitchFamily="34" charset="0"/>
              </a:rPr>
              <a:t>μορφή αποζημίωσης </a:t>
            </a:r>
            <a:r>
              <a:rPr lang="el-GR" sz="1600" b="0" i="1" dirty="0">
                <a:effectLst/>
                <a:latin typeface="Verdana" panose="020B0604030504040204" pitchFamily="34" charset="0"/>
              </a:rPr>
              <a:t>σχετικά με την κατάχρηση, κατακράτηση, παράβαση ή αθέτηση </a:t>
            </a:r>
            <a:r>
              <a:rPr lang="el-GR" sz="1600" b="0" i="1" dirty="0" err="1">
                <a:effectLst/>
                <a:latin typeface="Verdana" panose="020B0604030504040204" pitchFamily="34" charset="0"/>
              </a:rPr>
              <a:t>εμπιστεύματος</a:t>
            </a:r>
            <a:r>
              <a:rPr lang="el-GR" sz="1600" b="0" i="1" dirty="0">
                <a:effectLst/>
                <a:latin typeface="Verdana" panose="020B0604030504040204" pitchFamily="34" charset="0"/>
              </a:rPr>
              <a:t> όπως το Δικαστήριο θεωρεί δίκαιο.</a:t>
            </a:r>
          </a:p>
          <a:p>
            <a:pPr marL="0" indent="0">
              <a:buNone/>
            </a:pPr>
            <a:endParaRPr lang="el-GR" sz="13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300" b="1" dirty="0">
              <a:latin typeface="Verdana" panose="020B0604030504040204" pitchFamily="34" charset="0"/>
              <a:ea typeface="Verdana" panose="020B0604030504040204" pitchFamily="34" charset="0"/>
              <a:cs typeface="Verdana" panose="020B0604030504040204" pitchFamily="34" charset="0"/>
            </a:endParaRPr>
          </a:p>
        </p:txBody>
      </p:sp>
      <p:grpSp>
        <p:nvGrpSpPr>
          <p:cNvPr id="21" name="Group 20">
            <a:extLst>
              <a:ext uri="{FF2B5EF4-FFF2-40B4-BE49-F238E27FC236}">
                <a16:creationId xmlns:a16="http://schemas.microsoft.com/office/drawing/2014/main" id="{9AF08BBE-71A7-AEFC-F970-93C6BF79B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2" name="Rectangle 21">
              <a:extLst>
                <a:ext uri="{FF2B5EF4-FFF2-40B4-BE49-F238E27FC236}">
                  <a16:creationId xmlns:a16="http://schemas.microsoft.com/office/drawing/2014/main" id="{31C42412-D66A-A89A-CBAD-067355BA7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9F63095-BD54-33B2-6873-1DC4DF820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7F7E1FE4-F453-A8E4-25BC-58A67E437A72}"/>
              </a:ext>
            </a:extLst>
          </p:cNvPr>
          <p:cNvSpPr txBox="1"/>
          <p:nvPr/>
        </p:nvSpPr>
        <p:spPr>
          <a:xfrm>
            <a:off x="3190727" y="5703519"/>
            <a:ext cx="21868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photoeverywhere.co.uk/britain/morecambe/slides/eric_morecambe_statue.htm">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056095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136397" y="502020"/>
            <a:ext cx="5323715" cy="1642970"/>
          </a:xfrm>
        </p:spPr>
        <p:txBody>
          <a:bodyPr anchor="b">
            <a:normAutofit/>
          </a:bodyPr>
          <a:lstStyle/>
          <a:p>
            <a:r>
              <a:rPr lang="el-GR" sz="3700" b="1"/>
              <a:t>Εκούσια Εκκαθάριση από Μέλη</a:t>
            </a:r>
            <a:br>
              <a:rPr lang="el-GR" sz="3700" b="1"/>
            </a:br>
            <a:r>
              <a:rPr lang="el-GR" sz="3700" b="1"/>
              <a:t> </a:t>
            </a:r>
            <a:endParaRPr lang="en-CY" sz="3700" b="1"/>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23024" y="1580444"/>
            <a:ext cx="7774592" cy="5181600"/>
          </a:xfrm>
        </p:spPr>
        <p:txBody>
          <a:bodyPr anchor="t">
            <a:normAutofit fontScale="85000" lnSpcReduction="20000"/>
          </a:bodyPr>
          <a:lstStyle/>
          <a:p>
            <a:pPr marL="0" indent="0">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Ευθύνες Διευθυντών και Εκκαθαριστή </a:t>
            </a:r>
          </a:p>
          <a:p>
            <a:pPr marL="0" indent="0" algn="ctr">
              <a:buNone/>
            </a:pPr>
            <a:endParaRPr lang="el-GR" sz="2200" b="1" dirty="0"/>
          </a:p>
          <a:p>
            <a:pPr marL="0" indent="0" algn="ctr">
              <a:buNone/>
            </a:pPr>
            <a:r>
              <a:rPr lang="el-GR" sz="2200" b="1" dirty="0"/>
              <a:t>Α. 271 – Μετατροπή Εκούσιας Εκκαθάρισης από Μέλη σε Πιστωτές </a:t>
            </a:r>
          </a:p>
          <a:p>
            <a:pPr marL="0" indent="0" algn="just">
              <a:buNone/>
            </a:pPr>
            <a:endParaRPr lang="el-GR" sz="2200" dirty="0"/>
          </a:p>
          <a:p>
            <a:pPr marL="0" indent="0" algn="just">
              <a:buNone/>
            </a:pPr>
            <a:r>
              <a:rPr lang="el-GR" sz="2200" dirty="0"/>
              <a:t>Εάν σε οποιαδήποτε φάση της διαδικασίας εκκαθάρισης, ο εκκαθαριστής διαπιστώσει ότι τα περιουσιακά στοιχεία της εταιρείας δεν επαρκούν για να αποπληρωθούν πλήρως οι οφειλές της εντός της χρονικής περιόδου των 12 μηνών, τότε </a:t>
            </a:r>
            <a:r>
              <a:rPr lang="el-GR" sz="2200" b="1" dirty="0"/>
              <a:t>υποχρεούται</a:t>
            </a:r>
            <a:r>
              <a:rPr lang="el-GR" sz="2200" dirty="0"/>
              <a:t> να καλέσει αμέσως τους πιστωτές της εταιρείας σε συνάντηση πιστωτών </a:t>
            </a:r>
            <a:r>
              <a:rPr lang="el-GR" sz="2200" b="1" dirty="0"/>
              <a:t>και να παρουσιάσει σε αυτούς κατάσταση ενεργητικού και παθητικού της εταιρείας. </a:t>
            </a:r>
          </a:p>
          <a:p>
            <a:pPr marL="0" indent="0" algn="just">
              <a:buNone/>
            </a:pPr>
            <a:r>
              <a:rPr lang="el-GR" sz="2200" dirty="0"/>
              <a:t>Σε αυτή τη περίπτωση ο εκκαθαριστής είναι </a:t>
            </a:r>
            <a:r>
              <a:rPr lang="el-GR" sz="2200" b="1" dirty="0"/>
              <a:t>υποχρεωμένος να επιδιώξει τον διορισμό εκκαθαριστή της επιθυμίας των πιστωτών </a:t>
            </a:r>
            <a:r>
              <a:rPr lang="el-GR" sz="2200" dirty="0"/>
              <a:t>και </a:t>
            </a:r>
            <a:r>
              <a:rPr lang="el-GR" sz="2200" b="1" dirty="0"/>
              <a:t>από την ημερομηνία τέτοιου διορισμού τότε η εκκαθάριση μετατρέπεται σε εκούσια εκκαθάριση πιστωτών. </a:t>
            </a:r>
            <a:r>
              <a:rPr lang="el-GR" sz="2200" dirty="0"/>
              <a:t>Υπάρχει φυσικά η πιθανότητα οι πιστωτές να επιλέξουν όπως παραμείνει ο ίδιος εκκαθαριστής. </a:t>
            </a:r>
          </a:p>
          <a:p>
            <a:pPr marL="0" indent="0" algn="just">
              <a:buNone/>
            </a:pPr>
            <a:r>
              <a:rPr lang="el-GR" sz="2200" dirty="0"/>
              <a:t>Επίσης μετά την ημερομηνία της απόφασης όπου η εκκαθάριση μετατρέπεται σε εκούσια εκκαθάριση από πιστωτές θα πρέπει να ακολουθήσουν οι συνελεύσεις μετόχων και πιστωτών εκατέρωθεν. </a:t>
            </a:r>
          </a:p>
          <a:p>
            <a:pPr marL="0" indent="0">
              <a:buNone/>
            </a:pPr>
            <a:endParaRPr lang="el-GR" sz="11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1100" b="1" dirty="0">
              <a:latin typeface="Verdana" panose="020B0604030504040204" pitchFamily="34" charset="0"/>
              <a:ea typeface="Verdana" panose="020B0604030504040204" pitchFamily="34" charset="0"/>
              <a:cs typeface="Verdana" panose="020B0604030504040204" pitchFamily="34" charset="0"/>
            </a:endParaRPr>
          </a:p>
        </p:txBody>
      </p:sp>
      <p:sp>
        <p:nvSpPr>
          <p:cNvPr id="36" name="Rectangle 3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hand drawing a cross between people">
            <a:extLst>
              <a:ext uri="{FF2B5EF4-FFF2-40B4-BE49-F238E27FC236}">
                <a16:creationId xmlns:a16="http://schemas.microsoft.com/office/drawing/2014/main" id="{C620A4C3-F79C-BFFB-4C35-BFB56A85968C}"/>
              </a:ext>
            </a:extLst>
          </p:cNvPr>
          <p:cNvPicPr>
            <a:picLocks noChangeAspect="1"/>
          </p:cNvPicPr>
          <p:nvPr/>
        </p:nvPicPr>
        <p:blipFill>
          <a:blip r:embed="rId2"/>
          <a:stretch>
            <a:fillRect/>
          </a:stretch>
        </p:blipFill>
        <p:spPr>
          <a:xfrm>
            <a:off x="8021470" y="1580444"/>
            <a:ext cx="4170530" cy="4329702"/>
          </a:xfrm>
          <a:prstGeom prst="rect">
            <a:avLst/>
          </a:prstGeom>
        </p:spPr>
      </p:pic>
    </p:spTree>
    <p:extLst>
      <p:ext uri="{BB962C8B-B14F-4D97-AF65-F5344CB8AC3E}">
        <p14:creationId xmlns:p14="http://schemas.microsoft.com/office/powerpoint/2010/main" val="4807653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53E51F-A4E6-0505-1237-CFCCD2843B13}"/>
              </a:ext>
            </a:extLst>
          </p:cNvPr>
          <p:cNvSpPr>
            <a:spLocks noGrp="1"/>
          </p:cNvSpPr>
          <p:nvPr>
            <p:ph type="title"/>
          </p:nvPr>
        </p:nvSpPr>
        <p:spPr>
          <a:xfrm>
            <a:off x="1371597" y="430508"/>
            <a:ext cx="10044023" cy="877729"/>
          </a:xfrm>
        </p:spPr>
        <p:txBody>
          <a:bodyPr anchor="ctr">
            <a:normAutofit/>
          </a:bodyPr>
          <a:lstStyle/>
          <a:p>
            <a:pPr marL="20638" algn="ctr"/>
            <a:r>
              <a:rPr lang="el-GR" sz="4000" b="1" dirty="0">
                <a:solidFill>
                  <a:srgbClr val="FFFFFF"/>
                </a:solidFill>
              </a:rPr>
              <a:t>ΕΚΟΥΣΙΑ ΕΚΚΑΘΑΡΙΣΗ ΑΠΟ ΜΕΛΗ </a:t>
            </a:r>
            <a:endParaRPr lang="en-CY" sz="4000" b="1" dirty="0">
              <a:solidFill>
                <a:srgbClr val="FFFFFF"/>
              </a:solidFill>
            </a:endParaRPr>
          </a:p>
        </p:txBody>
      </p:sp>
      <p:sp>
        <p:nvSpPr>
          <p:cNvPr id="18" name="Content Placeholder 17">
            <a:extLst>
              <a:ext uri="{FF2B5EF4-FFF2-40B4-BE49-F238E27FC236}">
                <a16:creationId xmlns:a16="http://schemas.microsoft.com/office/drawing/2014/main" id="{F7200655-27D5-1EAB-C100-9A79D09DE0D6}"/>
              </a:ext>
            </a:extLst>
          </p:cNvPr>
          <p:cNvSpPr>
            <a:spLocks noGrp="1"/>
          </p:cNvSpPr>
          <p:nvPr>
            <p:ph idx="1"/>
          </p:nvPr>
        </p:nvSpPr>
        <p:spPr>
          <a:xfrm>
            <a:off x="178420" y="3151910"/>
            <a:ext cx="5917578" cy="3025052"/>
          </a:xfrm>
        </p:spPr>
        <p:txBody>
          <a:bodyPr/>
          <a:lstStyle/>
          <a:p>
            <a:pPr marL="0" indent="0">
              <a:buNone/>
            </a:pPr>
            <a:r>
              <a:rPr lang="en-GB" dirty="0"/>
              <a:t>https://</a:t>
            </a:r>
            <a:r>
              <a:rPr lang="en-GB" dirty="0" err="1"/>
              <a:t>youtu.be</a:t>
            </a:r>
            <a:r>
              <a:rPr lang="en-GB" dirty="0"/>
              <a:t>/-FNGDAmBnu8?si=KfA2kqXCOcegTIdE</a:t>
            </a:r>
            <a:endParaRPr lang="en-CY" dirty="0"/>
          </a:p>
        </p:txBody>
      </p:sp>
      <p:pic>
        <p:nvPicPr>
          <p:cNvPr id="20" name="Picture 19">
            <a:extLst>
              <a:ext uri="{FF2B5EF4-FFF2-40B4-BE49-F238E27FC236}">
                <a16:creationId xmlns:a16="http://schemas.microsoft.com/office/drawing/2014/main" id="{F9FF2793-89C5-1EE8-F87D-5C9B2741E4EE}"/>
              </a:ext>
            </a:extLst>
          </p:cNvPr>
          <p:cNvPicPr>
            <a:picLocks noChangeAspect="1"/>
          </p:cNvPicPr>
          <p:nvPr/>
        </p:nvPicPr>
        <p:blipFill>
          <a:blip r:embed="rId2"/>
          <a:stretch>
            <a:fillRect/>
          </a:stretch>
        </p:blipFill>
        <p:spPr>
          <a:xfrm>
            <a:off x="6096000" y="1575955"/>
            <a:ext cx="6095998" cy="5282045"/>
          </a:xfrm>
          <a:prstGeom prst="rect">
            <a:avLst/>
          </a:prstGeom>
        </p:spPr>
      </p:pic>
    </p:spTree>
    <p:extLst>
      <p:ext uri="{BB962C8B-B14F-4D97-AF65-F5344CB8AC3E}">
        <p14:creationId xmlns:p14="http://schemas.microsoft.com/office/powerpoint/2010/main" val="1607053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2318196"/>
            <a:ext cx="9724031" cy="4245266"/>
          </a:xfrm>
        </p:spPr>
        <p:txBody>
          <a:bodyPr anchor="ctr">
            <a:normAutofit/>
          </a:bodyPr>
          <a:lstStyle/>
          <a:p>
            <a:pPr marL="0" indent="0" algn="ctr">
              <a:buNone/>
            </a:pPr>
            <a:r>
              <a:rPr lang="en-US" sz="2000" b="1" dirty="0">
                <a:latin typeface="Verdana" panose="020B0604030504040204" pitchFamily="34" charset="0"/>
                <a:ea typeface="Verdana" panose="020B0604030504040204" pitchFamily="34" charset="0"/>
                <a:cs typeface="Verdana" panose="020B0604030504040204" pitchFamily="34" charset="0"/>
              </a:rPr>
              <a:t>Fireside Chat: </a:t>
            </a: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l-GR" sz="2000" b="1" dirty="0">
                <a:latin typeface="Verdana" panose="020B0604030504040204" pitchFamily="34" charset="0"/>
                <a:ea typeface="Verdana" panose="020B0604030504040204" pitchFamily="34" charset="0"/>
                <a:cs typeface="Verdana" panose="020B0604030504040204" pitchFamily="34" charset="0"/>
              </a:rPr>
              <a:t>Η πρακτική διάσταση της εκούσιας εκκαθάρισης </a:t>
            </a: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36813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2318196"/>
            <a:ext cx="9724031" cy="4245266"/>
          </a:xfrm>
        </p:spPr>
        <p:txBody>
          <a:bodyPr anchor="ctr">
            <a:normAutofit/>
          </a:bodyPr>
          <a:lstStyle/>
          <a:p>
            <a:pPr marL="0" indent="0" algn="ctr">
              <a:buNone/>
            </a:pPr>
            <a:r>
              <a:rPr lang="en-US" sz="2000" b="1" dirty="0">
                <a:latin typeface="Verdana" panose="020B0604030504040204" pitchFamily="34" charset="0"/>
                <a:ea typeface="Verdana" panose="020B0604030504040204" pitchFamily="34" charset="0"/>
                <a:cs typeface="Verdana" panose="020B0604030504040204" pitchFamily="34" charset="0"/>
              </a:rPr>
              <a:t>BREAK </a:t>
            </a: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164175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Μέλη</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2318196"/>
            <a:ext cx="9724031" cy="4245266"/>
          </a:xfrm>
        </p:spPr>
        <p:txBody>
          <a:bodyPr anchor="ctr">
            <a:normAutofit/>
          </a:bodyPr>
          <a:lstStyle/>
          <a:p>
            <a:pPr marL="0" indent="0" algn="ctr">
              <a:buNone/>
            </a:pPr>
            <a:r>
              <a:rPr lang="en-GB" sz="3200" b="1" dirty="0"/>
              <a:t>In the Liquidator’s Shoes – You Decide!</a:t>
            </a:r>
            <a:endParaRPr lang="el-GR" sz="32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09968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0" y="502020"/>
            <a:ext cx="8099479" cy="831480"/>
          </a:xfrm>
        </p:spPr>
        <p:txBody>
          <a:bodyPr anchor="b">
            <a:normAutofit fontScale="90000"/>
          </a:bodyPr>
          <a:lstStyle/>
          <a:p>
            <a:r>
              <a:rPr lang="el-GR" sz="3700" b="1" dirty="0"/>
              <a:t>Εκούσια Εκκαθάριση από ΠΙΣΤΩΤΕΣ </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0" y="758283"/>
            <a:ext cx="8099479" cy="6099717"/>
          </a:xfrm>
        </p:spPr>
        <p:txBody>
          <a:bodyPr anchor="t">
            <a:normAutofit fontScale="70000" lnSpcReduction="20000"/>
          </a:bodyPr>
          <a:lstStyle/>
          <a:p>
            <a:pPr marL="0" indent="0">
              <a:buNone/>
            </a:pPr>
            <a:endParaRPr lang="el-GR" sz="2600" b="1" dirty="0">
              <a:latin typeface="Calibri "/>
              <a:ea typeface="Verdana" panose="020B0604030504040204" pitchFamily="34" charset="0"/>
              <a:cs typeface="Verdana" panose="020B0604030504040204" pitchFamily="34" charset="0"/>
            </a:endParaRPr>
          </a:p>
          <a:p>
            <a:pPr marL="0" indent="0">
              <a:buNone/>
            </a:pPr>
            <a:r>
              <a:rPr lang="el-GR" sz="2600" b="1" dirty="0">
                <a:latin typeface="Calibri "/>
                <a:ea typeface="Verdana" panose="020B0604030504040204" pitchFamily="34" charset="0"/>
                <a:cs typeface="Verdana" panose="020B0604030504040204" pitchFamily="34" charset="0"/>
              </a:rPr>
              <a:t>ΔΙΑΔΙΚΑΣΙΑ </a:t>
            </a:r>
          </a:p>
          <a:p>
            <a:pPr marL="0" indent="0">
              <a:buNone/>
            </a:pPr>
            <a:endParaRPr lang="el-GR" sz="2600" dirty="0">
              <a:latin typeface="Calibri "/>
              <a:ea typeface="Verdana" panose="020B0604030504040204" pitchFamily="34" charset="0"/>
              <a:cs typeface="Verdana" panose="020B0604030504040204" pitchFamily="34" charset="0"/>
            </a:endParaRPr>
          </a:p>
          <a:p>
            <a:pPr marL="285750" indent="-285750" algn="just">
              <a:buClr>
                <a:srgbClr val="02438D"/>
              </a:buClr>
              <a:buFont typeface="Wingdings" pitchFamily="2" charset="2"/>
              <a:buChar char="§"/>
            </a:pPr>
            <a:r>
              <a:rPr lang="el-GR" sz="2600" dirty="0">
                <a:latin typeface="Calibri "/>
              </a:rPr>
              <a:t>Α.266. Η ειδοποιός διαφορά μεταξύ μιας εκούσιας εκκαθάρισης από πιστωτές και μιας εκούσιας εκκαθάρισης από μέλη είναι ότι στη δεύτερη επιβάλλεται να έχει ετοιμαστεί και υπογραφεί θέσμια δήλωση φερεγγυότητας </a:t>
            </a:r>
          </a:p>
          <a:p>
            <a:pPr marL="285750" indent="-285750" algn="just">
              <a:buClr>
                <a:srgbClr val="02438D"/>
              </a:buClr>
              <a:buFont typeface="Wingdings" pitchFamily="2" charset="2"/>
              <a:buChar char="§"/>
            </a:pPr>
            <a:endParaRPr lang="el-GR" sz="2600" dirty="0">
              <a:latin typeface="Calibri "/>
            </a:endParaRPr>
          </a:p>
          <a:p>
            <a:pPr marL="285750" indent="-285750" algn="just">
              <a:buClr>
                <a:srgbClr val="02438D"/>
              </a:buClr>
              <a:buFont typeface="Wingdings" pitchFamily="2" charset="2"/>
              <a:buChar char="§"/>
            </a:pPr>
            <a:r>
              <a:rPr lang="el-GR" sz="2600" dirty="0">
                <a:latin typeface="Calibri "/>
              </a:rPr>
              <a:t>Απαιτείται </a:t>
            </a:r>
            <a:r>
              <a:rPr lang="el-GR" sz="2600" b="1" dirty="0">
                <a:latin typeface="Calibri "/>
              </a:rPr>
              <a:t>ειδικός λόγος </a:t>
            </a:r>
          </a:p>
          <a:p>
            <a:pPr marL="285750" indent="-285750" algn="just">
              <a:buClr>
                <a:srgbClr val="02438D"/>
              </a:buClr>
              <a:buFont typeface="Wingdings" pitchFamily="2" charset="2"/>
              <a:buChar char="§"/>
            </a:pPr>
            <a:endParaRPr lang="el-GR" sz="2600" dirty="0">
              <a:latin typeface="Calibri "/>
            </a:endParaRPr>
          </a:p>
          <a:p>
            <a:pPr marL="285750" indent="-285750" algn="just">
              <a:buClr>
                <a:srgbClr val="02438D"/>
              </a:buClr>
              <a:buFont typeface="Wingdings" pitchFamily="2" charset="2"/>
              <a:buChar char="§"/>
            </a:pPr>
            <a:r>
              <a:rPr lang="el-GR" sz="2600" dirty="0">
                <a:latin typeface="Calibri "/>
              </a:rPr>
              <a:t>Επίσης στην εκκαθάριση από μέλη κατά κανόνα η εταιρεία είναι φερέγγυα και ως εκ τούτου τα μέλη της εταιρείας θα συμμετάσχουν στη διανομή του μερίσματος εκκαθάρισης. Αντίθετα στην εκούσια εκκαθάριση από πιστωτές η εταιρεία είναι κατά κανόνα αφερέγγυα και τα περιουσιακά στοιχεία της εταιρείας θα διανεμηθούν ανάμεσα στους  πιστωτές βάσει της αρχής </a:t>
            </a:r>
            <a:r>
              <a:rPr lang="el-GR" sz="2600" b="1" i="1" dirty="0" err="1">
                <a:latin typeface="Calibri "/>
              </a:rPr>
              <a:t>pari</a:t>
            </a:r>
            <a:r>
              <a:rPr lang="el-GR" sz="2600" b="1" i="1" dirty="0">
                <a:latin typeface="Calibri "/>
              </a:rPr>
              <a:t> </a:t>
            </a:r>
            <a:r>
              <a:rPr lang="el-GR" sz="2600" b="1" i="1" dirty="0" err="1">
                <a:latin typeface="Calibri "/>
              </a:rPr>
              <a:t>passu</a:t>
            </a:r>
            <a:r>
              <a:rPr lang="el-GR" sz="2600" b="1" dirty="0">
                <a:latin typeface="Calibri "/>
              </a:rPr>
              <a:t>.  </a:t>
            </a:r>
          </a:p>
          <a:p>
            <a:pPr marL="285750" indent="-285750" algn="just">
              <a:buClr>
                <a:srgbClr val="02438D"/>
              </a:buClr>
              <a:buFont typeface="Wingdings" pitchFamily="2" charset="2"/>
              <a:buChar char="§"/>
            </a:pPr>
            <a:endParaRPr lang="el-GR" sz="2600" dirty="0">
              <a:latin typeface="Calibri "/>
            </a:endParaRPr>
          </a:p>
          <a:p>
            <a:pPr marL="285750" indent="-285750" algn="just">
              <a:buClr>
                <a:srgbClr val="02438D"/>
              </a:buClr>
              <a:buFont typeface="Wingdings" pitchFamily="2" charset="2"/>
              <a:buChar char="§"/>
            </a:pPr>
            <a:r>
              <a:rPr lang="el-GR" sz="2600" dirty="0">
                <a:latin typeface="Calibri "/>
              </a:rPr>
              <a:t>Όπως δηλώνει και η ίδια η ονομασία της τον πρώτο και τελευταίο λόγο σε μια εκκαθάριση από πιστωτές τον έχουν οι τελευταίοι οι οποίοι αποφασίζουν για το διορισμό εκκαθαριστή, την αμοιβή του αλλά και εγκρίνουν εκείνες τις πράξεις και ενέργειες του εκκαθαριστή για τις οποίες απαιτείται έγκριση από το νόμο. </a:t>
            </a:r>
          </a:p>
          <a:p>
            <a:pPr marL="285750" indent="-285750" algn="just">
              <a:buClr>
                <a:srgbClr val="02438D"/>
              </a:buClr>
              <a:buFont typeface="Wingdings" pitchFamily="2" charset="2"/>
              <a:buChar char="§"/>
            </a:pPr>
            <a:endParaRPr lang="el-GR" sz="2600" dirty="0">
              <a:latin typeface="Calibri "/>
            </a:endParaRPr>
          </a:p>
          <a:p>
            <a:pPr marL="285750" indent="-285750" algn="just">
              <a:buClr>
                <a:srgbClr val="02438D"/>
              </a:buClr>
              <a:buFont typeface="Wingdings" pitchFamily="2" charset="2"/>
              <a:buChar char="§"/>
            </a:pPr>
            <a:r>
              <a:rPr lang="el-GR" sz="2600" dirty="0">
                <a:latin typeface="Calibri "/>
                <a:sym typeface="Wingdings"/>
              </a:rPr>
              <a:t>Α. 298Β</a:t>
            </a:r>
            <a:r>
              <a:rPr lang="en-US" sz="2600" dirty="0">
                <a:latin typeface="Calibri "/>
                <a:sym typeface="Wingdings"/>
              </a:rPr>
              <a:t>. </a:t>
            </a:r>
            <a:r>
              <a:rPr lang="el-GR" sz="2600" dirty="0">
                <a:latin typeface="Calibri "/>
                <a:sym typeface="Wingdings"/>
              </a:rPr>
              <a:t>Ως προς τα χρέη τα οποία δύνανται να επαληθευτούν ισχύουν οι κανονισμοί περί πτώχευσης.    </a:t>
            </a:r>
            <a:endParaRPr lang="el-GR" sz="2600" dirty="0">
              <a:latin typeface="Calibri "/>
            </a:endParaRPr>
          </a:p>
          <a:p>
            <a:pPr marL="0" indent="0">
              <a:buNone/>
            </a:pPr>
            <a:endParaRPr lang="el-GR" sz="7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7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700"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tack of wooden blocks with letters on them&#10;&#10;AI-generated content may be incorrect.">
            <a:extLst>
              <a:ext uri="{FF2B5EF4-FFF2-40B4-BE49-F238E27FC236}">
                <a16:creationId xmlns:a16="http://schemas.microsoft.com/office/drawing/2014/main" id="{67448FBB-9AB7-F35E-E2BE-5E031E502482}"/>
              </a:ext>
            </a:extLst>
          </p:cNvPr>
          <p:cNvPicPr>
            <a:picLocks noChangeAspect="1"/>
          </p:cNvPicPr>
          <p:nvPr/>
        </p:nvPicPr>
        <p:blipFill>
          <a:blip r:embed="rId2"/>
          <a:stretch>
            <a:fillRect/>
          </a:stretch>
        </p:blipFill>
        <p:spPr>
          <a:xfrm>
            <a:off x="8159114" y="1630042"/>
            <a:ext cx="4068667" cy="3140259"/>
          </a:xfrm>
          <a:prstGeom prst="rect">
            <a:avLst/>
          </a:prstGeom>
        </p:spPr>
      </p:pic>
    </p:spTree>
    <p:extLst>
      <p:ext uri="{BB962C8B-B14F-4D97-AF65-F5344CB8AC3E}">
        <p14:creationId xmlns:p14="http://schemas.microsoft.com/office/powerpoint/2010/main" val="2105589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ΠΙΣΤΩΤΕΣ </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58496" y="1590741"/>
            <a:ext cx="12033500" cy="5163627"/>
          </a:xfrm>
        </p:spPr>
        <p:txBody>
          <a:bodyPr anchor="ctr">
            <a:normAutofit fontScale="77500" lnSpcReduction="20000"/>
          </a:bodyPr>
          <a:lstStyle/>
          <a:p>
            <a:pPr marL="0" indent="0">
              <a:buNone/>
            </a:pPr>
            <a:endParaRPr lang="el-GR" sz="15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1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a:buNone/>
            </a:pPr>
            <a:endParaRPr lang="el-GR" sz="21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100" b="1" dirty="0"/>
              <a:t>Ψήφισμα διευθυντών </a:t>
            </a:r>
            <a:endParaRPr lang="el-GR" sz="21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l-GR" sz="2100" dirty="0">
              <a:latin typeface="Verdana" panose="020B0604030504040204" pitchFamily="34" charset="0"/>
              <a:ea typeface="Verdana" panose="020B0604030504040204" pitchFamily="34" charset="0"/>
              <a:cs typeface="Verdana" panose="020B0604030504040204" pitchFamily="34" charset="0"/>
            </a:endParaRPr>
          </a:p>
          <a:p>
            <a:r>
              <a:rPr lang="el-GR" sz="2100" dirty="0">
                <a:latin typeface="Helvetica" pitchFamily="2" charset="0"/>
              </a:rPr>
              <a:t>Ψήφισμα του ΔΣ με το οποίο αποφασίζεται η σύγκληση γενικής συνέλευσης σχετικά με τη πρόθεση όπως γίνει πρόταση στα μέλη της εταιρείας για να ληφθεί έκτακτο ψήφισμα ότι </a:t>
            </a:r>
          </a:p>
          <a:p>
            <a:endParaRPr lang="el-GR" sz="2100" b="1" dirty="0">
              <a:latin typeface="Helvetica" pitchFamily="2" charset="0"/>
            </a:endParaRPr>
          </a:p>
          <a:p>
            <a:r>
              <a:rPr lang="el-GR" sz="2100" b="1" dirty="0">
                <a:latin typeface="Helvetica" pitchFamily="2" charset="0"/>
              </a:rPr>
              <a:t>η εταιρεία είναι ανίκανη, λόγω των υποχρεώσεων της,  να συνεχίσει τις επιχειρήσεις της.  </a:t>
            </a:r>
          </a:p>
          <a:p>
            <a:endParaRPr lang="el-GR" sz="2100" dirty="0">
              <a:latin typeface="Helvetica" pitchFamily="2" charset="0"/>
              <a:sym typeface="Wingdings"/>
            </a:endParaRPr>
          </a:p>
          <a:p>
            <a:pPr marL="285750" indent="-285750">
              <a:buClr>
                <a:srgbClr val="02438D"/>
              </a:buClr>
              <a:buFont typeface="Wingdings" pitchFamily="2" charset="2"/>
              <a:buChar char="§"/>
            </a:pPr>
            <a:r>
              <a:rPr lang="el-GR" sz="2100" dirty="0">
                <a:latin typeface="Helvetica" pitchFamily="2" charset="0"/>
                <a:sym typeface="Wingdings"/>
              </a:rPr>
              <a:t>Η </a:t>
            </a:r>
            <a:r>
              <a:rPr lang="el-GR" sz="2100" dirty="0">
                <a:latin typeface="Helvetica" pitchFamily="2" charset="0"/>
              </a:rPr>
              <a:t> ειδοποίηση η οποία θα αποσταλεί στα μέλη αναφορικά με την σύγκληση της έκτακτης γενικής συνέλευσης να αναφέρει ρητά και συγκεκριμένα ότι η συνέλευση γίνεται “πρόθεση όπως γίνει πρόταση στα μέλη της εταιρείας για να ληφθεί έκτακτο ψήφισμα ότι η εταιρεία είναι ανίκανη, λόγω των υποχρεώσεων της,  να συνεχίσει τις επιχειρήσεις της”. </a:t>
            </a:r>
          </a:p>
          <a:p>
            <a:pPr>
              <a:buClr>
                <a:srgbClr val="02438D"/>
              </a:buClr>
            </a:pPr>
            <a:endParaRPr lang="el-GR" sz="2100" dirty="0">
              <a:latin typeface="Helvetica" pitchFamily="2" charset="0"/>
            </a:endParaRPr>
          </a:p>
          <a:p>
            <a:pPr marL="285750" indent="-285750">
              <a:buClr>
                <a:srgbClr val="02438D"/>
              </a:buClr>
              <a:buFont typeface="Wingdings" pitchFamily="2" charset="2"/>
              <a:buChar char="§"/>
            </a:pPr>
            <a:r>
              <a:rPr lang="el-GR" sz="2100" dirty="0">
                <a:latin typeface="Helvetica" pitchFamily="2" charset="0"/>
              </a:rPr>
              <a:t>Η οποιαδήποτε παρατυπία στην ειδοποίηση, θεραπεύεται εάν όλοι οι μέτοχοι κατά τη διαδικασία της γενικής συνέλευσης ψηφίσουν ως προς τούτο. </a:t>
            </a:r>
          </a:p>
          <a:p>
            <a:pPr marL="0" indent="0">
              <a:buNone/>
            </a:pPr>
            <a:endParaRPr lang="el-GR" sz="2100" dirty="0">
              <a:latin typeface="Helvetica" pitchFamily="2" charset="0"/>
            </a:endParaRPr>
          </a:p>
          <a:p>
            <a:pPr marL="0" indent="0">
              <a:buNone/>
            </a:pPr>
            <a:r>
              <a:rPr lang="en-US" sz="2100" dirty="0">
                <a:latin typeface="Helvetica" pitchFamily="2" charset="0"/>
              </a:rPr>
              <a:t>(</a:t>
            </a:r>
            <a:r>
              <a:rPr lang="el-GR" sz="2100" dirty="0" err="1">
                <a:latin typeface="Helvetica" pitchFamily="2" charset="0"/>
              </a:rPr>
              <a:t>Re</a:t>
            </a:r>
            <a:r>
              <a:rPr lang="el-GR" sz="2100" dirty="0">
                <a:latin typeface="Helvetica" pitchFamily="2" charset="0"/>
              </a:rPr>
              <a:t> </a:t>
            </a:r>
            <a:r>
              <a:rPr lang="el-GR" sz="2100" dirty="0" err="1">
                <a:latin typeface="Helvetica" pitchFamily="2" charset="0"/>
              </a:rPr>
              <a:t>Silkstone</a:t>
            </a:r>
            <a:r>
              <a:rPr lang="el-GR" sz="2100" dirty="0">
                <a:latin typeface="Helvetica" pitchFamily="2" charset="0"/>
              </a:rPr>
              <a:t> </a:t>
            </a:r>
            <a:r>
              <a:rPr lang="el-GR" sz="2100" dirty="0" err="1">
                <a:latin typeface="Helvetica" pitchFamily="2" charset="0"/>
              </a:rPr>
              <a:t>Fall</a:t>
            </a:r>
            <a:r>
              <a:rPr lang="el-GR" sz="2100" dirty="0">
                <a:latin typeface="Helvetica" pitchFamily="2" charset="0"/>
              </a:rPr>
              <a:t> </a:t>
            </a:r>
            <a:r>
              <a:rPr lang="el-GR" sz="2100" dirty="0" err="1">
                <a:latin typeface="Helvetica" pitchFamily="2" charset="0"/>
              </a:rPr>
              <a:t>Colliery</a:t>
            </a:r>
            <a:r>
              <a:rPr lang="el-GR" sz="2100" dirty="0">
                <a:latin typeface="Helvetica" pitchFamily="2" charset="0"/>
              </a:rPr>
              <a:t> Co. (1875) 1, Ch. D. 38, </a:t>
            </a:r>
            <a:r>
              <a:rPr lang="el-GR" sz="2100" dirty="0" err="1">
                <a:latin typeface="Helvetica" pitchFamily="2" charset="0"/>
              </a:rPr>
              <a:t>English</a:t>
            </a:r>
            <a:r>
              <a:rPr lang="el-GR" sz="2100" dirty="0">
                <a:latin typeface="Helvetica" pitchFamily="2" charset="0"/>
              </a:rPr>
              <a:t> and </a:t>
            </a:r>
            <a:r>
              <a:rPr lang="el-GR" sz="2100" dirty="0" err="1">
                <a:latin typeface="Helvetica" pitchFamily="2" charset="0"/>
              </a:rPr>
              <a:t>Empire</a:t>
            </a:r>
            <a:r>
              <a:rPr lang="el-GR" sz="2100" dirty="0">
                <a:latin typeface="Helvetica" pitchFamily="2" charset="0"/>
              </a:rPr>
              <a:t> </a:t>
            </a:r>
            <a:r>
              <a:rPr lang="el-GR" sz="2100" dirty="0" err="1">
                <a:latin typeface="Helvetica" pitchFamily="2" charset="0"/>
              </a:rPr>
              <a:t>Digest</a:t>
            </a:r>
            <a:r>
              <a:rPr lang="el-GR" sz="2100" dirty="0">
                <a:latin typeface="Helvetica" pitchFamily="2" charset="0"/>
              </a:rPr>
              <a:t>, </a:t>
            </a:r>
            <a:r>
              <a:rPr lang="el-GR" sz="2100" dirty="0" err="1">
                <a:latin typeface="Helvetica" pitchFamily="2" charset="0"/>
              </a:rPr>
              <a:t>Green</a:t>
            </a:r>
            <a:r>
              <a:rPr lang="el-GR" sz="2100" dirty="0">
                <a:latin typeface="Helvetica" pitchFamily="2" charset="0"/>
              </a:rPr>
              <a:t> </a:t>
            </a:r>
            <a:r>
              <a:rPr lang="el-GR" sz="2100" dirty="0" err="1">
                <a:latin typeface="Helvetica" pitchFamily="2" charset="0"/>
              </a:rPr>
              <a:t>Band</a:t>
            </a:r>
            <a:r>
              <a:rPr lang="el-GR" sz="2100" dirty="0">
                <a:latin typeface="Helvetica" pitchFamily="2" charset="0"/>
              </a:rPr>
              <a:t> </a:t>
            </a:r>
            <a:r>
              <a:rPr lang="el-GR" sz="2100" dirty="0" err="1">
                <a:latin typeface="Helvetica" pitchFamily="2" charset="0"/>
              </a:rPr>
              <a:t>ed</a:t>
            </a:r>
            <a:r>
              <a:rPr lang="el-GR" sz="2100" dirty="0">
                <a:latin typeface="Helvetica" pitchFamily="2" charset="0"/>
              </a:rPr>
              <a:t>. </a:t>
            </a:r>
            <a:r>
              <a:rPr lang="el-GR" sz="2100" dirty="0" err="1">
                <a:latin typeface="Helvetica" pitchFamily="2" charset="0"/>
              </a:rPr>
              <a:t>vol</a:t>
            </a:r>
            <a:r>
              <a:rPr lang="el-GR" sz="2100" dirty="0">
                <a:latin typeface="Helvetica" pitchFamily="2" charset="0"/>
              </a:rPr>
              <a:t> 10, p.1130, para.7018.) </a:t>
            </a:r>
            <a:br>
              <a:rPr lang="el-GR" sz="500" dirty="0">
                <a:latin typeface="Helvetica" pitchFamily="2" charset="0"/>
              </a:rPr>
            </a:br>
            <a:endParaRPr lang="en-US" sz="500" dirty="0">
              <a:latin typeface="Helvetica" pitchFamily="2" charset="0"/>
            </a:endParaRPr>
          </a:p>
          <a:p>
            <a:pPr marL="0" indent="0">
              <a:buNone/>
            </a:pPr>
            <a:endParaRPr lang="el-GR" sz="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45212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66722" y="586855"/>
            <a:ext cx="3201366" cy="3387497"/>
          </a:xfrm>
        </p:spPr>
        <p:txBody>
          <a:bodyPr anchor="b">
            <a:normAutofit/>
          </a:bodyPr>
          <a:lstStyle/>
          <a:p>
            <a:pPr algn="r"/>
            <a:r>
              <a:rPr lang="el-GR" sz="4000" b="1">
                <a:solidFill>
                  <a:srgbClr val="FFFFFF"/>
                </a:solidFill>
              </a:rPr>
              <a:t>Εκούσια Εκκαθάριση από ΠΙΣΤΩΤΕΣ </a:t>
            </a:r>
            <a:br>
              <a:rPr lang="el-GR" sz="4000" b="1">
                <a:solidFill>
                  <a:srgbClr val="FFFFFF"/>
                </a:solidFill>
              </a:rPr>
            </a:br>
            <a:r>
              <a:rPr lang="el-GR" sz="4000" b="1">
                <a:solidFill>
                  <a:srgbClr val="FFFFFF"/>
                </a:solidFill>
              </a:rPr>
              <a:t> </a:t>
            </a:r>
            <a:endParaRPr lang="en-CY" sz="40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367695" y="-10136"/>
            <a:ext cx="7824305" cy="6969736"/>
          </a:xfrm>
        </p:spPr>
        <p:txBody>
          <a:bodyPr anchor="ctr">
            <a:normAutofit lnSpcReduction="10000"/>
          </a:bodyPr>
          <a:lstStyle/>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a:buNone/>
            </a:pPr>
            <a:endParaRPr lang="el-GR" sz="20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l-GR" sz="2000" b="1" dirty="0"/>
              <a:t>Ψήφισμα διευθυντών και Ειδοποίηση </a:t>
            </a:r>
          </a:p>
          <a:p>
            <a:pPr marL="0" indent="0">
              <a:buNone/>
            </a:pPr>
            <a:endParaRPr lang="el-GR" sz="2000" dirty="0">
              <a:latin typeface="Verdana" panose="020B0604030504040204" pitchFamily="34" charset="0"/>
              <a:ea typeface="Verdana" panose="020B0604030504040204" pitchFamily="34" charset="0"/>
              <a:cs typeface="Verdana" panose="020B0604030504040204" pitchFamily="34" charset="0"/>
            </a:endParaRPr>
          </a:p>
          <a:p>
            <a:pPr algn="just"/>
            <a:r>
              <a:rPr lang="el-GR" sz="2000" dirty="0">
                <a:latin typeface="Helvetica" pitchFamily="2" charset="0"/>
              </a:rPr>
              <a:t>Ψήφισμα του ΔΣ με το οποίο αποφασίζεται η σύγκληση γενικής συνέλευσης σχετικά με τη πρόθεση όπως γίνει πρόταση στα μέλη της εταιρείας για να ληφθεί έκτακτο ψήφισμα ότι </a:t>
            </a:r>
            <a:endParaRPr lang="el-GR" sz="2000" b="1" dirty="0">
              <a:latin typeface="Helvetica" pitchFamily="2" charset="0"/>
            </a:endParaRPr>
          </a:p>
          <a:p>
            <a:pPr algn="just"/>
            <a:r>
              <a:rPr lang="el-GR" sz="2000" b="1" dirty="0">
                <a:latin typeface="Helvetica" pitchFamily="2" charset="0"/>
              </a:rPr>
              <a:t>η εταιρεία είναι ανίκανη, λόγω των υποχρεώσεων της,  να συνεχίσει τις επιχειρήσεις της.  </a:t>
            </a:r>
            <a:endParaRPr lang="el-GR" sz="2000" dirty="0">
              <a:latin typeface="Helvetica" pitchFamily="2" charset="0"/>
              <a:sym typeface="Wingdings"/>
            </a:endParaRPr>
          </a:p>
          <a:p>
            <a:pPr marL="285750" indent="-285750" algn="just">
              <a:buClr>
                <a:srgbClr val="02438D"/>
              </a:buClr>
              <a:buFont typeface="Wingdings" pitchFamily="2" charset="2"/>
              <a:buChar char="§"/>
            </a:pPr>
            <a:r>
              <a:rPr lang="el-GR" sz="2000" dirty="0">
                <a:latin typeface="Helvetica" pitchFamily="2" charset="0"/>
                <a:sym typeface="Wingdings"/>
              </a:rPr>
              <a:t>Η </a:t>
            </a:r>
            <a:r>
              <a:rPr lang="el-GR" sz="2000" dirty="0">
                <a:latin typeface="Helvetica" pitchFamily="2" charset="0"/>
              </a:rPr>
              <a:t> ειδοποίηση η οποία θα αποσταλεί στα μέλη αναφορικά με την σύγκληση της έκτακτης γενικής συνέλευσης να αναφέρει ρητά και συγκεκριμένα ότι η συνέλευση γίνεται “πρόθεση όπως γίνει πρόταση στα μέλη της εταιρείας για να ληφθεί έκτακτο ψήφισμα ότι η εταιρεία είναι ανίκανη, λόγω των υποχρεώσεων της,  να συνεχίσει τις επιχειρήσεις της”. </a:t>
            </a:r>
          </a:p>
          <a:p>
            <a:pPr marL="285750" indent="-285750" algn="just">
              <a:buClr>
                <a:srgbClr val="02438D"/>
              </a:buClr>
              <a:buFont typeface="Wingdings" pitchFamily="2" charset="2"/>
              <a:buChar char="§"/>
            </a:pPr>
            <a:r>
              <a:rPr lang="el-GR" sz="2000" dirty="0">
                <a:latin typeface="Helvetica" pitchFamily="2" charset="0"/>
              </a:rPr>
              <a:t>Η οποιαδήποτε παρατυπία στην ειδοποίηση, θεραπεύεται εάν όλοι οι μέτοχοι κατά τη διαδικασία της γενικής συνέλευσης ψηφίσουν ως προς τούτο. </a:t>
            </a:r>
          </a:p>
          <a:p>
            <a:pPr marL="0" indent="0">
              <a:buNone/>
            </a:pPr>
            <a:r>
              <a:rPr lang="en-US" sz="2000" i="1" dirty="0">
                <a:latin typeface="Helvetica" pitchFamily="2" charset="0"/>
              </a:rPr>
              <a:t>(</a:t>
            </a:r>
            <a:r>
              <a:rPr lang="el-GR" sz="2000" i="1" dirty="0" err="1">
                <a:latin typeface="Helvetica" pitchFamily="2" charset="0"/>
              </a:rPr>
              <a:t>Re</a:t>
            </a:r>
            <a:r>
              <a:rPr lang="el-GR" sz="2000" i="1" dirty="0">
                <a:latin typeface="Helvetica" pitchFamily="2" charset="0"/>
              </a:rPr>
              <a:t> </a:t>
            </a:r>
            <a:r>
              <a:rPr lang="el-GR" sz="2000" i="1" dirty="0" err="1">
                <a:latin typeface="Helvetica" pitchFamily="2" charset="0"/>
              </a:rPr>
              <a:t>Silkstone</a:t>
            </a:r>
            <a:r>
              <a:rPr lang="el-GR" sz="2000" i="1" dirty="0">
                <a:latin typeface="Helvetica" pitchFamily="2" charset="0"/>
              </a:rPr>
              <a:t> </a:t>
            </a:r>
            <a:r>
              <a:rPr lang="el-GR" sz="2000" i="1" dirty="0" err="1">
                <a:latin typeface="Helvetica" pitchFamily="2" charset="0"/>
              </a:rPr>
              <a:t>Fall</a:t>
            </a:r>
            <a:r>
              <a:rPr lang="el-GR" sz="2000" i="1" dirty="0">
                <a:latin typeface="Helvetica" pitchFamily="2" charset="0"/>
              </a:rPr>
              <a:t> </a:t>
            </a:r>
            <a:r>
              <a:rPr lang="el-GR" sz="2000" i="1" dirty="0" err="1">
                <a:latin typeface="Helvetica" pitchFamily="2" charset="0"/>
              </a:rPr>
              <a:t>Colliery</a:t>
            </a:r>
            <a:r>
              <a:rPr lang="el-GR" sz="2000" i="1" dirty="0">
                <a:latin typeface="Helvetica" pitchFamily="2" charset="0"/>
              </a:rPr>
              <a:t> Co. (1875) 1, Ch. D. 38, </a:t>
            </a:r>
            <a:r>
              <a:rPr lang="el-GR" sz="2000" i="1" dirty="0" err="1">
                <a:latin typeface="Helvetica" pitchFamily="2" charset="0"/>
              </a:rPr>
              <a:t>English</a:t>
            </a:r>
            <a:r>
              <a:rPr lang="el-GR" sz="2000" i="1" dirty="0">
                <a:latin typeface="Helvetica" pitchFamily="2" charset="0"/>
              </a:rPr>
              <a:t> and </a:t>
            </a:r>
            <a:r>
              <a:rPr lang="el-GR" sz="2000" i="1" dirty="0" err="1">
                <a:latin typeface="Helvetica" pitchFamily="2" charset="0"/>
              </a:rPr>
              <a:t>Empire</a:t>
            </a:r>
            <a:r>
              <a:rPr lang="el-GR" sz="2000" i="1" dirty="0">
                <a:latin typeface="Helvetica" pitchFamily="2" charset="0"/>
              </a:rPr>
              <a:t> </a:t>
            </a:r>
            <a:r>
              <a:rPr lang="el-GR" sz="2000" i="1" dirty="0" err="1">
                <a:latin typeface="Helvetica" pitchFamily="2" charset="0"/>
              </a:rPr>
              <a:t>Digest</a:t>
            </a:r>
            <a:r>
              <a:rPr lang="el-GR" sz="2000" i="1" dirty="0">
                <a:latin typeface="Helvetica" pitchFamily="2" charset="0"/>
              </a:rPr>
              <a:t>, </a:t>
            </a:r>
            <a:r>
              <a:rPr lang="el-GR" sz="2000" i="1" dirty="0" err="1">
                <a:latin typeface="Helvetica" pitchFamily="2" charset="0"/>
              </a:rPr>
              <a:t>Green</a:t>
            </a:r>
            <a:r>
              <a:rPr lang="el-GR" sz="2000" i="1" dirty="0">
                <a:latin typeface="Helvetica" pitchFamily="2" charset="0"/>
              </a:rPr>
              <a:t> </a:t>
            </a:r>
            <a:r>
              <a:rPr lang="el-GR" sz="2000" i="1" dirty="0" err="1">
                <a:latin typeface="Helvetica" pitchFamily="2" charset="0"/>
              </a:rPr>
              <a:t>Band</a:t>
            </a:r>
            <a:r>
              <a:rPr lang="el-GR" sz="2000" i="1" dirty="0">
                <a:latin typeface="Helvetica" pitchFamily="2" charset="0"/>
              </a:rPr>
              <a:t> </a:t>
            </a:r>
            <a:r>
              <a:rPr lang="el-GR" sz="2000" i="1" dirty="0" err="1">
                <a:latin typeface="Helvetica" pitchFamily="2" charset="0"/>
              </a:rPr>
              <a:t>ed</a:t>
            </a:r>
            <a:r>
              <a:rPr lang="el-GR" sz="2000" i="1" dirty="0">
                <a:latin typeface="Helvetica" pitchFamily="2" charset="0"/>
              </a:rPr>
              <a:t>. </a:t>
            </a:r>
            <a:r>
              <a:rPr lang="el-GR" sz="2000" i="1" dirty="0" err="1">
                <a:latin typeface="Helvetica" pitchFamily="2" charset="0"/>
              </a:rPr>
              <a:t>vol</a:t>
            </a:r>
            <a:r>
              <a:rPr lang="el-GR" sz="2000" i="1" dirty="0">
                <a:latin typeface="Helvetica" pitchFamily="2" charset="0"/>
              </a:rPr>
              <a:t> 10, p.1130, para.7018.) </a:t>
            </a:r>
            <a:br>
              <a:rPr lang="el-GR" sz="1400" dirty="0">
                <a:latin typeface="Helvetica" pitchFamily="2" charset="0"/>
              </a:rPr>
            </a:br>
            <a:endParaRPr lang="en-US" sz="1400" dirty="0">
              <a:latin typeface="Helvetica" pitchFamily="2" charset="0"/>
            </a:endParaRPr>
          </a:p>
          <a:p>
            <a:pPr marL="0" indent="0">
              <a:buNone/>
            </a:pPr>
            <a:endParaRPr lang="el-GR" sz="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38203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56116" y="1426464"/>
            <a:ext cx="11732645" cy="5726074"/>
          </a:xfrm>
        </p:spPr>
        <p:txBody>
          <a:bodyPr anchor="ctr">
            <a:normAutofit fontScale="92500" lnSpcReduction="10000"/>
          </a:bodyPr>
          <a:lstStyle/>
          <a:p>
            <a:pPr marL="0" indent="0">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algn="ctr">
              <a:buNone/>
            </a:pPr>
            <a:r>
              <a:rPr lang="el-GR" sz="2000" b="1" dirty="0">
                <a:latin typeface="Verdana" panose="020B0604030504040204" pitchFamily="34" charset="0"/>
                <a:ea typeface="Verdana" panose="020B0604030504040204" pitchFamily="34" charset="0"/>
                <a:cs typeface="Verdana" panose="020B0604030504040204" pitchFamily="34" charset="0"/>
              </a:rPr>
              <a:t>Συνελεύσεις και Διορισμός Εκκαθαριστή </a:t>
            </a:r>
            <a:endParaRPr lang="el-GR" sz="200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l-GR" sz="2000" b="1" dirty="0">
                <a:latin typeface="Helvetica" pitchFamily="2" charset="0"/>
              </a:rPr>
              <a:t>Α.276 </a:t>
            </a:r>
            <a:br>
              <a:rPr lang="el-GR" sz="2000" dirty="0">
                <a:latin typeface="Helvetica" pitchFamily="2" charset="0"/>
              </a:rPr>
            </a:br>
            <a:endParaRPr lang="el-GR" sz="2000" dirty="0">
              <a:latin typeface="Helvetica" pitchFamily="2" charset="0"/>
            </a:endParaRPr>
          </a:p>
          <a:p>
            <a:pPr marL="285750" indent="-285750" algn="just">
              <a:buClr>
                <a:srgbClr val="02438D"/>
              </a:buClr>
              <a:buFont typeface="Wingdings" pitchFamily="2" charset="2"/>
              <a:buChar char="§"/>
            </a:pPr>
            <a:r>
              <a:rPr lang="el-GR" sz="2000" dirty="0">
                <a:latin typeface="Helvetica" pitchFamily="2" charset="0"/>
                <a:sym typeface="Wingdings"/>
              </a:rPr>
              <a:t>Η συνέλευση των πιστωτών πρέπει να </a:t>
            </a:r>
            <a:r>
              <a:rPr lang="el-GR" sz="2000" dirty="0" err="1">
                <a:latin typeface="Helvetica" pitchFamily="2" charset="0"/>
                <a:sym typeface="Wingdings"/>
              </a:rPr>
              <a:t>συγκληθεί</a:t>
            </a:r>
            <a:r>
              <a:rPr lang="el-GR" sz="2000" dirty="0">
                <a:latin typeface="Helvetica" pitchFamily="2" charset="0"/>
                <a:sym typeface="Wingdings"/>
              </a:rPr>
              <a:t> την ίδια ημέρα </a:t>
            </a:r>
            <a:r>
              <a:rPr lang="el-GR" sz="2000" dirty="0">
                <a:latin typeface="Helvetica" pitchFamily="2" charset="0"/>
              </a:rPr>
              <a:t>ή την επόμενη ημέρα που ακολουθεί την ημέρα, που θα συνέλθει η συνέλευση στην οποία θα υποβληθεί το ψήφισμα για εκούσια εκκαθάριση.</a:t>
            </a:r>
          </a:p>
          <a:p>
            <a:pPr marL="285750" indent="-285750" algn="just">
              <a:buClr>
                <a:srgbClr val="02438D"/>
              </a:buClr>
              <a:buFont typeface="Wingdings" pitchFamily="2" charset="2"/>
              <a:buChar char="§"/>
            </a:pPr>
            <a:r>
              <a:rPr lang="el-GR" sz="2000" dirty="0">
                <a:latin typeface="Helvetica" pitchFamily="2" charset="0"/>
              </a:rPr>
              <a:t>οι </a:t>
            </a:r>
            <a:r>
              <a:rPr lang="el-GR" sz="2000" b="1" dirty="0">
                <a:latin typeface="Helvetica" pitchFamily="2" charset="0"/>
              </a:rPr>
              <a:t>ειδοποιήσεις </a:t>
            </a:r>
            <a:r>
              <a:rPr lang="el-GR" sz="2000" dirty="0">
                <a:latin typeface="Helvetica" pitchFamily="2" charset="0"/>
              </a:rPr>
              <a:t>για την συνέλευση των πιστωτών πρέπει να αποσταλούν </a:t>
            </a:r>
            <a:r>
              <a:rPr lang="el-GR" sz="2000" b="1" dirty="0">
                <a:latin typeface="Helvetica" pitchFamily="2" charset="0"/>
              </a:rPr>
              <a:t>ταχυδρομικώς στους πιστωτές συγχρόνως</a:t>
            </a:r>
            <a:r>
              <a:rPr lang="el-GR" sz="2000" dirty="0">
                <a:latin typeface="Helvetica" pitchFamily="2" charset="0"/>
              </a:rPr>
              <a:t> με την αποστολή των ειδοποιήσεων της αναφερόμενης συνέλευσης της εταιρείας.</a:t>
            </a:r>
          </a:p>
          <a:p>
            <a:pPr marL="285750" indent="-285750" algn="just">
              <a:buClr>
                <a:srgbClr val="02438D"/>
              </a:buClr>
              <a:buFont typeface="Wingdings" pitchFamily="2" charset="2"/>
              <a:buChar char="§"/>
            </a:pPr>
            <a:r>
              <a:rPr lang="el-GR" sz="2000" dirty="0">
                <a:latin typeface="Helvetica" pitchFamily="2" charset="0"/>
              </a:rPr>
              <a:t>Η ειδοποίηση για τη συνέλευση πιστωτών πρέπει να δημοσιευθεί </a:t>
            </a:r>
            <a:r>
              <a:rPr lang="el-GR" sz="2000" b="1" dirty="0">
                <a:latin typeface="Helvetica" pitchFamily="2" charset="0"/>
              </a:rPr>
              <a:t>μια φορά στην Επίσημη Εφημερίδα </a:t>
            </a:r>
            <a:r>
              <a:rPr lang="el-GR" sz="2000" dirty="0">
                <a:latin typeface="Helvetica" pitchFamily="2" charset="0"/>
              </a:rPr>
              <a:t>της Δημοκρατίας </a:t>
            </a:r>
            <a:r>
              <a:rPr lang="el-GR" sz="2000" b="1" dirty="0">
                <a:latin typeface="Helvetica" pitchFamily="2" charset="0"/>
              </a:rPr>
              <a:t>και μια φορά τουλάχιστο σε δύο τοπικές εφημερίδες </a:t>
            </a:r>
            <a:r>
              <a:rPr lang="el-GR" sz="2000" dirty="0">
                <a:latin typeface="Helvetica" pitchFamily="2" charset="0"/>
              </a:rPr>
              <a:t>που κυκλοφορούν στην επαρχία που βρίσκεται το εγγεγραμμένο γραφείο ή ο κύριος τόπος των εργασιών της εταιρείας.</a:t>
            </a:r>
          </a:p>
          <a:p>
            <a:pPr marL="285750" indent="-285750" algn="just">
              <a:buClr>
                <a:srgbClr val="02438D"/>
              </a:buClr>
              <a:buFont typeface="Wingdings" pitchFamily="2" charset="2"/>
              <a:buChar char="§"/>
            </a:pPr>
            <a:r>
              <a:rPr lang="el-GR" sz="2000" dirty="0">
                <a:latin typeface="Helvetica" pitchFamily="2" charset="0"/>
              </a:rPr>
              <a:t>Οι σύμβουλοι της εταιρείας μεριμνούν να υποβληθεί </a:t>
            </a:r>
            <a:r>
              <a:rPr lang="el-GR" sz="2000" b="1" dirty="0">
                <a:latin typeface="Helvetica" pitchFamily="2" charset="0"/>
              </a:rPr>
              <a:t>πλήρης έκθεση για την κατάσταση των υποθέσεων της εταιρείας μαζί με κατάλογο των πιστωτών της εταιρείας και του υπολογισμένου ποσού των απαιτήσεων τους </a:t>
            </a:r>
            <a:r>
              <a:rPr lang="el-GR" sz="2000" dirty="0">
                <a:latin typeface="Helvetica" pitchFamily="2" charset="0"/>
              </a:rPr>
              <a:t>στη συνέλευση των πιστωτών που θα </a:t>
            </a:r>
            <a:r>
              <a:rPr lang="el-GR" sz="2000" dirty="0" err="1">
                <a:latin typeface="Helvetica" pitchFamily="2" charset="0"/>
              </a:rPr>
              <a:t>συγκληθεί</a:t>
            </a:r>
            <a:r>
              <a:rPr lang="el-GR" sz="2000" dirty="0">
                <a:latin typeface="Helvetica" pitchFamily="2" charset="0"/>
              </a:rPr>
              <a:t>. </a:t>
            </a:r>
          </a:p>
          <a:p>
            <a:pPr marL="0" indent="0">
              <a:buNone/>
            </a:pPr>
            <a:br>
              <a:rPr lang="el-GR" sz="800" dirty="0">
                <a:latin typeface="Helvetica" pitchFamily="2" charset="0"/>
              </a:rPr>
            </a:br>
            <a:endParaRPr lang="en-US" sz="800" dirty="0">
              <a:latin typeface="Helvetica" pitchFamily="2" charset="0"/>
            </a:endParaRPr>
          </a:p>
          <a:p>
            <a:pPr marL="0" indent="0">
              <a:buNone/>
            </a:pPr>
            <a:endParaRPr lang="el-GR" sz="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447547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ΠΙΣΤΩΤΕΣ </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23024" y="1597432"/>
            <a:ext cx="11968975" cy="5260568"/>
          </a:xfrm>
        </p:spPr>
        <p:txBody>
          <a:bodyPr anchor="ctr">
            <a:normAutofit fontScale="92500" lnSpcReduction="20000"/>
          </a:bodyPr>
          <a:lstStyle/>
          <a:p>
            <a:pPr marL="0" indent="0">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a:buNone/>
            </a:pPr>
            <a:r>
              <a:rPr lang="el-GR" sz="2000" b="1" dirty="0">
                <a:latin typeface="Verdana" panose="020B0604030504040204" pitchFamily="34" charset="0"/>
                <a:ea typeface="Verdana" panose="020B0604030504040204" pitchFamily="34" charset="0"/>
                <a:cs typeface="Verdana" panose="020B0604030504040204" pitchFamily="34" charset="0"/>
              </a:rPr>
              <a:t>Συνελεύσεις και Διορισμός Εκκαθαριστή </a:t>
            </a:r>
          </a:p>
          <a:p>
            <a:pPr marL="0" indent="0" fontAlgn="base">
              <a:buNone/>
            </a:pPr>
            <a:r>
              <a:rPr lang="el-GR" sz="2000" dirty="0">
                <a:latin typeface="Helvetica" pitchFamily="2" charset="0"/>
              </a:rPr>
              <a:t>Α. 277 </a:t>
            </a:r>
            <a:br>
              <a:rPr lang="el-GR" sz="2000" dirty="0">
                <a:latin typeface="Helvetica" pitchFamily="2" charset="0"/>
              </a:rPr>
            </a:br>
            <a:endParaRPr lang="el-GR" sz="2000" dirty="0">
              <a:latin typeface="Helvetica" pitchFamily="2" charset="0"/>
            </a:endParaRPr>
          </a:p>
          <a:p>
            <a:pPr algn="just"/>
            <a:r>
              <a:rPr lang="el-GR" sz="2000" i="1" dirty="0">
                <a:latin typeface="Helvetica" pitchFamily="2" charset="0"/>
              </a:rPr>
              <a:t>“Οι πιστωτές και η εταιρεία στις αντίστοιχες συνελεύσεις που αναφέρονται στο αμέσως προηγούμενο άρθρο δύνανται να υποδείξουν πρόσωπο ως εκκαθαριστή με σκοπό την εκκαθάριση των υποθέσεων της εταιρείας και διανομής του ενεργητικού της εταιρείας, και </a:t>
            </a:r>
            <a:r>
              <a:rPr lang="el-GR" sz="2000" b="1" i="1" dirty="0">
                <a:latin typeface="Helvetica" pitchFamily="2" charset="0"/>
              </a:rPr>
              <a:t>αν οι πιστωτές και η εταιρεία υποδείξουν διάφορα πρόσωπα, το πρόσωπο που υποδεικνύεται από τους πιστωτές θα είναι εκκαθαριστής, και αν κανένα πρόσωπο δεν υποδεικνύεται από τους πιστωτές, το πρόσωπο αν υπάρχει, που υποδείχτηκε από την εταιρεία θα είναι εκκαθαριστής:</a:t>
            </a:r>
          </a:p>
          <a:p>
            <a:pPr algn="just"/>
            <a:endParaRPr lang="el-GR" sz="2000" i="1" dirty="0">
              <a:latin typeface="Helvetica" pitchFamily="2" charset="0"/>
            </a:endParaRPr>
          </a:p>
          <a:p>
            <a:pPr algn="just"/>
            <a:r>
              <a:rPr lang="el-GR" sz="2000" i="1" dirty="0">
                <a:latin typeface="Helvetica" pitchFamily="2" charset="0"/>
              </a:rPr>
              <a:t>Νοείται ότι στην περίπτωση υπόδειξης διαφορετικών προσώπων, οποιοσδήποτε σύμβουλος, μέλος ή πιστωτής της εταιρείας δύναται, </a:t>
            </a:r>
            <a:r>
              <a:rPr lang="el-GR" sz="2000" b="1" i="1" dirty="0">
                <a:latin typeface="Helvetica" pitchFamily="2" charset="0"/>
              </a:rPr>
              <a:t>μέσα σε επτά ημέρες από την ημερομηνία που έγινε η υπόδειξη από τους πιστωτές,</a:t>
            </a:r>
            <a:r>
              <a:rPr lang="el-GR" sz="2000" i="1" dirty="0">
                <a:latin typeface="Helvetica" pitchFamily="2" charset="0"/>
              </a:rPr>
              <a:t> να υποβάλει αίτηση στο Δικαστήριο για διάταγμα που να διατάσσει όπως το πρόσωπο που </a:t>
            </a:r>
            <a:r>
              <a:rPr lang="el-GR" sz="2000" i="1" dirty="0" err="1">
                <a:latin typeface="Helvetica" pitchFamily="2" charset="0"/>
              </a:rPr>
              <a:t>υποδείκτηκε</a:t>
            </a:r>
            <a:r>
              <a:rPr lang="el-GR" sz="2000" i="1" dirty="0">
                <a:latin typeface="Helvetica" pitchFamily="2" charset="0"/>
              </a:rPr>
              <a:t> ως εκκαθαριστής από την εταιρεία θα είναι εκκαθαριστής αντί ή μαζί με το πρόσωπο που υποδείχτηκε από τους πιστωτές ή που να διορίζει κάποιο άλλο πρόσωπο ως εκκαθαριστή αντί του προσώπου που διορίστηκε από τους πιστωτές.”</a:t>
            </a:r>
          </a:p>
          <a:p>
            <a:pPr marL="0" indent="0">
              <a:buNone/>
            </a:pPr>
            <a:br>
              <a:rPr lang="el-GR" sz="1600" dirty="0">
                <a:latin typeface="Helvetica" pitchFamily="2" charset="0"/>
              </a:rPr>
            </a:br>
            <a:endParaRPr lang="en-US" sz="1600" dirty="0">
              <a:latin typeface="Helvetica" pitchFamily="2" charset="0"/>
            </a:endParaRPr>
          </a:p>
          <a:p>
            <a:pPr marL="0" indent="0">
              <a:buNone/>
            </a:pPr>
            <a:endParaRPr lang="el-GR" sz="1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26987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66722" y="586855"/>
            <a:ext cx="3201366" cy="3387497"/>
          </a:xfrm>
        </p:spPr>
        <p:txBody>
          <a:bodyPr anchor="b">
            <a:normAutofit/>
          </a:bodyPr>
          <a:lstStyle/>
          <a:p>
            <a:pPr algn="r"/>
            <a:r>
              <a:rPr lang="el-GR" sz="4000" b="1">
                <a:solidFill>
                  <a:srgbClr val="FFFFFF"/>
                </a:solidFill>
              </a:rPr>
              <a:t>Εκούσια Εκκαθάριση από ΠΙΣΤΩΤΕΣ </a:t>
            </a:r>
            <a:br>
              <a:rPr lang="el-GR" sz="4000" b="1">
                <a:solidFill>
                  <a:srgbClr val="FFFFFF"/>
                </a:solidFill>
              </a:rPr>
            </a:br>
            <a:r>
              <a:rPr lang="el-GR" sz="4000" b="1">
                <a:solidFill>
                  <a:srgbClr val="FFFFFF"/>
                </a:solidFill>
              </a:rPr>
              <a:t> </a:t>
            </a:r>
            <a:endParaRPr lang="en-CY" sz="40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81727" y="10138"/>
            <a:ext cx="7610273" cy="6847857"/>
          </a:xfrm>
        </p:spPr>
        <p:txBody>
          <a:bodyPr anchor="ctr">
            <a:normAutofit fontScale="92500" lnSpcReduction="20000"/>
          </a:bodyPr>
          <a:lstStyle/>
          <a:p>
            <a:pPr marL="0" indent="0">
              <a:buNone/>
            </a:pPr>
            <a:endParaRPr lang="el-GR" sz="24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24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fontAlgn="base">
              <a:buNone/>
            </a:pPr>
            <a:r>
              <a:rPr lang="el-GR" sz="2400" b="1" dirty="0"/>
              <a:t>ΕΠΙΤΡΟΠΗ ΕΠΙΘΕΩΡΗΣΗΣ </a:t>
            </a:r>
          </a:p>
          <a:p>
            <a:pPr fontAlgn="base"/>
            <a:endParaRPr lang="el-GR" sz="2400" dirty="0"/>
          </a:p>
          <a:p>
            <a:pPr marL="0" indent="0" algn="just" fontAlgn="base">
              <a:buNone/>
            </a:pPr>
            <a:r>
              <a:rPr lang="el-GR" sz="2400" b="1" dirty="0"/>
              <a:t>Α. 278 </a:t>
            </a:r>
          </a:p>
          <a:p>
            <a:pPr marL="0" indent="0" algn="just" fontAlgn="base">
              <a:buNone/>
            </a:pPr>
            <a:r>
              <a:rPr lang="el-GR" sz="2400" dirty="0"/>
              <a:t>Οι πιστωτές έχουν τη δυνατότητα διορισμού επιτροπής επιθεώρησης η οποία θα αντιπροσωπεύει το σύνολο των πιστωτών και η οποία θα εποπτεύει και θα έχει βοηθητικό ρόλο στην άσκηση των καθηκόντων του εκκαθαριστή.  </a:t>
            </a:r>
          </a:p>
          <a:p>
            <a:pPr marL="0" indent="0" fontAlgn="base">
              <a:buNone/>
            </a:pPr>
            <a:endParaRPr lang="el-GR" sz="2400" dirty="0"/>
          </a:p>
          <a:p>
            <a:r>
              <a:rPr lang="el-GR" sz="2400" dirty="0"/>
              <a:t>Οι </a:t>
            </a:r>
            <a:r>
              <a:rPr lang="el-GR" sz="2400" b="1" dirty="0"/>
              <a:t>πιστωτές</a:t>
            </a:r>
            <a:r>
              <a:rPr lang="el-GR" sz="2400" dirty="0"/>
              <a:t> μπορούν να διορίσουν </a:t>
            </a:r>
            <a:r>
              <a:rPr lang="el-GR" sz="2400" b="1" dirty="0"/>
              <a:t>επιτροπή επιθεώρησης</a:t>
            </a:r>
            <a:r>
              <a:rPr lang="el-GR" sz="2400" dirty="0"/>
              <a:t> έως </a:t>
            </a:r>
            <a:r>
              <a:rPr lang="el-GR" sz="2400" b="1" dirty="0"/>
              <a:t>5 μέλη</a:t>
            </a:r>
            <a:r>
              <a:rPr lang="el-GR" sz="2400" dirty="0"/>
              <a:t> σε συνέλευση σύμφωνα με το άρθρο 276 ή μεταγενέστερα.</a:t>
            </a:r>
          </a:p>
          <a:p>
            <a:r>
              <a:rPr lang="el-GR" sz="2400" dirty="0"/>
              <a:t>Η </a:t>
            </a:r>
            <a:r>
              <a:rPr lang="el-GR" sz="2400" b="1" dirty="0"/>
              <a:t>εταιρεία</a:t>
            </a:r>
            <a:r>
              <a:rPr lang="el-GR" sz="2400" dirty="0"/>
              <a:t> μπορεί επίσης να διορίσει έως </a:t>
            </a:r>
            <a:r>
              <a:rPr lang="el-GR" sz="2400" b="1" dirty="0"/>
              <a:t>5 μέλη</a:t>
            </a:r>
            <a:r>
              <a:rPr lang="el-GR" sz="2400" dirty="0"/>
              <a:t>, αλλά οι </a:t>
            </a:r>
            <a:r>
              <a:rPr lang="el-GR" sz="2400" b="1" dirty="0"/>
              <a:t>πιστωτές έχουν το δικαίωμα να απορρίψουν</a:t>
            </a:r>
            <a:r>
              <a:rPr lang="el-GR" sz="2400" dirty="0"/>
              <a:t> οποιαδήποτε από τα πρόσωπα αυτά.</a:t>
            </a:r>
          </a:p>
          <a:p>
            <a:r>
              <a:rPr lang="el-GR" sz="2400" dirty="0"/>
              <a:t>Το </a:t>
            </a:r>
            <a:r>
              <a:rPr lang="el-GR" sz="2400" b="1" dirty="0"/>
              <a:t>Δικαστήριο</a:t>
            </a:r>
            <a:r>
              <a:rPr lang="el-GR" sz="2400" dirty="0"/>
              <a:t> μπορεί, αν κρίνει σκόπιμο, να </a:t>
            </a:r>
            <a:r>
              <a:rPr lang="el-GR" sz="2400" b="1" dirty="0"/>
              <a:t>αντικαταστήσει</a:t>
            </a:r>
            <a:r>
              <a:rPr lang="el-GR" sz="2400" dirty="0"/>
              <a:t> τα απορριφθέντα μέλη με άλλα.</a:t>
            </a:r>
          </a:p>
          <a:p>
            <a:r>
              <a:rPr lang="el-GR" sz="2400" dirty="0"/>
              <a:t>Οι </a:t>
            </a:r>
            <a:r>
              <a:rPr lang="el-GR" sz="2400" b="1" dirty="0"/>
              <a:t>διατάξεις του άρθρου 241</a:t>
            </a:r>
            <a:r>
              <a:rPr lang="el-GR" sz="2400" dirty="0"/>
              <a:t> εφαρμόζονται </a:t>
            </a:r>
            <a:r>
              <a:rPr lang="el-GR" sz="2400" b="1" dirty="0"/>
              <a:t>αναλόγως</a:t>
            </a:r>
            <a:r>
              <a:rPr lang="el-GR" sz="2400" dirty="0"/>
              <a:t> στην επιτροπή αυτή.</a:t>
            </a:r>
          </a:p>
          <a:p>
            <a:pPr marL="0" indent="0">
              <a:buNone/>
            </a:pPr>
            <a:br>
              <a:rPr lang="el-GR" sz="1100" dirty="0">
                <a:latin typeface="Helvetica" pitchFamily="2" charset="0"/>
              </a:rPr>
            </a:br>
            <a:endParaRPr lang="en-US" sz="1100" dirty="0">
              <a:latin typeface="Helvetica" pitchFamily="2" charset="0"/>
            </a:endParaRPr>
          </a:p>
          <a:p>
            <a:pPr marL="0" indent="0">
              <a:buNone/>
            </a:pPr>
            <a:endParaRPr lang="el-GR" sz="1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267622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ΠΙΣΤΩΤΕΣ </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0" y="1137424"/>
            <a:ext cx="12086214" cy="5720576"/>
          </a:xfrm>
        </p:spPr>
        <p:txBody>
          <a:bodyPr anchor="ctr">
            <a:normAutofit fontScale="92500" lnSpcReduction="20000"/>
          </a:bodyPr>
          <a:lstStyle/>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17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l-GR" sz="1900" b="1" dirty="0">
                <a:latin typeface="Verdana" panose="020B0604030504040204" pitchFamily="34" charset="0"/>
                <a:ea typeface="Verdana" panose="020B0604030504040204" pitchFamily="34" charset="0"/>
                <a:cs typeface="Verdana" panose="020B0604030504040204" pitchFamily="34" charset="0"/>
              </a:rPr>
              <a:t>ΔΙΑΔΙΚΑΣΙΑ </a:t>
            </a:r>
          </a:p>
          <a:p>
            <a:pPr marL="0" indent="0" fontAlgn="base">
              <a:buNone/>
            </a:pPr>
            <a:r>
              <a:rPr lang="el-GR" sz="1900" b="1" dirty="0"/>
              <a:t>ΕΠΙΤΡΟΠΗ ΕΠΙΘΕΩΡΗΣΗΣ </a:t>
            </a:r>
          </a:p>
          <a:p>
            <a:pPr fontAlgn="base"/>
            <a:endParaRPr lang="el-GR" sz="1900" dirty="0"/>
          </a:p>
          <a:p>
            <a:pPr marL="0" indent="0">
              <a:buClr>
                <a:srgbClr val="02438D"/>
              </a:buClr>
              <a:buNone/>
            </a:pPr>
            <a:r>
              <a:rPr lang="el-GR" sz="1900" dirty="0">
                <a:latin typeface="Helvetica" pitchFamily="2" charset="0"/>
              </a:rPr>
              <a:t> Η επιτροπή επιθεώρησης στην εκούσια εκκαθάριση από πιστωτές (εάν υπάρχει) έχει τα πιο κάτω καθήκοντα:</a:t>
            </a:r>
          </a:p>
          <a:p>
            <a:endParaRPr lang="el-GR" sz="1900" dirty="0">
              <a:latin typeface="Helvetica" pitchFamily="2" charset="0"/>
            </a:endParaRPr>
          </a:p>
          <a:p>
            <a:pPr marL="742950" lvl="1" indent="-285750">
              <a:buClr>
                <a:srgbClr val="02438D"/>
              </a:buClr>
              <a:buFont typeface="Arial" panose="020B0604020202020204" pitchFamily="34" charset="0"/>
              <a:buChar char="•"/>
            </a:pPr>
            <a:r>
              <a:rPr lang="el-GR" sz="1900" dirty="0">
                <a:latin typeface="Helvetica" pitchFamily="2" charset="0"/>
              </a:rPr>
              <a:t>Να καθορίσει την αμοιβή του εκκαθαριστή.</a:t>
            </a:r>
          </a:p>
          <a:p>
            <a:pPr marL="742950" lvl="1" indent="-285750">
              <a:buClr>
                <a:srgbClr val="02438D"/>
              </a:buClr>
              <a:buFont typeface="Arial" panose="020B0604020202020204" pitchFamily="34" charset="0"/>
              <a:buChar char="•"/>
            </a:pPr>
            <a:r>
              <a:rPr lang="el-GR" sz="1900" dirty="0">
                <a:latin typeface="Helvetica" pitchFamily="2" charset="0"/>
              </a:rPr>
              <a:t>Να εγκρίνει την συνέχιση των εξουσιών των διευθυντών. </a:t>
            </a:r>
          </a:p>
          <a:p>
            <a:pPr marL="742950" lvl="1" indent="-285750">
              <a:buClr>
                <a:srgbClr val="02438D"/>
              </a:buClr>
              <a:buFont typeface="Arial" panose="020B0604020202020204" pitchFamily="34" charset="0"/>
              <a:buChar char="•"/>
            </a:pPr>
            <a:r>
              <a:rPr lang="el-GR" sz="1900" dirty="0">
                <a:latin typeface="Helvetica" pitchFamily="2" charset="0"/>
              </a:rPr>
              <a:t>Να εγκρίνει ή/και να επιθεωρεί τα βιβλία που τηρεί ο εκκαθαριστής.</a:t>
            </a:r>
          </a:p>
          <a:p>
            <a:pPr marL="742950" lvl="1" indent="-285750">
              <a:buClr>
                <a:srgbClr val="02438D"/>
              </a:buClr>
              <a:buFont typeface="Arial" panose="020B0604020202020204" pitchFamily="34" charset="0"/>
              <a:buChar char="•"/>
            </a:pPr>
            <a:r>
              <a:rPr lang="el-GR" sz="1900" dirty="0">
                <a:latin typeface="Helvetica" pitchFamily="2" charset="0"/>
              </a:rPr>
              <a:t>Να εγκρίνει τη διάθεση των βιβλίων και οποιωνδήποτε εγγράφων που αφορούν την εταιρεία στο πέρας της εκκαθάρισης.</a:t>
            </a:r>
          </a:p>
          <a:p>
            <a:pPr marL="742950" lvl="1" indent="-285750">
              <a:buClr>
                <a:srgbClr val="02438D"/>
              </a:buClr>
              <a:buFont typeface="Arial" panose="020B0604020202020204" pitchFamily="34" charset="0"/>
              <a:buChar char="•"/>
            </a:pPr>
            <a:r>
              <a:rPr lang="el-GR" sz="1900" dirty="0">
                <a:latin typeface="Helvetica" pitchFamily="2" charset="0"/>
              </a:rPr>
              <a:t>Να εγκρίνει την πληρωμή σε τάξεις πιστωτών στο ακέραιο, ή το συμβιβασμό ή τη διευθέτηση με συνεισφορείς ή άλλους χρεώστες.  </a:t>
            </a:r>
            <a:br>
              <a:rPr lang="el-GR" sz="1900" dirty="0">
                <a:latin typeface="Helvetica" pitchFamily="2" charset="0"/>
              </a:rPr>
            </a:br>
            <a:endParaRPr lang="el-GR" sz="1900" dirty="0">
              <a:latin typeface="Helvetica" pitchFamily="2" charset="0"/>
            </a:endParaRPr>
          </a:p>
          <a:p>
            <a:pPr marL="285750" indent="-285750">
              <a:buClr>
                <a:srgbClr val="02438D"/>
              </a:buClr>
              <a:buFont typeface="Wingdings" pitchFamily="2" charset="2"/>
              <a:buChar char="§"/>
            </a:pPr>
            <a:r>
              <a:rPr lang="el-GR" sz="1900" dirty="0">
                <a:latin typeface="Helvetica" pitchFamily="2" charset="0"/>
              </a:rPr>
              <a:t>Αποτελεί σημαντικό αρωγό στην άσκηση των καθηκόντων του εκκαθαριστή και ο εκκαθαριστής πρέπει να ενθαρρύνει και να επιδιώξει τη σύγκληση συνέλευσης πιστωτών προκειμένου να συσταθεί επιτροπή επιθεώρησης εάν αυτό δεν έχει επιτευχθεί κατά τη πρώτη συνέλευση πιστωτών. </a:t>
            </a:r>
          </a:p>
          <a:p>
            <a:pPr>
              <a:buClr>
                <a:srgbClr val="02438D"/>
              </a:buClr>
            </a:pPr>
            <a:endParaRPr lang="el-GR" sz="1900" dirty="0">
              <a:latin typeface="Helvetica" pitchFamily="2" charset="0"/>
            </a:endParaRPr>
          </a:p>
          <a:p>
            <a:pPr marL="285750" indent="-285750">
              <a:buClr>
                <a:srgbClr val="02438D"/>
              </a:buClr>
              <a:buFont typeface="Wingdings" pitchFamily="2" charset="2"/>
              <a:buChar char="§"/>
            </a:pPr>
            <a:r>
              <a:rPr lang="el-GR" sz="1900" dirty="0">
                <a:latin typeface="Helvetica" pitchFamily="2" charset="0"/>
                <a:sym typeface="Wingdings"/>
              </a:rPr>
              <a:t>Η ύπαρξη της επιτροπής επιθεώρησης, δεν εμποδίζει το εκκαθαριστή ή το </a:t>
            </a:r>
            <a:r>
              <a:rPr lang="el-GR" sz="1900" dirty="0">
                <a:latin typeface="Helvetica" pitchFamily="2" charset="0"/>
              </a:rPr>
              <a:t>Δικαστήριο να συγκαλέσει συνελεύσεις για την εξακρίβωση των επιθυμιών των πιστωτών ή συνεισφορέων (</a:t>
            </a:r>
            <a:r>
              <a:rPr lang="el-GR" sz="1900" dirty="0">
                <a:latin typeface="Helvetica" pitchFamily="2" charset="0"/>
                <a:sym typeface="Wingdings"/>
              </a:rPr>
              <a:t>Α</a:t>
            </a:r>
            <a:r>
              <a:rPr lang="el-GR" sz="1900" dirty="0">
                <a:latin typeface="Helvetica" pitchFamily="2" charset="0"/>
              </a:rPr>
              <a:t>. 324).</a:t>
            </a:r>
            <a:br>
              <a:rPr lang="el-GR" sz="1500" dirty="0">
                <a:latin typeface="Helvetica" pitchFamily="2" charset="0"/>
              </a:rPr>
            </a:br>
            <a:endParaRPr lang="en-US" sz="1500" dirty="0">
              <a:latin typeface="Helvetica" pitchFamily="2" charset="0"/>
            </a:endParaRPr>
          </a:p>
          <a:p>
            <a:pPr marL="0" indent="0">
              <a:buNone/>
            </a:pPr>
            <a:endParaRPr lang="el-GR" sz="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96324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a:bodyPr>
          <a:lstStyle/>
          <a:p>
            <a:r>
              <a:rPr lang="el-GR" sz="3400" b="1">
                <a:solidFill>
                  <a:srgbClr val="FFFFFF"/>
                </a:solidFill>
              </a:rPr>
              <a:t>Εκούσια Εκκαθάριση από ΠΙΣΤΩΤΕΣ </a:t>
            </a:r>
            <a:br>
              <a:rPr lang="el-GR" sz="3400" b="1">
                <a:solidFill>
                  <a:srgbClr val="FFFFFF"/>
                </a:solidFill>
              </a:rPr>
            </a:br>
            <a:r>
              <a:rPr lang="el-GR" sz="3400" b="1">
                <a:solidFill>
                  <a:srgbClr val="FFFFFF"/>
                </a:solidFill>
              </a:rPr>
              <a:t> </a:t>
            </a:r>
            <a:endParaRPr lang="en-CY" sz="3400" b="1">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1494263"/>
            <a:ext cx="9724031" cy="8541834"/>
          </a:xfrm>
        </p:spPr>
        <p:txBody>
          <a:bodyPr anchor="ctr">
            <a:normAutofit/>
          </a:bodyPr>
          <a:lstStyle/>
          <a:p>
            <a:pPr marL="0" indent="0">
              <a:buNone/>
            </a:pPr>
            <a:endParaRPr lang="el-GR" sz="20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l-GR" b="1" dirty="0"/>
              <a:t>ΕΠΑΛΗΘΕΥΣΗ ΧΡΕΟΥΣ </a:t>
            </a:r>
          </a:p>
          <a:p>
            <a:pPr marL="0" indent="0" fontAlgn="base">
              <a:buNone/>
            </a:pPr>
            <a:endParaRPr lang="el-GR" sz="2000" b="1" dirty="0"/>
          </a:p>
          <a:p>
            <a:pPr marL="0" indent="0" fontAlgn="base">
              <a:buNone/>
            </a:pPr>
            <a:endParaRPr lang="el-GR" sz="2000" b="1" dirty="0"/>
          </a:p>
          <a:p>
            <a:pPr marL="0" indent="0">
              <a:buClr>
                <a:srgbClr val="02438D"/>
              </a:buClr>
              <a:buNone/>
            </a:pPr>
            <a:br>
              <a:rPr lang="el-GR" sz="2000" dirty="0">
                <a:latin typeface="Helvetica" pitchFamily="2" charset="0"/>
              </a:rPr>
            </a:br>
            <a:endParaRPr lang="en-US" sz="2000" dirty="0">
              <a:latin typeface="Helvetica" pitchFamily="2" charset="0"/>
            </a:endParaRPr>
          </a:p>
          <a:p>
            <a:pPr marL="0" indent="0">
              <a:buNone/>
            </a:pPr>
            <a:endParaRPr lang="el-GR" sz="20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6A7B6B34-3EA2-E1D5-A0BA-BFBF0A8A982E}"/>
              </a:ext>
            </a:extLst>
          </p:cNvPr>
          <p:cNvPicPr>
            <a:picLocks noChangeAspect="1"/>
          </p:cNvPicPr>
          <p:nvPr/>
        </p:nvPicPr>
        <p:blipFill>
          <a:blip r:embed="rId2"/>
          <a:stretch>
            <a:fillRect/>
          </a:stretch>
        </p:blipFill>
        <p:spPr>
          <a:xfrm>
            <a:off x="3233854" y="3688286"/>
            <a:ext cx="7337502" cy="3178098"/>
          </a:xfrm>
          <a:prstGeom prst="rect">
            <a:avLst/>
          </a:prstGeom>
        </p:spPr>
      </p:pic>
    </p:spTree>
    <p:extLst>
      <p:ext uri="{BB962C8B-B14F-4D97-AF65-F5344CB8AC3E}">
        <p14:creationId xmlns:p14="http://schemas.microsoft.com/office/powerpoint/2010/main" val="3733811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600" b="1" dirty="0"/>
            </a:b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0" y="1891970"/>
            <a:ext cx="12191996" cy="4671492"/>
          </a:xfrm>
        </p:spPr>
        <p:txBody>
          <a:bodyPr>
            <a:normAutofit fontScale="92500" lnSpcReduction="10000"/>
          </a:bodyPr>
          <a:lstStyle/>
          <a:p>
            <a:pPr>
              <a:buFont typeface="Wingdings" pitchFamily="2" charset="2"/>
              <a:buChar char="Ø"/>
            </a:pPr>
            <a:r>
              <a:rPr lang="el-GR" sz="2400" dirty="0"/>
              <a:t>Η επαλήθευση χρεών (</a:t>
            </a:r>
            <a:r>
              <a:rPr lang="en-GB" sz="2400" dirty="0"/>
              <a:t>proof of debts) </a:t>
            </a:r>
            <a:r>
              <a:rPr lang="el-GR" sz="2400" dirty="0"/>
              <a:t>είναι η διαδικασία με την οποία οι πιστωτές αποδεικνύουν τις απαιτήσεις τους έναντι της υπό εκκαθάριση εταιρείας.</a:t>
            </a:r>
          </a:p>
          <a:p>
            <a:pPr>
              <a:buFont typeface="Wingdings" pitchFamily="2" charset="2"/>
              <a:buChar char="Ø"/>
            </a:pPr>
            <a:r>
              <a:rPr lang="el-GR" sz="2400" dirty="0"/>
              <a:t>Σκοπός της είναι να εξασφαλιστεί </a:t>
            </a:r>
            <a:r>
              <a:rPr lang="el-GR" sz="2400" b="1" dirty="0"/>
              <a:t>δίκαιη και αναλογική συμμετοχή όλων των πιστωτών</a:t>
            </a:r>
            <a:r>
              <a:rPr lang="el-GR" sz="2400" dirty="0"/>
              <a:t> στη διανομή του ενεργητικού.</a:t>
            </a:r>
          </a:p>
          <a:p>
            <a:pPr>
              <a:buFont typeface="Wingdings" pitchFamily="2" charset="2"/>
              <a:buChar char="Ø"/>
            </a:pPr>
            <a:r>
              <a:rPr lang="el-GR" sz="2400" dirty="0"/>
              <a:t>Ο εκκαθαριστής ενεργεί υπό </a:t>
            </a:r>
            <a:r>
              <a:rPr lang="el-GR" sz="2400" b="1" dirty="0"/>
              <a:t>καθήκον εμπιστοσύνης</a:t>
            </a:r>
            <a:r>
              <a:rPr lang="el-GR" sz="2400" dirty="0"/>
              <a:t> και </a:t>
            </a:r>
            <a:r>
              <a:rPr lang="el-GR" sz="2400" b="1" dirty="0"/>
              <a:t>καθήκον επιμέλειας</a:t>
            </a:r>
            <a:r>
              <a:rPr lang="el-GR" sz="2400" dirty="0"/>
              <a:t> ως προς την περιουσία της εταιρείας.</a:t>
            </a:r>
          </a:p>
          <a:p>
            <a:pPr>
              <a:buFont typeface="Wingdings" pitchFamily="2" charset="2"/>
              <a:buChar char="Ø"/>
            </a:pPr>
            <a:r>
              <a:rPr lang="el-GR" sz="2400" dirty="0"/>
              <a:t>Στην </a:t>
            </a:r>
            <a:r>
              <a:rPr lang="el-GR" sz="2400" b="1" dirty="0"/>
              <a:t>εκκαθάριση από το Δικαστήριο</a:t>
            </a:r>
            <a:r>
              <a:rPr lang="el-GR" sz="2400" dirty="0"/>
              <a:t>, η διαδικασία επαλήθευσης επιβάλλεται υποχρεωτικά από τον νόμο.</a:t>
            </a:r>
          </a:p>
          <a:p>
            <a:pPr algn="just">
              <a:buFont typeface="Wingdings" pitchFamily="2" charset="2"/>
              <a:buChar char="Ø"/>
            </a:pPr>
            <a:r>
              <a:rPr lang="el-GR" sz="2400" dirty="0"/>
              <a:t>Στην </a:t>
            </a:r>
            <a:r>
              <a:rPr lang="el-GR" sz="2400" b="1" dirty="0"/>
              <a:t>εκούσια εκκαθάριση</a:t>
            </a:r>
            <a:r>
              <a:rPr lang="el-GR" sz="2400" dirty="0"/>
              <a:t>, ο νομοθέτης </a:t>
            </a:r>
            <a:r>
              <a:rPr lang="el-GR" sz="2400" b="1" dirty="0"/>
              <a:t>δεν επιβάλλει</a:t>
            </a:r>
            <a:r>
              <a:rPr lang="el-GR" sz="2400" dirty="0"/>
              <a:t> υποχρεωτικά τη διαδικασία,</a:t>
            </a:r>
            <a:br>
              <a:rPr lang="el-GR" sz="2400" dirty="0"/>
            </a:br>
            <a:r>
              <a:rPr lang="el-GR" sz="2400" dirty="0"/>
              <a:t>ωστόσο, λόγω του καθήκοντος επιμέλειας και εμπιστοσύνης και προσωπικής ευθύνης που φέρει ο εκκαθαριστής</a:t>
            </a:r>
            <a:r>
              <a:rPr lang="en-US" sz="2400" dirty="0"/>
              <a:t>: </a:t>
            </a:r>
            <a:endParaRPr lang="el-GR" sz="2400" dirty="0"/>
          </a:p>
          <a:p>
            <a:pPr marL="0" indent="0">
              <a:buNone/>
            </a:pPr>
            <a:r>
              <a:rPr lang="el-GR" sz="2400" dirty="0"/>
              <a:t> </a:t>
            </a:r>
            <a:r>
              <a:rPr lang="el-GR" sz="2400" dirty="0">
                <a:sym typeface="Wingdings" pitchFamily="2" charset="2"/>
              </a:rPr>
              <a:t> </a:t>
            </a:r>
            <a:r>
              <a:rPr lang="el-GR" sz="2400" dirty="0"/>
              <a:t>πρέπει </a:t>
            </a:r>
            <a:r>
              <a:rPr lang="el-GR" sz="2400" b="1" dirty="0"/>
              <a:t>πάντοτε</a:t>
            </a:r>
            <a:r>
              <a:rPr lang="el-GR" sz="2400" dirty="0"/>
              <a:t> να ακολουθείται στις </a:t>
            </a:r>
            <a:r>
              <a:rPr lang="el-GR" sz="2400" b="1" dirty="0"/>
              <a:t>αφερέγγυες εκούσιες εκκαθαρίσεις πιστωτών</a:t>
            </a:r>
            <a:r>
              <a:rPr lang="el-GR" sz="2400" dirty="0"/>
              <a:t>, και</a:t>
            </a:r>
            <a:endParaRPr lang="en-US" sz="2400" dirty="0"/>
          </a:p>
          <a:p>
            <a:pPr marL="0" indent="0">
              <a:buNone/>
            </a:pPr>
            <a:r>
              <a:rPr lang="en-US" sz="2400" dirty="0">
                <a:sym typeface="Wingdings" pitchFamily="2" charset="2"/>
              </a:rPr>
              <a:t> </a:t>
            </a:r>
            <a:r>
              <a:rPr lang="el-GR" sz="2400" dirty="0"/>
              <a:t>ακόμη και στις </a:t>
            </a:r>
            <a:r>
              <a:rPr lang="el-GR" sz="2400" b="1" dirty="0"/>
              <a:t>εκκαθαρίσεις από μέλη</a:t>
            </a:r>
            <a:r>
              <a:rPr lang="el-GR" sz="2400" dirty="0"/>
              <a:t>, όταν υπάρχει </a:t>
            </a:r>
            <a:r>
              <a:rPr lang="el-GR" sz="2400" b="1" dirty="0"/>
              <a:t>οποιαδήποτε αμφιβολία</a:t>
            </a:r>
            <a:r>
              <a:rPr lang="el-GR" sz="2400" dirty="0"/>
              <a:t> ως προς μια απαίτηση.</a:t>
            </a:r>
          </a:p>
          <a:p>
            <a:pPr algn="just">
              <a:buFont typeface="Wingdings" pitchFamily="2" charset="2"/>
              <a:buChar char="Ø"/>
            </a:pPr>
            <a:endParaRPr lang="en-CY" sz="2400" b="1" dirty="0"/>
          </a:p>
        </p:txBody>
      </p:sp>
    </p:spTree>
    <p:extLst>
      <p:ext uri="{BB962C8B-B14F-4D97-AF65-F5344CB8AC3E}">
        <p14:creationId xmlns:p14="http://schemas.microsoft.com/office/powerpoint/2010/main" val="39833531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5" y="1885279"/>
            <a:ext cx="11732646" cy="4678183"/>
          </a:xfrm>
        </p:spPr>
        <p:txBody>
          <a:bodyPr>
            <a:normAutofit lnSpcReduction="10000"/>
          </a:bodyPr>
          <a:lstStyle/>
          <a:p>
            <a:pPr marL="0" indent="0">
              <a:buNone/>
            </a:pPr>
            <a:r>
              <a:rPr lang="el-GR" sz="2000" b="1" dirty="0"/>
              <a:t>Άρθρο 298</a:t>
            </a:r>
          </a:p>
          <a:p>
            <a:pPr marL="0" indent="0" algn="just">
              <a:buNone/>
            </a:pPr>
            <a:r>
              <a:rPr lang="en-US" sz="2000" i="1" dirty="0"/>
              <a:t>“</a:t>
            </a:r>
            <a:r>
              <a:rPr lang="el-GR" sz="2000" i="1" dirty="0"/>
              <a:t>Σε κάθε εκκαθάριση (με την επιφύλαξη της εφαρμογής του περί Πτωχεύσεως Νόμου στις αφερέγγυες εταιρείες),</a:t>
            </a:r>
            <a:r>
              <a:rPr lang="en-US" sz="2000" i="1" dirty="0"/>
              <a:t> </a:t>
            </a:r>
            <a:r>
              <a:rPr lang="el-GR" sz="2000" i="1" dirty="0"/>
              <a:t>όλα τα χρέη που είναι πληρωτέα υπό αίρεση, καθώς και όλες οι απαιτήσεις, παρούσες ή μελλοντικές, βέβαιες ή υπό αίρεση, εξακριβωμένες ή εκφρασμένες μόνο σε αποζημιώσεις,</a:t>
            </a:r>
            <a:r>
              <a:rPr lang="en-US" sz="2000" i="1" dirty="0"/>
              <a:t> </a:t>
            </a:r>
            <a:r>
              <a:rPr lang="el-GR" sz="2000" i="1" dirty="0"/>
              <a:t>είναι αποδεκτές ως επαληθεύσιμες εναντίον της εταιρείας, αφού γίνει δίκαιη εκτίμηση της αξίας τους.</a:t>
            </a:r>
            <a:r>
              <a:rPr lang="en-US" sz="2000" i="1" dirty="0"/>
              <a:t>”</a:t>
            </a:r>
            <a:endParaRPr lang="el-GR" sz="2000" i="1" dirty="0"/>
          </a:p>
          <a:p>
            <a:pPr marL="0" indent="0">
              <a:buNone/>
            </a:pPr>
            <a:endParaRPr lang="en-US" sz="2000" b="1" dirty="0"/>
          </a:p>
          <a:p>
            <a:pPr marL="0" indent="0">
              <a:buNone/>
            </a:pPr>
            <a:r>
              <a:rPr lang="el-GR" sz="2000" b="1" dirty="0"/>
              <a:t>Άρθρο 298Β</a:t>
            </a:r>
          </a:p>
          <a:p>
            <a:pPr marL="0" indent="0" algn="just">
              <a:buNone/>
            </a:pPr>
            <a:r>
              <a:rPr lang="en-US" sz="2000" i="1" dirty="0"/>
              <a:t>“</a:t>
            </a:r>
            <a:r>
              <a:rPr lang="el-GR" sz="2000" i="1" dirty="0"/>
              <a:t>Σε περίπτωση εκκαθάρισης αφερέγγυας εταιρείας, εφαρμόζονται οι εκάστοτε ισχύοντες κανονισμοί του περί Πτώχευσης Νόμου</a:t>
            </a:r>
            <a:r>
              <a:rPr lang="en-US" sz="2000" i="1" dirty="0"/>
              <a:t> </a:t>
            </a:r>
            <a:r>
              <a:rPr lang="el-GR" sz="2000" i="1" dirty="0"/>
              <a:t>σχετικά με τα δικαιώματα των ασφαλισμένων και μη ασφαλισμένων πιστωτών, τα χρέη που δύνανται να επαληθευθούν,</a:t>
            </a:r>
            <a:r>
              <a:rPr lang="en-US" sz="2000" i="1" dirty="0"/>
              <a:t> </a:t>
            </a:r>
            <a:r>
              <a:rPr lang="el-GR" sz="2000" i="1" dirty="0"/>
              <a:t>και την εκτίμηση ετήσιων προσόδων και υπό αίρεση υποχρεώσεων.</a:t>
            </a:r>
            <a:r>
              <a:rPr lang="en-US" sz="2000" i="1" dirty="0"/>
              <a:t> </a:t>
            </a:r>
            <a:r>
              <a:rPr lang="el-GR" sz="2000" i="1" dirty="0"/>
              <a:t>Όλα τα πρόσωπα που θα είχαν δικαίωμα να επαληθεύσουν και να λάβουν μέρισμα από το ενεργητικό της εταιρείας</a:t>
            </a:r>
            <a:br>
              <a:rPr lang="el-GR" sz="2000" i="1" dirty="0"/>
            </a:br>
            <a:r>
              <a:rPr lang="el-GR" sz="2000" i="1" dirty="0"/>
              <a:t>δύνανται να συμμετάσχουν στην εκκαθάριση.</a:t>
            </a:r>
            <a:r>
              <a:rPr lang="en-US" sz="2000" i="1" dirty="0"/>
              <a:t>”</a:t>
            </a:r>
            <a:endParaRPr lang="el-GR" sz="2000" i="1" dirty="0"/>
          </a:p>
          <a:p>
            <a:pPr marL="0" indent="0">
              <a:buNone/>
            </a:pPr>
            <a:endParaRPr lang="en-US" sz="2000" i="1" dirty="0"/>
          </a:p>
          <a:p>
            <a:pPr marL="0" indent="0">
              <a:buNone/>
            </a:pPr>
            <a:r>
              <a:rPr lang="el-GR" sz="2000" i="1" dirty="0"/>
              <a:t>Οι διατάξεις του άρθρου 35 του περί Πτώχευσης Νόμου εφαρμόζονται κατ’ </a:t>
            </a:r>
            <a:r>
              <a:rPr lang="el-GR" sz="2000" i="1" dirty="0" err="1"/>
              <a:t>αναλογίαν</a:t>
            </a:r>
            <a:r>
              <a:rPr lang="el-GR" sz="2000" i="1" dirty="0"/>
              <a:t> για συμψηφισμό χρεών.</a:t>
            </a:r>
            <a:endParaRPr lang="el-GR" sz="20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1214026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5" y="1885279"/>
            <a:ext cx="6333892" cy="4678183"/>
          </a:xfrm>
        </p:spPr>
        <p:txBody>
          <a:bodyPr>
            <a:normAutofit lnSpcReduction="10000"/>
          </a:bodyPr>
          <a:lstStyle/>
          <a:p>
            <a:pPr marL="0" indent="0">
              <a:buNone/>
            </a:pPr>
            <a:r>
              <a:rPr lang="el-GR" dirty="0"/>
              <a:t>Οι κανόνες της πτώχευσης εφαρμόζονται </a:t>
            </a:r>
            <a:r>
              <a:rPr lang="el-GR" b="1" dirty="0"/>
              <a:t>κατ’ αναλογία</a:t>
            </a:r>
            <a:r>
              <a:rPr lang="el-GR" dirty="0"/>
              <a:t> στις εκκαθαρίσεις</a:t>
            </a:r>
            <a:r>
              <a:rPr lang="en-US" dirty="0"/>
              <a:t>: </a:t>
            </a:r>
            <a:endParaRPr lang="el-GR" dirty="0"/>
          </a:p>
          <a:p>
            <a:pPr>
              <a:buFont typeface="+mj-lt"/>
              <a:buAutoNum type="arabicPeriod"/>
            </a:pPr>
            <a:r>
              <a:rPr lang="el-GR" dirty="0"/>
              <a:t>Τα δικαιώματα των ασφαλισμένων και μη ασφαλισμένων πιστωτών,</a:t>
            </a:r>
          </a:p>
          <a:p>
            <a:pPr>
              <a:buFont typeface="+mj-lt"/>
              <a:buAutoNum type="arabicPeriod"/>
            </a:pPr>
            <a:r>
              <a:rPr lang="el-GR" dirty="0"/>
              <a:t>Τα χρέη και υποχρεώσεις που δύνανται να επαληθευθούν,</a:t>
            </a:r>
          </a:p>
          <a:p>
            <a:pPr>
              <a:buFont typeface="+mj-lt"/>
              <a:buAutoNum type="arabicPeriod"/>
            </a:pPr>
            <a:r>
              <a:rPr lang="el-GR" dirty="0"/>
              <a:t>Την αποτίμηση ετήσιων προσόδων και μελλοντικών ή υπό αίρεση υποχρεώσεων,</a:t>
            </a:r>
          </a:p>
          <a:p>
            <a:pPr>
              <a:buFont typeface="+mj-lt"/>
              <a:buAutoNum type="arabicPeriod"/>
            </a:pPr>
            <a:r>
              <a:rPr lang="el-GR" dirty="0"/>
              <a:t>Τον συμψηφισμό (</a:t>
            </a:r>
            <a:r>
              <a:rPr lang="en-GB" dirty="0"/>
              <a:t>mutual credit and set-off).</a:t>
            </a:r>
          </a:p>
          <a:p>
            <a:pPr algn="just">
              <a:buFont typeface="Wingdings" pitchFamily="2" charset="2"/>
              <a:buChar char="Ø"/>
            </a:pPr>
            <a:endParaRPr lang="en-CY" sz="2400" b="1" dirty="0"/>
          </a:p>
        </p:txBody>
      </p:sp>
      <p:pic>
        <p:nvPicPr>
          <p:cNvPr id="4" name="Picture 3">
            <a:extLst>
              <a:ext uri="{FF2B5EF4-FFF2-40B4-BE49-F238E27FC236}">
                <a16:creationId xmlns:a16="http://schemas.microsoft.com/office/drawing/2014/main" id="{8B3C1F67-54F9-EF29-7F33-620E2AB9A702}"/>
              </a:ext>
            </a:extLst>
          </p:cNvPr>
          <p:cNvPicPr>
            <a:picLocks noChangeAspect="1"/>
          </p:cNvPicPr>
          <p:nvPr/>
        </p:nvPicPr>
        <p:blipFill>
          <a:blip r:embed="rId2"/>
          <a:stretch>
            <a:fillRect/>
          </a:stretch>
        </p:blipFill>
        <p:spPr>
          <a:xfrm>
            <a:off x="7382106" y="1622745"/>
            <a:ext cx="4809894" cy="4108982"/>
          </a:xfrm>
          <a:prstGeom prst="rect">
            <a:avLst/>
          </a:prstGeom>
        </p:spPr>
      </p:pic>
    </p:spTree>
    <p:extLst>
      <p:ext uri="{BB962C8B-B14F-4D97-AF65-F5344CB8AC3E}">
        <p14:creationId xmlns:p14="http://schemas.microsoft.com/office/powerpoint/2010/main" val="2769957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fontScale="92500"/>
          </a:bodyPr>
          <a:lstStyle/>
          <a:p>
            <a:pPr>
              <a:buFont typeface="Wingdings" pitchFamily="2" charset="2"/>
              <a:buChar char="Ø"/>
            </a:pPr>
            <a:r>
              <a:rPr lang="el-GR" sz="2400" dirty="0"/>
              <a:t>Ο εκκαθαριστής οφείλει, το συντομότερο μετά τον διορισμό του, να </a:t>
            </a:r>
            <a:r>
              <a:rPr lang="el-GR" sz="2400" b="1" dirty="0"/>
              <a:t>καλέσει τους πιστωτές να υποβάλουν επαληθεύσεις</a:t>
            </a:r>
            <a:r>
              <a:rPr lang="el-GR" sz="2400" dirty="0"/>
              <a:t> (</a:t>
            </a:r>
            <a:r>
              <a:rPr lang="en-GB" sz="2400" dirty="0"/>
              <a:t>proofs of debt).</a:t>
            </a:r>
          </a:p>
          <a:p>
            <a:pPr>
              <a:buFont typeface="Wingdings" pitchFamily="2" charset="2"/>
              <a:buChar char="Ø"/>
            </a:pPr>
            <a:r>
              <a:rPr lang="el-GR" sz="2400" dirty="0"/>
              <a:t>Αν και στις εκούσιες εκκαθαρίσεις δεν είναι υποχρεωτική από τον νόμο,</a:t>
            </a:r>
            <a:r>
              <a:rPr lang="en-US" sz="2400" dirty="0"/>
              <a:t> </a:t>
            </a:r>
            <a:r>
              <a:rPr lang="el-GR" sz="2400" dirty="0"/>
              <a:t>πρέπει </a:t>
            </a:r>
            <a:r>
              <a:rPr lang="el-GR" sz="2400" b="1" dirty="0"/>
              <a:t>πάντοτε να εφαρμόζεται</a:t>
            </a:r>
            <a:r>
              <a:rPr lang="el-GR" sz="2400" dirty="0"/>
              <a:t> σε αφερέγγυες εταιρείες,</a:t>
            </a:r>
            <a:r>
              <a:rPr lang="en-US" sz="2400" dirty="0"/>
              <a:t> </a:t>
            </a:r>
            <a:r>
              <a:rPr lang="el-GR" sz="2400" dirty="0"/>
              <a:t>ένεκα της </a:t>
            </a:r>
            <a:r>
              <a:rPr lang="el-GR" sz="2400" b="1" dirty="0"/>
              <a:t>προσωπικής ευθύνης</a:t>
            </a:r>
            <a:r>
              <a:rPr lang="el-GR" sz="2400" dirty="0"/>
              <a:t> του εκκαθαριστή.</a:t>
            </a:r>
            <a:endParaRPr lang="en-US" sz="2400" dirty="0"/>
          </a:p>
          <a:p>
            <a:pPr>
              <a:buFont typeface="Wingdings" pitchFamily="2" charset="2"/>
              <a:buChar char="Ø"/>
            </a:pPr>
            <a:r>
              <a:rPr lang="el-GR" sz="2400" dirty="0"/>
              <a:t>Ακόμα και σε εκούσια εκκαθάριση από μέλη, αν υπάρχει</a:t>
            </a:r>
            <a:r>
              <a:rPr lang="en-US" sz="2400" dirty="0"/>
              <a:t> </a:t>
            </a:r>
            <a:r>
              <a:rPr lang="el-GR" sz="2400" dirty="0"/>
              <a:t>η παραμικρή αμφιβολία για χρέος, οφείλει να ζητά </a:t>
            </a:r>
            <a:r>
              <a:rPr lang="el-GR" sz="2400" b="1" dirty="0"/>
              <a:t>επίσημη επαλήθευση</a:t>
            </a:r>
            <a:r>
              <a:rPr lang="el-GR" sz="2400" dirty="0"/>
              <a:t> με ένορκη δήλωση.</a:t>
            </a:r>
            <a:endParaRPr lang="en-US" sz="2400" dirty="0"/>
          </a:p>
          <a:p>
            <a:pPr>
              <a:buFont typeface="Wingdings" pitchFamily="2" charset="2"/>
              <a:buChar char="Ø"/>
            </a:pPr>
            <a:r>
              <a:rPr lang="el-GR" sz="2400" b="1" dirty="0"/>
              <a:t>Κανονισμός 26 των περί Εταιρειών Κανονισμών 1933</a:t>
            </a:r>
            <a:br>
              <a:rPr lang="el-GR" sz="2400" dirty="0"/>
            </a:br>
            <a:r>
              <a:rPr lang="el-GR" sz="2400" dirty="0"/>
              <a:t>(αν και δεν εφαρμόζεται ρητά στις εκούσιες εκκαθαρίσεις, καθορίζει κατευθυντήριες αρχές):</a:t>
            </a:r>
          </a:p>
          <a:p>
            <a:pPr>
              <a:buFont typeface="Arial" panose="020B0604020202020204" pitchFamily="34" charset="0"/>
              <a:buChar char="•"/>
            </a:pPr>
            <a:r>
              <a:rPr lang="el-GR" sz="2400" dirty="0"/>
              <a:t>Ο εκκαθαριστής καθορίζει </a:t>
            </a:r>
            <a:r>
              <a:rPr lang="el-GR" sz="2400" b="1" dirty="0"/>
              <a:t>ημερομηνία εντός 14 ημερών</a:t>
            </a:r>
            <a:r>
              <a:rPr lang="el-GR" sz="2400" dirty="0"/>
              <a:t> από τη δημοσίευση ειδοποίησης.</a:t>
            </a:r>
          </a:p>
          <a:p>
            <a:pPr>
              <a:buFont typeface="Arial" panose="020B0604020202020204" pitchFamily="34" charset="0"/>
              <a:buChar char="•"/>
            </a:pPr>
            <a:r>
              <a:rPr lang="el-GR" sz="2400" dirty="0"/>
              <a:t>Η ειδοποίηση δημοσιεύεται σε </a:t>
            </a:r>
            <a:r>
              <a:rPr lang="el-GR" sz="2400" b="1" dirty="0"/>
              <a:t>δύο καθημερινές εφημερίδες</a:t>
            </a:r>
            <a:r>
              <a:rPr lang="el-GR" sz="2400" dirty="0"/>
              <a:t> και αποστέλλεται προσωπικά σε κάθε γνωστό πιστωτή.</a:t>
            </a:r>
          </a:p>
          <a:p>
            <a:pPr marL="0" indent="0">
              <a:buNone/>
            </a:pPr>
            <a:endParaRPr lang="el-GR" sz="2400" i="1" dirty="0"/>
          </a:p>
          <a:p>
            <a:pPr marL="0" indent="0">
              <a:buNone/>
            </a:pPr>
            <a:r>
              <a:rPr lang="en-GB" sz="2400" i="1" dirty="0"/>
              <a:t>Re Armstrong Whitworth Securities Co Ltd [1947] Ch 673</a:t>
            </a:r>
            <a:endParaRPr lang="en-GB" sz="24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4132863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lnSpcReduction="10000"/>
          </a:bodyPr>
          <a:lstStyle/>
          <a:p>
            <a:pPr>
              <a:buFont typeface="Wingdings" pitchFamily="2" charset="2"/>
              <a:buChar char="Ø"/>
            </a:pPr>
            <a:r>
              <a:rPr lang="el-GR" sz="2400" dirty="0"/>
              <a:t>Ο εκκαθαριστής οφείλει, το συντομότερο μετά τον διορισμό του, να </a:t>
            </a:r>
            <a:r>
              <a:rPr lang="el-GR" sz="2400" b="1" dirty="0"/>
              <a:t>καλέσει τους πιστωτές να υποβάλουν επαληθεύσεις</a:t>
            </a:r>
            <a:r>
              <a:rPr lang="el-GR" sz="2400" dirty="0"/>
              <a:t> (</a:t>
            </a:r>
            <a:r>
              <a:rPr lang="en-GB" sz="2400" dirty="0"/>
              <a:t>proofs of debt).</a:t>
            </a:r>
          </a:p>
          <a:p>
            <a:pPr>
              <a:buFont typeface="Wingdings" pitchFamily="2" charset="2"/>
              <a:buChar char="Ø"/>
            </a:pPr>
            <a:r>
              <a:rPr lang="el-GR" sz="2400" dirty="0"/>
              <a:t>Αν και στις εκούσιες εκκαθαρίσεις δεν είναι υποχρεωτική από τον νόμο,</a:t>
            </a:r>
            <a:r>
              <a:rPr lang="en-US" sz="2400" dirty="0"/>
              <a:t> </a:t>
            </a:r>
            <a:r>
              <a:rPr lang="el-GR" sz="2400" dirty="0"/>
              <a:t>πρέπει </a:t>
            </a:r>
            <a:r>
              <a:rPr lang="el-GR" sz="2400" b="1" dirty="0"/>
              <a:t>πάντοτε να εφαρμόζεται</a:t>
            </a:r>
            <a:r>
              <a:rPr lang="el-GR" sz="2400" dirty="0"/>
              <a:t> σε αφερέγγυες εταιρείες,</a:t>
            </a:r>
            <a:r>
              <a:rPr lang="en-US" sz="2400" dirty="0"/>
              <a:t> </a:t>
            </a:r>
            <a:r>
              <a:rPr lang="el-GR" sz="2400" dirty="0"/>
              <a:t>ένεκα της </a:t>
            </a:r>
            <a:r>
              <a:rPr lang="el-GR" sz="2400" b="1" dirty="0"/>
              <a:t>προσωπικής ευθύνης</a:t>
            </a:r>
            <a:r>
              <a:rPr lang="el-GR" sz="2400" dirty="0"/>
              <a:t> του εκκαθαριστή.</a:t>
            </a:r>
            <a:endParaRPr lang="en-US" sz="2400" dirty="0"/>
          </a:p>
          <a:p>
            <a:pPr>
              <a:buFont typeface="Wingdings" pitchFamily="2" charset="2"/>
              <a:buChar char="Ø"/>
            </a:pPr>
            <a:r>
              <a:rPr lang="el-GR" sz="2400" dirty="0"/>
              <a:t>Ακόμα και σε εκούσια εκκαθάριση από μέλη, αν υπάρχει</a:t>
            </a:r>
            <a:r>
              <a:rPr lang="en-US" sz="2400" dirty="0"/>
              <a:t> </a:t>
            </a:r>
            <a:r>
              <a:rPr lang="el-GR" sz="2400" dirty="0"/>
              <a:t>η παραμικρή αμφιβολία για χρέος, οφείλει να ζητά </a:t>
            </a:r>
            <a:r>
              <a:rPr lang="el-GR" sz="2400" b="1" dirty="0"/>
              <a:t>επίσημη επαλήθευση</a:t>
            </a:r>
            <a:r>
              <a:rPr lang="el-GR" sz="2400" dirty="0"/>
              <a:t> με ένορκη δήλωση.</a:t>
            </a:r>
            <a:endParaRPr lang="en-US" sz="2400" dirty="0"/>
          </a:p>
          <a:p>
            <a:pPr>
              <a:buFont typeface="Wingdings" pitchFamily="2" charset="2"/>
              <a:buChar char="Ø"/>
            </a:pPr>
            <a:r>
              <a:rPr lang="el-GR" sz="2400" b="1" dirty="0"/>
              <a:t>Κανονισμός 26 των περί Εταιρειών Κανονισμών 1933</a:t>
            </a:r>
            <a:br>
              <a:rPr lang="el-GR" sz="2400" dirty="0"/>
            </a:br>
            <a:r>
              <a:rPr lang="el-GR" sz="2400" dirty="0"/>
              <a:t>(αν και δεν εφαρμόζεται ρητά στις εκούσιες εκκαθαρίσεις, καθορίζει κατευθυντήριες αρχές):</a:t>
            </a:r>
          </a:p>
          <a:p>
            <a:pPr>
              <a:buFont typeface="Arial" panose="020B0604020202020204" pitchFamily="34" charset="0"/>
              <a:buChar char="•"/>
            </a:pPr>
            <a:r>
              <a:rPr lang="el-GR" sz="2400" dirty="0"/>
              <a:t>Ο εκκαθαριστής καθορίζει </a:t>
            </a:r>
            <a:r>
              <a:rPr lang="el-GR" sz="2400" b="1" dirty="0"/>
              <a:t>ημερομηνία εντός 14 ημερών</a:t>
            </a:r>
            <a:r>
              <a:rPr lang="el-GR" sz="2400" dirty="0"/>
              <a:t> από τη δημοσίευση ειδοποίησης.</a:t>
            </a:r>
          </a:p>
          <a:p>
            <a:pPr>
              <a:buFont typeface="Arial" panose="020B0604020202020204" pitchFamily="34" charset="0"/>
              <a:buChar char="•"/>
            </a:pPr>
            <a:r>
              <a:rPr lang="el-GR" sz="2400" dirty="0"/>
              <a:t>Η ειδοποίηση δημοσιεύεται σε </a:t>
            </a:r>
            <a:r>
              <a:rPr lang="el-GR" sz="2400" b="1" dirty="0"/>
              <a:t>δύο καθημερινές εφημερίδες</a:t>
            </a:r>
            <a:r>
              <a:rPr lang="el-GR" sz="2400" dirty="0"/>
              <a:t> και αποστέλλεται προσωπικά σε κάθε γνωστό πιστωτή.</a:t>
            </a:r>
          </a:p>
          <a:p>
            <a:pPr marL="0" indent="0">
              <a:buNone/>
            </a:pPr>
            <a:endParaRPr lang="el-GR" sz="2400" i="1" dirty="0"/>
          </a:p>
          <a:p>
            <a:pPr algn="just">
              <a:buFont typeface="Wingdings" pitchFamily="2" charset="2"/>
              <a:buChar char="Ø"/>
            </a:pPr>
            <a:endParaRPr lang="en-CY" sz="2400" b="1" dirty="0"/>
          </a:p>
        </p:txBody>
      </p:sp>
    </p:spTree>
    <p:extLst>
      <p:ext uri="{BB962C8B-B14F-4D97-AF65-F5344CB8AC3E}">
        <p14:creationId xmlns:p14="http://schemas.microsoft.com/office/powerpoint/2010/main" val="1031850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lnSpcReduction="10000"/>
          </a:bodyPr>
          <a:lstStyle/>
          <a:p>
            <a:pPr marL="0" indent="0" algn="just">
              <a:buNone/>
            </a:pPr>
            <a:endParaRPr lang="el-GR" sz="2400" i="1" dirty="0"/>
          </a:p>
          <a:p>
            <a:pPr algn="just">
              <a:buFont typeface="Wingdings" pitchFamily="2" charset="2"/>
              <a:buChar char="Ø"/>
            </a:pPr>
            <a:r>
              <a:rPr lang="el-GR" dirty="0"/>
              <a:t>Ο εκκαθαριστής φέρει </a:t>
            </a:r>
            <a:r>
              <a:rPr lang="el-GR" b="1" dirty="0"/>
              <a:t>υψηλό καθήκον επιμέλειας και πίστης</a:t>
            </a:r>
            <a:r>
              <a:rPr lang="el-GR" dirty="0"/>
              <a:t> (</a:t>
            </a:r>
            <a:r>
              <a:rPr lang="en-GB" dirty="0"/>
              <a:t>duty of care &amp; fiduciary duty).</a:t>
            </a:r>
            <a:endParaRPr lang="el-GR" dirty="0"/>
          </a:p>
          <a:p>
            <a:pPr algn="just">
              <a:buFont typeface="Wingdings" pitchFamily="2" charset="2"/>
              <a:buChar char="Ø"/>
            </a:pPr>
            <a:r>
              <a:rPr lang="el-GR" dirty="0"/>
              <a:t>Οφείλει να ενεργεί με πλήρη </a:t>
            </a:r>
            <a:r>
              <a:rPr lang="el-GR" b="1" dirty="0"/>
              <a:t>διαφάνεια και αντικειμενικότητα</a:t>
            </a:r>
            <a:r>
              <a:rPr lang="el-GR" dirty="0"/>
              <a:t>.</a:t>
            </a:r>
          </a:p>
          <a:p>
            <a:pPr algn="just">
              <a:buFont typeface="Wingdings" pitchFamily="2" charset="2"/>
              <a:buChar char="Ø"/>
            </a:pPr>
            <a:r>
              <a:rPr lang="el-GR" dirty="0"/>
              <a:t>Παράλειψη ή κακή κρίση μπορεί να οδηγήσει σε </a:t>
            </a:r>
            <a:r>
              <a:rPr lang="el-GR" b="1" dirty="0"/>
              <a:t>προσωπική ευθύνη</a:t>
            </a:r>
            <a:r>
              <a:rPr lang="el-GR" dirty="0"/>
              <a:t> για </a:t>
            </a:r>
            <a:r>
              <a:rPr lang="en-GB" dirty="0"/>
              <a:t>misfeasance</a:t>
            </a:r>
            <a:endParaRPr lang="el-GR" dirty="0"/>
          </a:p>
          <a:p>
            <a:pPr algn="just">
              <a:buFont typeface="Wingdings" pitchFamily="2" charset="2"/>
              <a:buChar char="Ø"/>
            </a:pPr>
            <a:r>
              <a:rPr lang="el-GR" dirty="0"/>
              <a:t>Οι αποφάσεις του εκκαθαριστή έχουν </a:t>
            </a:r>
            <a:r>
              <a:rPr lang="en-GB" b="1" dirty="0"/>
              <a:t>quasi-</a:t>
            </a:r>
            <a:r>
              <a:rPr lang="el-GR" b="1" dirty="0"/>
              <a:t>δικαστικό χαρακτήρα</a:t>
            </a:r>
            <a:r>
              <a:rPr lang="el-GR" dirty="0"/>
              <a:t>.</a:t>
            </a:r>
          </a:p>
          <a:p>
            <a:pPr algn="just">
              <a:buFont typeface="Wingdings" pitchFamily="2" charset="2"/>
              <a:buChar char="Ø"/>
            </a:pPr>
            <a:r>
              <a:rPr lang="el-GR" dirty="0"/>
              <a:t>Εφόσον υπάρχει αμφισβήτηση ή ασάφεια, το Δικαστήριο μπορεί να </a:t>
            </a:r>
            <a:r>
              <a:rPr lang="el-GR" b="1" dirty="0"/>
              <a:t>αναθεωρήσει</a:t>
            </a:r>
            <a:r>
              <a:rPr lang="el-GR" dirty="0"/>
              <a:t> ή </a:t>
            </a:r>
            <a:r>
              <a:rPr lang="el-GR" b="1" dirty="0"/>
              <a:t>ακυρώσει</a:t>
            </a:r>
            <a:r>
              <a:rPr lang="el-GR" dirty="0"/>
              <a:t> τέτοια απόφαση.</a:t>
            </a:r>
          </a:p>
          <a:p>
            <a:pPr algn="just">
              <a:buFont typeface="Wingdings" pitchFamily="2" charset="2"/>
              <a:buChar char="Ø"/>
            </a:pPr>
            <a:r>
              <a:rPr lang="el-GR" dirty="0"/>
              <a:t>Ο εκκαθαριστής μπορεί να ζητήσει </a:t>
            </a:r>
            <a:r>
              <a:rPr lang="el-GR" b="1" dirty="0"/>
              <a:t>δικαστική επικύρωση</a:t>
            </a:r>
            <a:r>
              <a:rPr lang="el-GR" dirty="0"/>
              <a:t> ή </a:t>
            </a:r>
            <a:r>
              <a:rPr lang="el-GR" b="1" dirty="0"/>
              <a:t>οδηγίες</a:t>
            </a:r>
            <a:r>
              <a:rPr lang="el-GR" dirty="0"/>
              <a:t> πριν τη διανομή, ώστε να προστατευθεί.</a:t>
            </a:r>
          </a:p>
          <a:p>
            <a:endParaRPr lang="en-GB" sz="16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41398411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fontScale="77500" lnSpcReduction="20000"/>
          </a:bodyPr>
          <a:lstStyle/>
          <a:p>
            <a:pPr marL="0" indent="0" algn="just">
              <a:buNone/>
            </a:pPr>
            <a:endParaRPr lang="el-GR" sz="2400" i="1" dirty="0"/>
          </a:p>
          <a:p>
            <a:pPr marL="285750" indent="-285750" algn="just">
              <a:lnSpc>
                <a:spcPct val="150000"/>
              </a:lnSpc>
              <a:buFont typeface="Wingdings" pitchFamily="2" charset="2"/>
              <a:buChar char="§"/>
            </a:pPr>
            <a:r>
              <a:rPr lang="el-GR" sz="2800" dirty="0">
                <a:solidFill>
                  <a:schemeClr val="tx1"/>
                </a:solidFill>
              </a:rPr>
              <a:t>Ο εκκαθαριστής εάν έχει τη παραμικρή αμφιβολία σε σχέση με την εγκυρότητα οποιασδήποτε οφειλής σε πιστωτή, αφού εξέτασε τις οικονομικές καταστάσεις της εταιρείας και όλες τις σχετικές πληροφορίες τις οποίες έλαβε από τους διευθυντές της εταιρείας, θα πρέπει να καλέσει (αποστέλλοντας ειδοποίηση ) τον πιστωτή να επαληθεύσει την οφειλή του. </a:t>
            </a:r>
          </a:p>
          <a:p>
            <a:pPr marL="285750" indent="-285750" algn="just">
              <a:lnSpc>
                <a:spcPct val="150000"/>
              </a:lnSpc>
              <a:buFont typeface="Wingdings" pitchFamily="2" charset="2"/>
              <a:buChar char="§"/>
            </a:pPr>
            <a:r>
              <a:rPr lang="el-GR" sz="2800" dirty="0">
                <a:solidFill>
                  <a:schemeClr val="tx1"/>
                </a:solidFill>
              </a:rPr>
              <a:t>Το ίδιο θα πρέπει να πράξει εάν δεν είναι σίγουρος εάν αναφέρονται όλοι οι πιστωτές στα βιβλία της εταιρείας. </a:t>
            </a:r>
          </a:p>
          <a:p>
            <a:pPr marL="285750" indent="-285750" algn="just">
              <a:lnSpc>
                <a:spcPct val="150000"/>
              </a:lnSpc>
              <a:buFont typeface="Wingdings" pitchFamily="2" charset="2"/>
              <a:buChar char="§"/>
            </a:pPr>
            <a:r>
              <a:rPr lang="el-GR" sz="2800" dirty="0">
                <a:solidFill>
                  <a:schemeClr val="tx1"/>
                </a:solidFill>
              </a:rPr>
              <a:t>Είναι επικίνδυνο για τον εκκαθαριστή να αποδεχθεί οποιαδήποτε απαίτηση εκτός εάν υπάρχει</a:t>
            </a:r>
            <a:r>
              <a:rPr lang="el-GR" sz="2800" b="1" dirty="0">
                <a:solidFill>
                  <a:schemeClr val="tx1"/>
                </a:solidFill>
              </a:rPr>
              <a:t> αδιαμφισβήτητη απόδειξη </a:t>
            </a:r>
            <a:r>
              <a:rPr lang="el-GR" sz="2800" dirty="0">
                <a:solidFill>
                  <a:schemeClr val="tx1"/>
                </a:solidFill>
              </a:rPr>
              <a:t>για την εγκυρότητα της.</a:t>
            </a:r>
          </a:p>
          <a:p>
            <a:endParaRPr lang="en-GB" sz="16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4350326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fontScale="92500" lnSpcReduction="20000"/>
          </a:bodyPr>
          <a:lstStyle/>
          <a:p>
            <a:pPr marL="0" indent="0" algn="just">
              <a:buNone/>
            </a:pPr>
            <a:endParaRPr lang="el-GR" sz="2400" i="1" dirty="0"/>
          </a:p>
          <a:p>
            <a:pPr marL="457200" indent="-457200" algn="just">
              <a:lnSpc>
                <a:spcPct val="100000"/>
              </a:lnSpc>
              <a:buFont typeface="Wingdings" pitchFamily="2" charset="2"/>
              <a:buChar char="§"/>
            </a:pPr>
            <a:r>
              <a:rPr lang="el-GR" sz="2800" dirty="0">
                <a:solidFill>
                  <a:schemeClr val="tx1"/>
                </a:solidFill>
              </a:rPr>
              <a:t>Ο εκκαθαριστής θα πρέπει να είναι βέβαιος ότι όλες οι απαιτήσεις εναντίον της εταιρείας είναι εκκαθαρισμένες και ότι η εταιρεία δεν έχει οποιαδήποτε υπεράσπιση ή λόγο ή τρόπο με τον οποίο θα μπορούσε να αποφύγει να πληρώσει την εν λόγω απαίτηση. </a:t>
            </a:r>
          </a:p>
          <a:p>
            <a:pPr algn="just">
              <a:lnSpc>
                <a:spcPct val="100000"/>
              </a:lnSpc>
            </a:pPr>
            <a:endParaRPr lang="el-GR" sz="2800" dirty="0">
              <a:solidFill>
                <a:schemeClr val="tx1"/>
              </a:solidFill>
            </a:endParaRPr>
          </a:p>
          <a:p>
            <a:pPr marL="457200" indent="-457200" algn="just">
              <a:lnSpc>
                <a:spcPct val="100000"/>
              </a:lnSpc>
              <a:buFont typeface="Wingdings" pitchFamily="2" charset="2"/>
              <a:buChar char="§"/>
            </a:pPr>
            <a:r>
              <a:rPr lang="el-GR" sz="2800" dirty="0">
                <a:solidFill>
                  <a:schemeClr val="tx1"/>
                </a:solidFill>
              </a:rPr>
              <a:t>Σε περίπτωση που ο εκκαθαριστής πληρώσει ισχυριζόμενη απαίτηση σε ισχυριζόμενο πιστωτή ο οποίος δεν είχε δικαίωμα αποπληρωμής, τότε ο εκκαθαριστής πληρώνει λεφτά της εταιρείας σε άτομο που δεν δικαιούται και θα είναι προσωπικά υπεύθυνος να αποζημιώσει την εταιρεία με τόκο.</a:t>
            </a:r>
          </a:p>
          <a:p>
            <a:pPr>
              <a:lnSpc>
                <a:spcPct val="100000"/>
              </a:lnSpc>
            </a:pPr>
            <a:endParaRPr lang="el-GR" sz="2800" i="1" dirty="0">
              <a:solidFill>
                <a:schemeClr val="tx1"/>
              </a:solidFill>
            </a:endParaRPr>
          </a:p>
          <a:p>
            <a:pPr>
              <a:lnSpc>
                <a:spcPct val="100000"/>
              </a:lnSpc>
            </a:pPr>
            <a:r>
              <a:rPr lang="en-US" sz="2800" i="1" dirty="0">
                <a:solidFill>
                  <a:schemeClr val="tx1"/>
                </a:solidFill>
              </a:rPr>
              <a:t>Windsor Steam Coal Co </a:t>
            </a:r>
            <a:r>
              <a:rPr lang="en-US" sz="2800" dirty="0">
                <a:solidFill>
                  <a:schemeClr val="tx1"/>
                </a:solidFill>
              </a:rPr>
              <a:t>(1901) Ltd [1929] I Ch.151, and 140 L.T.R 80 C.A; and </a:t>
            </a:r>
            <a:r>
              <a:rPr lang="en-US" sz="2800" i="1" dirty="0">
                <a:solidFill>
                  <a:schemeClr val="tx1"/>
                </a:solidFill>
              </a:rPr>
              <a:t>Re The Home &amp; Colonial Insurance Co Ltd </a:t>
            </a:r>
            <a:r>
              <a:rPr lang="en-US" sz="2800" dirty="0">
                <a:solidFill>
                  <a:schemeClr val="tx1"/>
                </a:solidFill>
              </a:rPr>
              <a:t>([1930] I Ch. 102; 142 L.T.R. 207. </a:t>
            </a:r>
            <a:endParaRPr lang="el-GR" sz="2800" dirty="0">
              <a:solidFill>
                <a:schemeClr val="tx1"/>
              </a:solidFill>
            </a:endParaRPr>
          </a:p>
          <a:p>
            <a:endParaRPr lang="en-GB" sz="16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40802768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fontScale="92500"/>
          </a:bodyPr>
          <a:lstStyle/>
          <a:p>
            <a:pPr marL="0" indent="0" algn="just">
              <a:buNone/>
            </a:pPr>
            <a:endParaRPr lang="el-GR" sz="2400" i="1" dirty="0"/>
          </a:p>
          <a:p>
            <a:pPr marL="0" indent="0" algn="ctr">
              <a:buNone/>
            </a:pPr>
            <a:r>
              <a:rPr lang="en-GB" b="1" i="1" dirty="0"/>
              <a:t>Re Home and Colonial Insurance Co Ltd </a:t>
            </a:r>
            <a:r>
              <a:rPr lang="en-GB" b="1" dirty="0"/>
              <a:t>[1930] 1 Ch 102</a:t>
            </a:r>
          </a:p>
          <a:p>
            <a:pPr algn="just">
              <a:buFont typeface="Wingdings" pitchFamily="2" charset="2"/>
              <a:buChar char="Ø"/>
            </a:pPr>
            <a:r>
              <a:rPr lang="el-GR" dirty="0"/>
              <a:t>Ο εκκαθαριστής αποδέχθηκε, βάσει κοινής πρακτικής, </a:t>
            </a:r>
            <a:r>
              <a:rPr lang="en-GB" b="1" dirty="0"/>
              <a:t>insurance slips</a:t>
            </a:r>
            <a:r>
              <a:rPr lang="en-GB" dirty="0"/>
              <a:t> </a:t>
            </a:r>
            <a:r>
              <a:rPr lang="el-GR" dirty="0"/>
              <a:t>ως απόδειξη συμβολαίων </a:t>
            </a:r>
            <a:r>
              <a:rPr lang="el-GR" dirty="0" err="1"/>
              <a:t>επαν</a:t>
            </a:r>
            <a:r>
              <a:rPr lang="el-GR" dirty="0"/>
              <a:t>-ασφάλισης, και κατέβαλε </a:t>
            </a:r>
            <a:r>
              <a:rPr lang="el-GR" b="1" dirty="0"/>
              <a:t>μεγάλο χρηματικό ποσό</a:t>
            </a:r>
            <a:r>
              <a:rPr lang="el-GR" dirty="0"/>
              <a:t> πέραν της πραγματικής υποχρέωσης της εταιρείας. Τα έγγραφα αυτά κρίθηκαν </a:t>
            </a:r>
            <a:r>
              <a:rPr lang="el-GR" b="1" dirty="0"/>
              <a:t>αντίθετα με τον </a:t>
            </a:r>
            <a:r>
              <a:rPr lang="en-GB" b="1" dirty="0"/>
              <a:t>Stamp Act </a:t>
            </a:r>
            <a:r>
              <a:rPr lang="el-GR" b="1" dirty="0"/>
              <a:t>και τον </a:t>
            </a:r>
            <a:r>
              <a:rPr lang="en-GB" b="1" dirty="0"/>
              <a:t>Marine Insurance Act</a:t>
            </a:r>
            <a:r>
              <a:rPr lang="el-GR" b="1" dirty="0"/>
              <a:t> </a:t>
            </a:r>
            <a:r>
              <a:rPr lang="el-GR" dirty="0"/>
              <a:t>και αφού απέτυχε να ανακτήσει τα ποσά, το Δικαστήριο τον έκρινε </a:t>
            </a:r>
            <a:r>
              <a:rPr lang="el-GR" b="1" dirty="0"/>
              <a:t>υπεύθυνο για πλημμελή εκτέλεση καθήκοντος </a:t>
            </a:r>
            <a:r>
              <a:rPr lang="el-GR" dirty="0"/>
              <a:t>και τον διέταξε να </a:t>
            </a:r>
            <a:r>
              <a:rPr lang="el-GR" b="1" dirty="0"/>
              <a:t>συνεισφέρει προσωπικά</a:t>
            </a:r>
            <a:r>
              <a:rPr lang="el-GR" dirty="0"/>
              <a:t> στα περιουσιακά στοιχεία της εταιρείας, ώστε οι πιστωτές να αποπληρωθούν </a:t>
            </a:r>
            <a:r>
              <a:rPr lang="el-GR" b="1" dirty="0"/>
              <a:t>εξ ολοκλήρου με τόκο 5%</a:t>
            </a:r>
            <a:r>
              <a:rPr lang="el-GR" dirty="0"/>
              <a:t>.</a:t>
            </a:r>
          </a:p>
          <a:p>
            <a:pPr algn="just">
              <a:buFont typeface="Wingdings" pitchFamily="2" charset="2"/>
              <a:buChar char="Ø"/>
            </a:pPr>
            <a:r>
              <a:rPr lang="el-GR" dirty="0"/>
              <a:t>Συνεπώς, αν ο εκκαθαριστής </a:t>
            </a:r>
            <a:r>
              <a:rPr lang="el-GR" b="1" dirty="0"/>
              <a:t>δεν είναι απολύτως βέβαιος</a:t>
            </a:r>
            <a:r>
              <a:rPr lang="el-GR" dirty="0"/>
              <a:t> για την εγκυρότητα απαίτησης, οφείλει να ζητήσει </a:t>
            </a:r>
            <a:r>
              <a:rPr lang="el-GR" b="1" dirty="0"/>
              <a:t>επαλήθευση με ένορκη δήλωση</a:t>
            </a:r>
            <a:r>
              <a:rPr lang="el-GR" dirty="0"/>
              <a:t> και, αν χρειάζεται,</a:t>
            </a:r>
            <a:br>
              <a:rPr lang="el-GR" dirty="0"/>
            </a:br>
            <a:r>
              <a:rPr lang="el-GR" dirty="0"/>
              <a:t>να αποστείλει </a:t>
            </a:r>
            <a:r>
              <a:rPr lang="el-GR" b="1" dirty="0"/>
              <a:t>ειδοποίηση απόρριψης</a:t>
            </a:r>
            <a:r>
              <a:rPr lang="el-GR" dirty="0"/>
              <a:t> με σαφή αιτιολόγηση.</a:t>
            </a:r>
          </a:p>
          <a:p>
            <a:endParaRPr lang="en-GB" sz="16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6092860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732645" cy="4940717"/>
          </a:xfrm>
        </p:spPr>
        <p:txBody>
          <a:bodyPr>
            <a:normAutofit fontScale="77500" lnSpcReduction="20000"/>
          </a:bodyPr>
          <a:lstStyle/>
          <a:p>
            <a:pPr marL="0" indent="0" algn="just">
              <a:buNone/>
            </a:pPr>
            <a:endParaRPr lang="el-GR" sz="2400" i="1" dirty="0"/>
          </a:p>
          <a:p>
            <a:pPr marL="0" indent="0" algn="just">
              <a:lnSpc>
                <a:spcPct val="160000"/>
              </a:lnSpc>
              <a:buNone/>
            </a:pPr>
            <a:r>
              <a:rPr lang="en-US" sz="2800" i="1" dirty="0">
                <a:solidFill>
                  <a:schemeClr val="tx1"/>
                </a:solidFill>
              </a:rPr>
              <a:t>“ The question as to the liability of a liquidator, who had without negligence allowed the proof of a person with no legal claim, was left open by the Court of Appeal in the recent case of the Windsor Steam Coal Co (1901) Ltd [1929] I Ch.151. </a:t>
            </a:r>
            <a:r>
              <a:rPr lang="el-GR" sz="2800" i="1" dirty="0">
                <a:solidFill>
                  <a:schemeClr val="tx1"/>
                </a:solidFill>
              </a:rPr>
              <a:t>[</a:t>
            </a:r>
            <a:r>
              <a:rPr lang="mr-IN" sz="2800" i="1" dirty="0">
                <a:solidFill>
                  <a:schemeClr val="tx1"/>
                </a:solidFill>
              </a:rPr>
              <a:t>…</a:t>
            </a:r>
            <a:r>
              <a:rPr lang="el-GR" sz="2800" i="1" dirty="0">
                <a:solidFill>
                  <a:schemeClr val="tx1"/>
                </a:solidFill>
              </a:rPr>
              <a:t>] </a:t>
            </a:r>
            <a:r>
              <a:rPr lang="en-US" sz="2800" i="1" dirty="0">
                <a:solidFill>
                  <a:schemeClr val="tx1"/>
                </a:solidFill>
              </a:rPr>
              <a:t>On the other hand, </a:t>
            </a:r>
            <a:r>
              <a:rPr lang="en-US" sz="2800" b="1" i="1" dirty="0">
                <a:solidFill>
                  <a:schemeClr val="tx1"/>
                </a:solidFill>
              </a:rPr>
              <a:t>there could be no doubt that </a:t>
            </a:r>
            <a:r>
              <a:rPr lang="en-US" sz="2800" b="1" i="1" dirty="0">
                <a:solidFill>
                  <a:srgbClr val="FF0000"/>
                </a:solidFill>
              </a:rPr>
              <a:t>a high standard of care and diligence was required from a liquidator in a voluntary winding – up</a:t>
            </a:r>
            <a:r>
              <a:rPr lang="en-US" sz="2800" b="1" i="1" dirty="0">
                <a:solidFill>
                  <a:schemeClr val="tx1"/>
                </a:solidFill>
              </a:rPr>
              <a:t>.</a:t>
            </a:r>
            <a:r>
              <a:rPr lang="en-US" sz="2800" i="1" dirty="0">
                <a:solidFill>
                  <a:schemeClr val="tx1"/>
                </a:solidFill>
              </a:rPr>
              <a:t> He is, of course, paid for his services ; </a:t>
            </a:r>
            <a:r>
              <a:rPr lang="en-US" sz="2800" b="1" i="1" dirty="0">
                <a:solidFill>
                  <a:schemeClr val="tx1"/>
                </a:solidFill>
              </a:rPr>
              <a:t>he is able to obtain wherever it is expedient </a:t>
            </a:r>
            <a:r>
              <a:rPr lang="en-US" sz="2800" b="1" i="1" dirty="0">
                <a:solidFill>
                  <a:srgbClr val="FF0000"/>
                </a:solidFill>
              </a:rPr>
              <a:t>the assistance of solicitors and counsel, </a:t>
            </a:r>
            <a:r>
              <a:rPr lang="en-US" sz="2800" b="1" i="1" dirty="0">
                <a:solidFill>
                  <a:schemeClr val="tx1"/>
                </a:solidFill>
              </a:rPr>
              <a:t>and which is most important consideration, he is entitled, in every case of serious doubt or difficulty in the performance of his statutory duties, to </a:t>
            </a:r>
            <a:r>
              <a:rPr lang="en-US" sz="2800" b="1" i="1" dirty="0">
                <a:solidFill>
                  <a:srgbClr val="FF0000"/>
                </a:solidFill>
              </a:rPr>
              <a:t>submit the matter to the Court and to obtain its guidance.”</a:t>
            </a:r>
            <a:r>
              <a:rPr lang="en-US" sz="2800" i="1" dirty="0">
                <a:solidFill>
                  <a:schemeClr val="tx1"/>
                </a:solidFill>
              </a:rPr>
              <a:t> </a:t>
            </a:r>
            <a:endParaRPr lang="el-GR" sz="2800" i="1" dirty="0">
              <a:solidFill>
                <a:schemeClr val="tx1"/>
              </a:solidFill>
            </a:endParaRPr>
          </a:p>
          <a:p>
            <a:pPr algn="just">
              <a:lnSpc>
                <a:spcPct val="160000"/>
              </a:lnSpc>
            </a:pPr>
            <a:r>
              <a:rPr lang="en-US" sz="2800" i="1" dirty="0">
                <a:solidFill>
                  <a:schemeClr val="tx1"/>
                </a:solidFill>
              </a:rPr>
              <a:t>(</a:t>
            </a:r>
            <a:r>
              <a:rPr lang="en-US" sz="2800" dirty="0">
                <a:solidFill>
                  <a:schemeClr val="tx1"/>
                </a:solidFill>
              </a:rPr>
              <a:t>The Home &amp; Colonial Insurance Co Ltd ([1930] I Ch. 102; 142 L.T.R. 207)</a:t>
            </a:r>
          </a:p>
          <a:p>
            <a:endParaRPr lang="en-GB" sz="1600" dirty="0"/>
          </a:p>
          <a:p>
            <a:pPr algn="just">
              <a:buFont typeface="Wingdings" pitchFamily="2" charset="2"/>
              <a:buChar char="Ø"/>
            </a:pPr>
            <a:endParaRPr lang="en-CY" sz="2400" b="1" dirty="0"/>
          </a:p>
        </p:txBody>
      </p:sp>
    </p:spTree>
    <p:extLst>
      <p:ext uri="{BB962C8B-B14F-4D97-AF65-F5344CB8AC3E}">
        <p14:creationId xmlns:p14="http://schemas.microsoft.com/office/powerpoint/2010/main" val="3911408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968972" cy="5235255"/>
          </a:xfrm>
        </p:spPr>
        <p:txBody>
          <a:bodyPr>
            <a:normAutofit fontScale="92500" lnSpcReduction="20000"/>
          </a:bodyPr>
          <a:lstStyle/>
          <a:p>
            <a:endParaRPr lang="en-GB" sz="1600" dirty="0"/>
          </a:p>
          <a:p>
            <a:pPr marL="0" indent="0" algn="just">
              <a:buNone/>
            </a:pPr>
            <a:r>
              <a:rPr lang="en-GB" b="1" i="1" dirty="0"/>
              <a:t>Re </a:t>
            </a:r>
            <a:r>
              <a:rPr lang="en-GB" b="1" i="1" dirty="0" err="1"/>
              <a:t>Menastar</a:t>
            </a:r>
            <a:r>
              <a:rPr lang="en-GB" b="1" i="1" dirty="0"/>
              <a:t> Finance Ltd (in liquidation) </a:t>
            </a:r>
            <a:r>
              <a:rPr lang="en-GB" b="1" i="1" dirty="0" err="1"/>
              <a:t>Menastar</a:t>
            </a:r>
            <a:r>
              <a:rPr lang="en-GB" b="1" i="1" dirty="0"/>
              <a:t> Ltd v Simon </a:t>
            </a:r>
            <a:r>
              <a:rPr lang="en-GB" b="1" dirty="0"/>
              <a:t>[2002] EWHC 2610 (Ch)</a:t>
            </a:r>
            <a:br>
              <a:rPr lang="en-GB" dirty="0"/>
            </a:br>
            <a:endParaRPr lang="el-GR" dirty="0"/>
          </a:p>
          <a:p>
            <a:pPr algn="just">
              <a:buFont typeface="Wingdings" pitchFamily="2" charset="2"/>
              <a:buChar char="Ø"/>
            </a:pPr>
            <a:r>
              <a:rPr lang="el-GR" dirty="0"/>
              <a:t>Το Δικαστήριο έκρινε ότι οι αποφάσεις του εκκαθαριστή για επαληθεύσεις χρεών</a:t>
            </a:r>
            <a:br>
              <a:rPr lang="el-GR" dirty="0"/>
            </a:br>
            <a:r>
              <a:rPr lang="el-GR" dirty="0"/>
              <a:t>έχουν </a:t>
            </a:r>
            <a:r>
              <a:rPr lang="el-GR" b="1" dirty="0"/>
              <a:t>δικαστικό χαρακτήρα</a:t>
            </a:r>
            <a:r>
              <a:rPr lang="el-GR" dirty="0"/>
              <a:t> και μπορούν να τεθούν υπό </a:t>
            </a:r>
            <a:r>
              <a:rPr lang="el-GR" b="1" dirty="0"/>
              <a:t>αναθεώρηση</a:t>
            </a:r>
            <a:r>
              <a:rPr lang="el-GR" dirty="0"/>
              <a:t> όταν δεν είναι δίκαιες ή αιτιολογημένες.</a:t>
            </a:r>
          </a:p>
          <a:p>
            <a:pPr marL="0" indent="0">
              <a:buNone/>
            </a:pPr>
            <a:endParaRPr lang="el-GR" b="1" dirty="0"/>
          </a:p>
          <a:p>
            <a:pPr marL="0" indent="0">
              <a:buNone/>
            </a:pPr>
            <a:r>
              <a:rPr lang="el-GR" b="1" dirty="0"/>
              <a:t>Αίτηση υπ’ </a:t>
            </a:r>
            <a:r>
              <a:rPr lang="el-GR" b="1" dirty="0" err="1"/>
              <a:t>αριθμ</a:t>
            </a:r>
            <a:r>
              <a:rPr lang="el-GR" b="1" dirty="0"/>
              <a:t>. 52/2022 (Επαρχιακό Δικαστήριο Λευκωσίας, </a:t>
            </a:r>
            <a:r>
              <a:rPr lang="en-GB" b="1" dirty="0" err="1"/>
              <a:t>Oikritie</a:t>
            </a:r>
            <a:r>
              <a:rPr lang="en-GB" b="1" dirty="0"/>
              <a:t> Investments Cyprus Ltd – </a:t>
            </a:r>
            <a:r>
              <a:rPr lang="el-GR" b="1" dirty="0"/>
              <a:t>υπό εκκαθάριση)</a:t>
            </a:r>
            <a:br>
              <a:rPr lang="el-GR" dirty="0"/>
            </a:br>
            <a:endParaRPr lang="el-GR" dirty="0"/>
          </a:p>
          <a:p>
            <a:pPr algn="just">
              <a:buFont typeface="Wingdings" pitchFamily="2" charset="2"/>
              <a:buChar char="Ø"/>
            </a:pPr>
            <a:r>
              <a:rPr lang="el-GR" dirty="0"/>
              <a:t>Το Δικαστήριο, υιοθετώντας το σκεπτικό της </a:t>
            </a:r>
            <a:r>
              <a:rPr lang="en-GB" i="1" dirty="0"/>
              <a:t>Re </a:t>
            </a:r>
            <a:r>
              <a:rPr lang="en-GB" i="1" dirty="0" err="1"/>
              <a:t>Menastar</a:t>
            </a:r>
            <a:r>
              <a:rPr lang="en-GB" i="1" dirty="0"/>
              <a:t> Finance Ltd</a:t>
            </a:r>
            <a:r>
              <a:rPr lang="en-GB" dirty="0"/>
              <a:t>,</a:t>
            </a:r>
            <a:r>
              <a:rPr lang="el-GR" dirty="0"/>
              <a:t>  έκανε αναφορά στην εφαρμογή του άρθρου 234(5) του Κεφ. 113, τονίζοντας ότι οι αποφάσεις του εκκαθαριστή υπόκεινται σε αναθεώρηση από το Δικαστήριο, όταν είναι άδικες, αυθαίρετες ή </a:t>
            </a:r>
            <a:r>
              <a:rPr lang="el-GR" dirty="0" err="1"/>
              <a:t>ανεπάρκτως</a:t>
            </a:r>
            <a:r>
              <a:rPr lang="el-GR" dirty="0"/>
              <a:t> αιτιολογημένες. Επιβεβαιώθηκε επίσης ότι, σε περιπτώσεις αμφισβητήσεων ή συγκρούσεων, ο εκκαθαριστής υποχρεούται να ζητά οδηγίες από το Δικαστήριο πριν τη διανομή του ενεργητικού</a:t>
            </a:r>
          </a:p>
          <a:p>
            <a:pPr algn="just">
              <a:buFont typeface="Wingdings" pitchFamily="2" charset="2"/>
              <a:buChar char="Ø"/>
            </a:pPr>
            <a:endParaRPr lang="en-CY" sz="2400" b="1" dirty="0"/>
          </a:p>
        </p:txBody>
      </p:sp>
    </p:spTree>
    <p:extLst>
      <p:ext uri="{BB962C8B-B14F-4D97-AF65-F5344CB8AC3E}">
        <p14:creationId xmlns:p14="http://schemas.microsoft.com/office/powerpoint/2010/main" val="11499372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968972" cy="5235255"/>
          </a:xfrm>
        </p:spPr>
        <p:txBody>
          <a:bodyPr>
            <a:normAutofit/>
          </a:bodyPr>
          <a:lstStyle/>
          <a:p>
            <a:pPr marL="0" indent="0" algn="ctr">
              <a:buNone/>
            </a:pPr>
            <a:r>
              <a:rPr lang="el-GR" b="1" dirty="0"/>
              <a:t>Κύρια Συμπεράσματα</a:t>
            </a:r>
          </a:p>
          <a:p>
            <a:pPr marL="0" indent="0" algn="ctr">
              <a:buNone/>
            </a:pPr>
            <a:endParaRPr lang="el-GR" b="1" dirty="0"/>
          </a:p>
          <a:p>
            <a:pPr>
              <a:buFont typeface="Arial" panose="020B0604020202020204" pitchFamily="34" charset="0"/>
              <a:buChar char="•"/>
            </a:pPr>
            <a:r>
              <a:rPr lang="el-GR" dirty="0"/>
              <a:t>Η επαλήθευση χρεών αποτελεί </a:t>
            </a:r>
            <a:r>
              <a:rPr lang="el-GR" b="1" dirty="0"/>
              <a:t>θεμέλιο της δίκαιης εκκαθάρισης</a:t>
            </a:r>
            <a:r>
              <a:rPr lang="el-GR" dirty="0"/>
              <a:t>.</a:t>
            </a:r>
          </a:p>
          <a:p>
            <a:pPr>
              <a:buFont typeface="Arial" panose="020B0604020202020204" pitchFamily="34" charset="0"/>
              <a:buChar char="•"/>
            </a:pPr>
            <a:r>
              <a:rPr lang="el-GR" dirty="0"/>
              <a:t>Εφαρμόζεται </a:t>
            </a:r>
            <a:r>
              <a:rPr lang="el-GR" b="1" dirty="0"/>
              <a:t>υποχρεωτικά</a:t>
            </a:r>
            <a:r>
              <a:rPr lang="el-GR" dirty="0"/>
              <a:t> στις αφερέγγυες εταιρείες και </a:t>
            </a:r>
            <a:r>
              <a:rPr lang="el-GR" b="1" dirty="0"/>
              <a:t>κατά διακριτική ευχέρεια με επιμέλεια</a:t>
            </a:r>
            <a:r>
              <a:rPr lang="el-GR" dirty="0"/>
              <a:t> στις εκκαθαρίσεις από μέλη.</a:t>
            </a:r>
          </a:p>
          <a:p>
            <a:pPr>
              <a:buFont typeface="Arial" panose="020B0604020202020204" pitchFamily="34" charset="0"/>
              <a:buChar char="•"/>
            </a:pPr>
            <a:r>
              <a:rPr lang="el-GR" dirty="0"/>
              <a:t>Ο εκκαθαριστής φέρει </a:t>
            </a:r>
            <a:r>
              <a:rPr lang="el-GR" b="1" dirty="0"/>
              <a:t>προσωπική ευθύνη</a:t>
            </a:r>
            <a:r>
              <a:rPr lang="el-GR" dirty="0"/>
              <a:t> για πλημμελή εξέταση ή παράλειψη επαλήθευσης.</a:t>
            </a:r>
          </a:p>
          <a:p>
            <a:pPr>
              <a:buFont typeface="Arial" panose="020B0604020202020204" pitchFamily="34" charset="0"/>
              <a:buChar char="•"/>
            </a:pPr>
            <a:r>
              <a:rPr lang="el-GR" dirty="0"/>
              <a:t>Οι </a:t>
            </a:r>
            <a:r>
              <a:rPr lang="el-GR" b="1" dirty="0"/>
              <a:t>κανόνες πτωχεύσεως</a:t>
            </a:r>
            <a:r>
              <a:rPr lang="el-GR" dirty="0"/>
              <a:t> και η </a:t>
            </a:r>
            <a:r>
              <a:rPr lang="el-GR" b="1" dirty="0"/>
              <a:t>νομολογία</a:t>
            </a:r>
            <a:r>
              <a:rPr lang="el-GR" dirty="0"/>
              <a:t> παρέχουν πρακτική καθοδήγηση για τη διαφάνεια και την ισότητα μεταξύ πιστωτών.</a:t>
            </a:r>
          </a:p>
          <a:p>
            <a:pPr>
              <a:buFont typeface="Arial" panose="020B0604020202020204" pitchFamily="34" charset="0"/>
              <a:buChar char="•"/>
            </a:pPr>
            <a:r>
              <a:rPr lang="el-GR" dirty="0"/>
              <a:t>Όπου υπάρχει αμφιβολία, </a:t>
            </a:r>
            <a:r>
              <a:rPr lang="el-GR" b="1" dirty="0"/>
              <a:t>το Δικαστήριο</a:t>
            </a:r>
            <a:r>
              <a:rPr lang="el-GR" dirty="0"/>
              <a:t> παραμένει ο θεματοφύλακας της δίκαιης διαδικασίας.</a:t>
            </a:r>
          </a:p>
          <a:p>
            <a:pPr algn="just">
              <a:buFont typeface="Wingdings" pitchFamily="2" charset="2"/>
              <a:buChar char="Ø"/>
            </a:pPr>
            <a:endParaRPr lang="en-CY" sz="2400" b="1" dirty="0"/>
          </a:p>
        </p:txBody>
      </p:sp>
    </p:spTree>
    <p:extLst>
      <p:ext uri="{BB962C8B-B14F-4D97-AF65-F5344CB8AC3E}">
        <p14:creationId xmlns:p14="http://schemas.microsoft.com/office/powerpoint/2010/main" val="4673069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968972" cy="5235255"/>
          </a:xfrm>
        </p:spPr>
        <p:txBody>
          <a:bodyPr>
            <a:normAutofit fontScale="85000" lnSpcReduction="20000"/>
          </a:bodyPr>
          <a:lstStyle/>
          <a:p>
            <a:pPr algn="just" fontAlgn="base"/>
            <a:br>
              <a:rPr lang="el-GR" sz="2000" dirty="0">
                <a:solidFill>
                  <a:schemeClr val="tx1"/>
                </a:solidFill>
              </a:rPr>
            </a:br>
            <a:r>
              <a:rPr lang="el-GR" sz="2400" b="1" dirty="0">
                <a:solidFill>
                  <a:schemeClr val="tx1"/>
                </a:solidFill>
              </a:rPr>
              <a:t>ΤΕΛΙΚΗ ΓΕΝΙΚΗ ΣΥΝΕΛΕΥΣΗ </a:t>
            </a:r>
          </a:p>
          <a:p>
            <a:pPr marL="0" indent="0" algn="just" fontAlgn="base">
              <a:buNone/>
            </a:pPr>
            <a:r>
              <a:rPr lang="el-GR" sz="2400" dirty="0">
                <a:solidFill>
                  <a:schemeClr val="tx1"/>
                </a:solidFill>
              </a:rPr>
              <a:t>Αμέσως μετά τη ρευστοποίηση και διανομή ολόκληρης της περιουσίας της εταιρείας ο εκκαθαριστής συγκαλεί τη τελική γενική συνέλευση, δυνάμει του Α.283. </a:t>
            </a:r>
          </a:p>
          <a:p>
            <a:pPr marL="0" indent="0" algn="just">
              <a:buNone/>
            </a:pPr>
            <a:r>
              <a:rPr lang="el-GR" sz="2400" i="1" dirty="0">
                <a:solidFill>
                  <a:schemeClr val="tx1"/>
                </a:solidFill>
              </a:rPr>
              <a:t>“(1) Αμέσως μετά που οι υποθέσεις της εταιρείας έχουν εκκαθαριστεί εξολοκλήρου, ο εκκαθαριστής καταρτίζει λογαριασμό για την εκκαθάριση, που δείχνει τον τρόπο με τον οποίο έγινε η εκκαθάριση και τον τρόπο που διατέθηκε η περιουσία της εταιρείας, και μετά συγκαλεί γενική συνέλευση της εταιρείας και συνέλευση των πιστωτών για να θέσει το λογαριασμό ενώπιον των συνελεύσεων και να δώσει οποιαδήποτε εξήγηση για αυτό.</a:t>
            </a:r>
          </a:p>
          <a:p>
            <a:pPr algn="just"/>
            <a:br>
              <a:rPr lang="el-GR" sz="2400" i="1" dirty="0">
                <a:solidFill>
                  <a:schemeClr val="tx1"/>
                </a:solidFill>
              </a:rPr>
            </a:br>
            <a:r>
              <a:rPr lang="el-GR" sz="2400" i="1" dirty="0">
                <a:solidFill>
                  <a:schemeClr val="tx1"/>
                </a:solidFill>
              </a:rPr>
              <a:t>(2) Κάθε τέτοια συνέλευση </a:t>
            </a:r>
            <a:r>
              <a:rPr lang="el-GR" sz="2400" i="1" dirty="0" err="1">
                <a:solidFill>
                  <a:schemeClr val="tx1"/>
                </a:solidFill>
              </a:rPr>
              <a:t>συγκαλείται</a:t>
            </a:r>
            <a:r>
              <a:rPr lang="el-GR" sz="2400" i="1" dirty="0">
                <a:solidFill>
                  <a:schemeClr val="tx1"/>
                </a:solidFill>
              </a:rPr>
              <a:t> με ειδοποίηση στην Επίσημη Εφημερίδα της Δημοκρατίας που ορίζει το χρόνο, τον τόπο και το σκοπό της που δημοσιεύεται τουλάχιστον ένα μήνα πριν από τη συνέλευση.</a:t>
            </a:r>
          </a:p>
          <a:p>
            <a:pPr marL="0" indent="0" algn="just">
              <a:buNone/>
            </a:pPr>
            <a:r>
              <a:rPr lang="el-GR" sz="2400" i="1" dirty="0">
                <a:solidFill>
                  <a:schemeClr val="tx1"/>
                </a:solidFill>
              </a:rPr>
              <a:t>(3) Εντός μίας (1) </a:t>
            </a:r>
            <a:r>
              <a:rPr lang="el-GR" sz="2400" i="1" dirty="0" err="1">
                <a:solidFill>
                  <a:schemeClr val="tx1"/>
                </a:solidFill>
              </a:rPr>
              <a:t>εβδοµάδας</a:t>
            </a:r>
            <a:r>
              <a:rPr lang="el-GR" sz="2400" i="1" dirty="0">
                <a:solidFill>
                  <a:schemeClr val="tx1"/>
                </a:solidFill>
              </a:rPr>
              <a:t> από την </a:t>
            </a:r>
            <a:r>
              <a:rPr lang="el-GR" sz="2400" i="1" dirty="0" err="1">
                <a:solidFill>
                  <a:schemeClr val="tx1"/>
                </a:solidFill>
              </a:rPr>
              <a:t>ηµεροµηνία</a:t>
            </a:r>
            <a:r>
              <a:rPr lang="el-GR" sz="2400" i="1" dirty="0">
                <a:solidFill>
                  <a:schemeClr val="tx1"/>
                </a:solidFill>
              </a:rPr>
              <a:t> των συνελεύσεων ή από την </a:t>
            </a:r>
            <a:r>
              <a:rPr lang="el-GR" sz="2400" i="1" dirty="0" err="1">
                <a:solidFill>
                  <a:schemeClr val="tx1"/>
                </a:solidFill>
              </a:rPr>
              <a:t>ηµεροµηνία</a:t>
            </a:r>
            <a:r>
              <a:rPr lang="el-GR" sz="2400" i="1" dirty="0">
                <a:solidFill>
                  <a:schemeClr val="tx1"/>
                </a:solidFill>
              </a:rPr>
              <a:t> της τελευταίας συνέλευσης, σε περίπτωση που οι συνελεύσεις δεν συγκροτούνται την ίδια </a:t>
            </a:r>
            <a:r>
              <a:rPr lang="el-GR" sz="2400" i="1" dirty="0" err="1">
                <a:solidFill>
                  <a:schemeClr val="tx1"/>
                </a:solidFill>
              </a:rPr>
              <a:t>ηµέρα</a:t>
            </a:r>
            <a:r>
              <a:rPr lang="el-GR" sz="2400" i="1" dirty="0">
                <a:solidFill>
                  <a:schemeClr val="tx1"/>
                </a:solidFill>
              </a:rPr>
              <a:t>, ο εκκαθαριστής παραδίδει στον έφορο εταιρειών αντίγραφο του </a:t>
            </a:r>
            <a:r>
              <a:rPr lang="el-GR" sz="2400" i="1" dirty="0" err="1">
                <a:solidFill>
                  <a:schemeClr val="tx1"/>
                </a:solidFill>
              </a:rPr>
              <a:t>λογαριασµού</a:t>
            </a:r>
            <a:r>
              <a:rPr lang="el-GR" sz="2400" i="1" dirty="0">
                <a:solidFill>
                  <a:schemeClr val="tx1"/>
                </a:solidFill>
              </a:rPr>
              <a:t> και έκθεση για τη συγκρότηση των συνελεύσεων και των </a:t>
            </a:r>
            <a:r>
              <a:rPr lang="el-GR" sz="2400" i="1" dirty="0" err="1">
                <a:solidFill>
                  <a:schemeClr val="tx1"/>
                </a:solidFill>
              </a:rPr>
              <a:t>ηµεροµηνιών</a:t>
            </a:r>
            <a:r>
              <a:rPr lang="el-GR" sz="2400" i="1" dirty="0">
                <a:solidFill>
                  <a:schemeClr val="tx1"/>
                </a:solidFill>
              </a:rPr>
              <a:t> τους, και σε περίπτωση που αυτά δεν παραδοθούν, ο εκκαθαριστής υπόκειται σε </a:t>
            </a:r>
            <a:r>
              <a:rPr lang="el-GR" sz="2400" i="1" dirty="0" err="1">
                <a:solidFill>
                  <a:schemeClr val="tx1"/>
                </a:solidFill>
              </a:rPr>
              <a:t>πρόστιµο</a:t>
            </a:r>
            <a:r>
              <a:rPr lang="el-GR" sz="2400" i="1" dirty="0">
                <a:solidFill>
                  <a:schemeClr val="tx1"/>
                </a:solidFill>
              </a:rPr>
              <a:t> που δεν υπερβαίνει τα σαράντα δύο ευρώ (€42) για κάθε </a:t>
            </a:r>
            <a:r>
              <a:rPr lang="el-GR" sz="2400" i="1" dirty="0" err="1">
                <a:solidFill>
                  <a:schemeClr val="tx1"/>
                </a:solidFill>
              </a:rPr>
              <a:t>ηµέρα</a:t>
            </a:r>
            <a:r>
              <a:rPr lang="el-GR" sz="2400" i="1" dirty="0">
                <a:solidFill>
                  <a:schemeClr val="tx1"/>
                </a:solidFill>
              </a:rPr>
              <a:t> παράλειψης συμμόρφωσης προς τις διατάξεις του παρόντος εδαφίου:</a:t>
            </a:r>
          </a:p>
          <a:p>
            <a:pPr marL="0" indent="0" algn="just">
              <a:buNone/>
            </a:pPr>
            <a:r>
              <a:rPr lang="el-GR" sz="2400" i="1" dirty="0">
                <a:solidFill>
                  <a:schemeClr val="tx1"/>
                </a:solidFill>
              </a:rPr>
              <a:t>Νοείται ότι, σε περίπτωση που δεν υπάρχει απαρτία σε κάθε συνέλευση, ο εκκαθαριστής αντί της έκθεσης που προβλέπεται στο εδάφιο (3), παραδίδει έκθεση στην οποία αναφέρει ότι η συνέλευση </a:t>
            </a:r>
            <a:r>
              <a:rPr lang="el-GR" sz="2400" i="1" dirty="0" err="1">
                <a:solidFill>
                  <a:schemeClr val="tx1"/>
                </a:solidFill>
              </a:rPr>
              <a:t>συγκλήθηκε</a:t>
            </a:r>
            <a:r>
              <a:rPr lang="el-GR" sz="2400" i="1" dirty="0">
                <a:solidFill>
                  <a:schemeClr val="tx1"/>
                </a:solidFill>
              </a:rPr>
              <a:t> κατάλληλα και ότι σε αυτήν δεν υπήρξε απαρτία και µε την υποβολή της εν λόγω έκθεσης λογίζεται ότι </a:t>
            </a:r>
            <a:r>
              <a:rPr lang="el-GR" sz="2400" i="1" dirty="0" err="1">
                <a:solidFill>
                  <a:schemeClr val="tx1"/>
                </a:solidFill>
              </a:rPr>
              <a:t>εφαρµόστηκαν</a:t>
            </a:r>
            <a:r>
              <a:rPr lang="el-GR" sz="2400" i="1" dirty="0">
                <a:solidFill>
                  <a:schemeClr val="tx1"/>
                </a:solidFill>
              </a:rPr>
              <a:t> οι διατάξεις του παρόντος εδαφίου αναφορικά µε την παράδοση έκθεσης για τη συνέλευση εκείνη.</a:t>
            </a:r>
          </a:p>
          <a:p>
            <a:pPr algn="just">
              <a:buFont typeface="Wingdings" pitchFamily="2" charset="2"/>
              <a:buChar char="Ø"/>
            </a:pPr>
            <a:endParaRPr lang="en-CY" sz="2400" b="1" dirty="0"/>
          </a:p>
        </p:txBody>
      </p:sp>
    </p:spTree>
    <p:extLst>
      <p:ext uri="{BB962C8B-B14F-4D97-AF65-F5344CB8AC3E}">
        <p14:creationId xmlns:p14="http://schemas.microsoft.com/office/powerpoint/2010/main" val="1822343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5" y="294538"/>
            <a:ext cx="11044526" cy="1033669"/>
          </a:xfrm>
        </p:spPr>
        <p:txBody>
          <a:bodyPr>
            <a:normAutofit fontScale="90000"/>
          </a:bodyPr>
          <a:lstStyle/>
          <a:p>
            <a:pPr algn="ctr"/>
            <a:r>
              <a:rPr lang="el-GR" sz="3400" b="1" dirty="0">
                <a:solidFill>
                  <a:srgbClr val="FFFFFF"/>
                </a:solidFill>
              </a:rPr>
              <a:t>Εκούσια Εκκαθάριση από ΠΙΣΤΩΤΕΣ </a:t>
            </a:r>
            <a:br>
              <a:rPr lang="el-GR" sz="3400" b="1" dirty="0">
                <a:solidFill>
                  <a:srgbClr val="FFFFFF"/>
                </a:solidFill>
              </a:rPr>
            </a:br>
            <a:r>
              <a:rPr lang="el-GR" sz="3400" b="1" dirty="0">
                <a:solidFill>
                  <a:schemeClr val="bg1"/>
                </a:solidFill>
              </a:rPr>
              <a:t> </a:t>
            </a:r>
            <a:r>
              <a:rPr lang="el-GR" sz="3600" b="1" dirty="0">
                <a:solidFill>
                  <a:schemeClr val="bg1"/>
                </a:solidFill>
              </a:rPr>
              <a:t>ΕΠΑΛΗΘΕΥΣΗ ΧΡΕΟΥΣ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6" name="Content Placeholder 5">
            <a:extLst>
              <a:ext uri="{FF2B5EF4-FFF2-40B4-BE49-F238E27FC236}">
                <a16:creationId xmlns:a16="http://schemas.microsoft.com/office/drawing/2014/main" id="{1C409BE4-E8D5-A62C-A9A3-FD83DA620383}"/>
              </a:ext>
            </a:extLst>
          </p:cNvPr>
          <p:cNvSpPr>
            <a:spLocks noGrp="1"/>
          </p:cNvSpPr>
          <p:nvPr>
            <p:ph idx="1"/>
          </p:nvPr>
        </p:nvSpPr>
        <p:spPr>
          <a:xfrm>
            <a:off x="223024" y="1622745"/>
            <a:ext cx="11968972" cy="5235255"/>
          </a:xfrm>
        </p:spPr>
        <p:txBody>
          <a:bodyPr>
            <a:normAutofit fontScale="85000" lnSpcReduction="20000"/>
          </a:bodyPr>
          <a:lstStyle/>
          <a:p>
            <a:pPr algn="just" fontAlgn="base"/>
            <a:br>
              <a:rPr lang="el-GR" sz="2000" dirty="0">
                <a:solidFill>
                  <a:schemeClr val="tx1"/>
                </a:solidFill>
              </a:rPr>
            </a:br>
            <a:r>
              <a:rPr lang="el-GR" sz="2400" b="1" dirty="0">
                <a:solidFill>
                  <a:schemeClr val="tx1"/>
                </a:solidFill>
              </a:rPr>
              <a:t>ΤΕΛΙΚΗ ΓΕΝΙΚΗ ΣΥΝΕΛΕΥΣΗ </a:t>
            </a:r>
          </a:p>
          <a:p>
            <a:pPr marL="0" indent="0" algn="just">
              <a:buNone/>
            </a:pPr>
            <a:r>
              <a:rPr lang="el-GR" sz="2400" i="1" dirty="0">
                <a:solidFill>
                  <a:schemeClr val="tx1"/>
                </a:solidFill>
                <a:latin typeface="Helvetica" pitchFamily="2" charset="0"/>
              </a:rPr>
              <a:t>(4) Ο έφορος όταν λάβει την κατάσταση και, για καθεμιά από τις προαναφερόμενες εκθέσεις σχετικά με κάθε τέτοια συνέλευση, τις εγγράφει αμέσως, και μετά την εκπνοή τριών μηνών από την εγγραφή τους η εταιρεία λογίζεται ότι διαλύθηκε:</a:t>
            </a:r>
          </a:p>
          <a:p>
            <a:pPr marL="0" indent="0" algn="just">
              <a:buNone/>
            </a:pPr>
            <a:r>
              <a:rPr lang="el-GR" sz="2400" i="1" dirty="0">
                <a:solidFill>
                  <a:schemeClr val="tx1"/>
                </a:solidFill>
                <a:latin typeface="Helvetica" pitchFamily="2" charset="0"/>
              </a:rPr>
              <a:t>Νοείται ότι το Δικαστήριο δύναται, μετά από αίτηση του εκκαθαριστή ή οποιουδήποτε άλλου προσώπου που παρουσιάζεται στο Δικαστήριο ως ενδιαφερόμενο, να εκδώσει διάταγμα που να αναβάλλει την ημερομηνία που η διάλυση της εταιρείας θα τεθεί σε ισχύ για τόσο χρονικό διάστημα που το Δικαστήριο θεωρεί πρέπον.</a:t>
            </a:r>
          </a:p>
          <a:p>
            <a:pPr marL="0" indent="0" algn="just">
              <a:buNone/>
            </a:pPr>
            <a:r>
              <a:rPr lang="el-GR" sz="2400" i="1" dirty="0">
                <a:solidFill>
                  <a:schemeClr val="tx1"/>
                </a:solidFill>
                <a:latin typeface="Helvetica" pitchFamily="2" charset="0"/>
              </a:rPr>
              <a:t>(5) Είναι καθήκον του προσώπου με την αίτηση του οποίου εκδόθηκε διάταγμα του Δικαστηρίου με βάση το άρθρο αυτό, μέσα σε επτά ημέρες από την έκδοση του διατάγματος, να παραδώσει στον έφορο αντίγραφο του διατάγματος για εγγραφή και αν το πρόσωπο αυτό παραλείψει να το κάμει θα υπόκειται σε πρόστιμο που δεν θα υπερβαίνει τις είκοσι πέντε λίρες για κάθε ημέρα που συνεχίζεται η παράλειψη.</a:t>
            </a:r>
          </a:p>
          <a:p>
            <a:pPr marL="0" indent="0" algn="just">
              <a:buNone/>
            </a:pPr>
            <a:r>
              <a:rPr lang="el-GR" sz="2400" i="1" dirty="0">
                <a:solidFill>
                  <a:schemeClr val="tx1"/>
                </a:solidFill>
                <a:latin typeface="Helvetica" pitchFamily="2" charset="0"/>
              </a:rPr>
              <a:t>(6) Αν ο εκκαθαριστής παραλείψει να συγκαλέσει γενική συνέλευση της εταιρείας ή συνέλευση των πιστωτών όπως απαιτείται από το άρθρο αυτό, υπόκειται σε πρόστιμο που δεν υπερβαίνει τις διακόσιες πενήντα λίρες.”</a:t>
            </a:r>
            <a:r>
              <a:rPr lang="el-GR" sz="1800" i="1" dirty="0">
                <a:solidFill>
                  <a:schemeClr val="tx1"/>
                </a:solidFill>
                <a:latin typeface="Helvetica" pitchFamily="2" charset="0"/>
              </a:rPr>
              <a:t> </a:t>
            </a:r>
          </a:p>
          <a:p>
            <a:pPr marL="0" indent="0" algn="just">
              <a:buNone/>
            </a:pPr>
            <a:r>
              <a:rPr lang="el-GR" sz="2800" i="1" dirty="0" err="1">
                <a:solidFill>
                  <a:schemeClr val="tx1"/>
                </a:solidFill>
              </a:rPr>
              <a:t>εφαρµόστηκαν</a:t>
            </a:r>
            <a:r>
              <a:rPr lang="el-GR" sz="2800" i="1" dirty="0">
                <a:solidFill>
                  <a:schemeClr val="tx1"/>
                </a:solidFill>
              </a:rPr>
              <a:t> οι διατάξεις του παρόντος εδαφίου αναφορικά µε την παράδοση έκθεσης για τη συνέλευση εκείνη.</a:t>
            </a:r>
          </a:p>
          <a:p>
            <a:pPr algn="just">
              <a:buFont typeface="Wingdings" pitchFamily="2" charset="2"/>
              <a:buChar char="Ø"/>
            </a:pPr>
            <a:endParaRPr lang="en-CY" sz="2400" b="1" dirty="0"/>
          </a:p>
        </p:txBody>
      </p:sp>
    </p:spTree>
    <p:extLst>
      <p:ext uri="{BB962C8B-B14F-4D97-AF65-F5344CB8AC3E}">
        <p14:creationId xmlns:p14="http://schemas.microsoft.com/office/powerpoint/2010/main" val="42103487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57200" y="502020"/>
            <a:ext cx="7582613" cy="968836"/>
          </a:xfrm>
        </p:spPr>
        <p:txBody>
          <a:bodyPr anchor="b">
            <a:normAutofit fontScale="90000"/>
          </a:bodyPr>
          <a:lstStyle/>
          <a:p>
            <a:r>
              <a:rPr lang="el-GR" sz="3700" b="1" dirty="0"/>
              <a:t>Εκούσια Εκκαθάριση από ΠΙΣΤΩΤΕΣ </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00723" y="1003610"/>
            <a:ext cx="7862944" cy="5607957"/>
          </a:xfrm>
        </p:spPr>
        <p:txBody>
          <a:bodyPr anchor="t">
            <a:normAutofit/>
          </a:bodyPr>
          <a:lstStyle/>
          <a:p>
            <a:pPr marL="0" indent="0">
              <a:buNone/>
            </a:pPr>
            <a:endParaRPr lang="el-GR" sz="14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r>
              <a:rPr lang="el-GR" sz="2400" b="1" dirty="0">
                <a:latin typeface="Verdana" panose="020B0604030504040204" pitchFamily="34" charset="0"/>
                <a:ea typeface="Verdana" panose="020B0604030504040204" pitchFamily="34" charset="0"/>
                <a:cs typeface="Verdana" panose="020B0604030504040204" pitchFamily="34" charset="0"/>
              </a:rPr>
              <a:t>Εξουσίες και Δικαιώματα Πιστωτών </a:t>
            </a:r>
          </a:p>
          <a:p>
            <a:pPr marL="0" indent="0">
              <a:buClr>
                <a:srgbClr val="02438D"/>
              </a:buClr>
              <a:buNone/>
            </a:pPr>
            <a:endParaRPr lang="el-GR" sz="2400" dirty="0">
              <a:latin typeface="Verdana" panose="020B0604030504040204" pitchFamily="34" charset="0"/>
              <a:ea typeface="Verdana" panose="020B0604030504040204" pitchFamily="34" charset="0"/>
              <a:cs typeface="Verdana" panose="020B0604030504040204" pitchFamily="34" charset="0"/>
            </a:endParaRPr>
          </a:p>
          <a:p>
            <a:pPr algn="just">
              <a:buClr>
                <a:srgbClr val="02438D"/>
              </a:buClr>
              <a:buFont typeface="Wingdings" pitchFamily="2" charset="2"/>
              <a:buChar char="à"/>
            </a:pPr>
            <a:r>
              <a:rPr lang="el-GR" sz="2400" dirty="0">
                <a:latin typeface="Verdana" panose="020B0604030504040204" pitchFamily="34" charset="0"/>
                <a:ea typeface="Verdana" panose="020B0604030504040204" pitchFamily="34" charset="0"/>
                <a:cs typeface="Verdana" panose="020B0604030504040204" pitchFamily="34" charset="0"/>
                <a:sym typeface="Wingdings" pitchFamily="2" charset="2"/>
              </a:rPr>
              <a:t>Εγκρίνουν μέσω της Επιτροπής Επιθεώρησης την άσκηση των εξουσιών του Εκκαθαριστή (Α. 286) </a:t>
            </a:r>
          </a:p>
          <a:p>
            <a:pPr algn="just">
              <a:buClr>
                <a:srgbClr val="02438D"/>
              </a:buClr>
              <a:buFont typeface="Wingdings" pitchFamily="2" charset="2"/>
              <a:buChar char="à"/>
            </a:pPr>
            <a:endParaRPr lang="el-GR" sz="2400" dirty="0">
              <a:latin typeface="Verdana" panose="020B0604030504040204" pitchFamily="34" charset="0"/>
              <a:ea typeface="Verdana" panose="020B0604030504040204" pitchFamily="34" charset="0"/>
              <a:cs typeface="Verdana" panose="020B0604030504040204" pitchFamily="34" charset="0"/>
              <a:sym typeface="Wingdings" pitchFamily="2" charset="2"/>
            </a:endParaRPr>
          </a:p>
          <a:p>
            <a:pPr algn="just">
              <a:buClr>
                <a:srgbClr val="02438D"/>
              </a:buClr>
              <a:buFont typeface="Wingdings" pitchFamily="2" charset="2"/>
              <a:buChar char="à"/>
            </a:pPr>
            <a:r>
              <a:rPr lang="el-GR" sz="2400" dirty="0">
                <a:effectLst/>
                <a:latin typeface="Verdana" panose="020B0604030504040204" pitchFamily="34" charset="0"/>
                <a:ea typeface="Verdana" panose="020B0604030504040204" pitchFamily="34" charset="0"/>
                <a:cs typeface="Verdana" panose="020B0604030504040204" pitchFamily="34" charset="0"/>
              </a:rPr>
              <a:t>Εξουσία για υποβολή αίτησης στο Δικαστήριο για απόφαση πάνω στα ζητήματα ή για άσκηση εξουσιών (Α 290) </a:t>
            </a:r>
          </a:p>
          <a:p>
            <a:pPr algn="just">
              <a:buClr>
                <a:srgbClr val="02438D"/>
              </a:buClr>
              <a:buFont typeface="Wingdings" pitchFamily="2" charset="2"/>
              <a:buChar char="à"/>
            </a:pPr>
            <a:endParaRPr lang="el-GR" sz="2400" dirty="0">
              <a:effectLst/>
              <a:latin typeface="Verdana" panose="020B0604030504040204" pitchFamily="34" charset="0"/>
              <a:ea typeface="Verdana" panose="020B0604030504040204" pitchFamily="34" charset="0"/>
              <a:cs typeface="Verdana" panose="020B0604030504040204" pitchFamily="34" charset="0"/>
            </a:endParaRPr>
          </a:p>
          <a:p>
            <a:pPr algn="just">
              <a:buClr>
                <a:srgbClr val="02438D"/>
              </a:buClr>
              <a:buFont typeface="Wingdings" pitchFamily="2" charset="2"/>
              <a:buChar char="à"/>
            </a:pPr>
            <a:r>
              <a:rPr lang="el-GR" sz="2400" i="0" dirty="0">
                <a:effectLst/>
                <a:latin typeface="Verdana" panose="020B0604030504040204" pitchFamily="34" charset="0"/>
              </a:rPr>
              <a:t>Συνελεύσεις για την εξακρίβωση των επιθυμιών των πιστωτών ή συνεισφορέων</a:t>
            </a:r>
            <a:r>
              <a:rPr lang="el-GR" sz="2400" i="0" dirty="0">
                <a:effectLst/>
                <a:latin typeface="Verdana" panose="020B0604030504040204" pitchFamily="34" charset="0"/>
                <a:ea typeface="Verdana" panose="020B0604030504040204" pitchFamily="34" charset="0"/>
                <a:cs typeface="Verdana" panose="020B0604030504040204" pitchFamily="34" charset="0"/>
              </a:rPr>
              <a:t>(Α 324) </a:t>
            </a:r>
          </a:p>
          <a:p>
            <a:pPr marL="0" indent="0">
              <a:buClr>
                <a:srgbClr val="02438D"/>
              </a:buClr>
              <a:buNone/>
            </a:pPr>
            <a:endParaRPr lang="en-US" sz="1400" dirty="0">
              <a:latin typeface="Helvetica" pitchFamily="2" charset="0"/>
            </a:endParaRPr>
          </a:p>
          <a:p>
            <a:pPr marL="0" indent="0">
              <a:buNone/>
            </a:pPr>
            <a:endParaRPr lang="el-GR" sz="1400"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a chain and a word&#10;&#10;AI-generated content may be incorrect.">
            <a:extLst>
              <a:ext uri="{FF2B5EF4-FFF2-40B4-BE49-F238E27FC236}">
                <a16:creationId xmlns:a16="http://schemas.microsoft.com/office/drawing/2014/main" id="{054A4EEA-FD16-E4F6-9224-F19A8AE74A7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063667" y="2037074"/>
            <a:ext cx="4170530" cy="2783828"/>
          </a:xfrm>
          <a:prstGeom prst="rect">
            <a:avLst/>
          </a:prstGeom>
        </p:spPr>
      </p:pic>
      <p:sp>
        <p:nvSpPr>
          <p:cNvPr id="6" name="TextBox 5">
            <a:extLst>
              <a:ext uri="{FF2B5EF4-FFF2-40B4-BE49-F238E27FC236}">
                <a16:creationId xmlns:a16="http://schemas.microsoft.com/office/drawing/2014/main" id="{A7474CF2-4FBE-0B75-D471-070D1A2BAA09}"/>
              </a:ext>
            </a:extLst>
          </p:cNvPr>
          <p:cNvSpPr txBox="1"/>
          <p:nvPr/>
        </p:nvSpPr>
        <p:spPr>
          <a:xfrm>
            <a:off x="9059681" y="463680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86530412@N02/823167143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978206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15591" y="334537"/>
            <a:ext cx="3810617" cy="4438185"/>
          </a:xfrm>
        </p:spPr>
        <p:txBody>
          <a:bodyPr anchor="b">
            <a:normAutofit/>
          </a:bodyPr>
          <a:lstStyle/>
          <a:p>
            <a:pPr algn="ctr"/>
            <a:br>
              <a:rPr lang="el-GR" sz="4000" b="1" dirty="0">
                <a:latin typeface="Verdana" panose="020B0604030504040204" pitchFamily="34" charset="0"/>
                <a:ea typeface="Verdana" panose="020B0604030504040204" pitchFamily="34" charset="0"/>
                <a:cs typeface="Verdana" panose="020B0604030504040204" pitchFamily="34" charset="0"/>
              </a:rPr>
            </a:br>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Εξουσίες </a:t>
            </a:r>
            <a:br>
              <a:rPr lang="el-GR" sz="4000" b="1" dirty="0">
                <a:latin typeface="Verdana" panose="020B0604030504040204" pitchFamily="34" charset="0"/>
                <a:ea typeface="Verdana" panose="020B0604030504040204" pitchFamily="34" charset="0"/>
                <a:cs typeface="Verdana" panose="020B0604030504040204" pitchFamily="34" charset="0"/>
              </a:rPr>
            </a:br>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Εκκαθαριστή</a:t>
            </a:r>
            <a:br>
              <a:rPr lang="el-GR" sz="4000" dirty="0">
                <a:latin typeface="Verdana" panose="020B0604030504040204" pitchFamily="34" charset="0"/>
                <a:ea typeface="Verdana" panose="020B0604030504040204" pitchFamily="34" charset="0"/>
                <a:cs typeface="Verdana" panose="020B0604030504040204" pitchFamily="34" charset="0"/>
              </a:rPr>
            </a:b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241800" y="-713678"/>
            <a:ext cx="7734609" cy="7444676"/>
          </a:xfrm>
        </p:spPr>
        <p:txBody>
          <a:bodyPr anchor="ctr">
            <a:normAutofit lnSpcReduction="10000"/>
          </a:bodyPr>
          <a:lstStyle/>
          <a:p>
            <a:pPr marL="0" indent="0">
              <a:buNone/>
            </a:pPr>
            <a:endParaRPr lang="el-GR" sz="23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l-GR" dirty="0">
              <a:latin typeface="Helvetica" pitchFamily="2" charset="0"/>
            </a:endParaRPr>
          </a:p>
          <a:p>
            <a:pPr marL="0" indent="0" algn="ctr">
              <a:buNone/>
            </a:pPr>
            <a:r>
              <a:rPr lang="el-GR" sz="2000" b="1" dirty="0"/>
              <a:t>Εξουσίες χωρίς έγκριση</a:t>
            </a:r>
          </a:p>
          <a:p>
            <a:pPr algn="just"/>
            <a:r>
              <a:rPr lang="el-GR" sz="2000" dirty="0"/>
              <a:t>Ο εκκαθαριστής μπορεί, χωρίς προηγούμενη έγκριση:</a:t>
            </a:r>
          </a:p>
          <a:p>
            <a:pPr algn="just">
              <a:buFont typeface="Arial" panose="020B0604020202020204" pitchFamily="34" charset="0"/>
              <a:buChar char="•"/>
            </a:pPr>
            <a:r>
              <a:rPr lang="el-GR" sz="2000" dirty="0"/>
              <a:t>Να </a:t>
            </a:r>
            <a:r>
              <a:rPr lang="el-GR" sz="2000" b="1" dirty="0" err="1"/>
              <a:t>πωλεί</a:t>
            </a:r>
            <a:r>
              <a:rPr lang="el-GR" sz="2000" dirty="0"/>
              <a:t> την ακίνητη και κινητή περιουσία της εταιρείας (δημόσιος πλειστηριασμός ή ιδιωτική συμφωνία).</a:t>
            </a:r>
          </a:p>
          <a:p>
            <a:pPr algn="just">
              <a:buFont typeface="Arial" panose="020B0604020202020204" pitchFamily="34" charset="0"/>
              <a:buChar char="•"/>
            </a:pPr>
            <a:r>
              <a:rPr lang="el-GR" sz="2000" dirty="0"/>
              <a:t>Να </a:t>
            </a:r>
            <a:r>
              <a:rPr lang="el-GR" sz="2000" b="1" dirty="0"/>
              <a:t>υπογράφει και ενεργεί</a:t>
            </a:r>
            <a:r>
              <a:rPr lang="el-GR" sz="2000" dirty="0"/>
              <a:t> στο όνομα της εταιρείας για όλα τα απαραίτητα συμβόλαια και έγγραφα.</a:t>
            </a:r>
          </a:p>
          <a:p>
            <a:pPr algn="just">
              <a:buFont typeface="Arial" panose="020B0604020202020204" pitchFamily="34" charset="0"/>
              <a:buChar char="•"/>
            </a:pPr>
            <a:r>
              <a:rPr lang="el-GR" sz="2000" dirty="0"/>
              <a:t>Να </a:t>
            </a:r>
            <a:r>
              <a:rPr lang="el-GR" sz="2000" b="1" dirty="0"/>
              <a:t>επαληθεύει και κατατάσσεται</a:t>
            </a:r>
            <a:r>
              <a:rPr lang="el-GR" sz="2000" dirty="0"/>
              <a:t> ως πιστωτής στην πτώχευση ή αφερεγγυότητα συνεισφορέων.</a:t>
            </a:r>
          </a:p>
          <a:p>
            <a:pPr algn="just">
              <a:buFont typeface="Arial" panose="020B0604020202020204" pitchFamily="34" charset="0"/>
              <a:buChar char="•"/>
            </a:pPr>
            <a:r>
              <a:rPr lang="el-GR" sz="2000" dirty="0"/>
              <a:t>Να </a:t>
            </a:r>
            <a:r>
              <a:rPr lang="el-GR" sz="2000" b="1" dirty="0"/>
              <a:t>εκδίδει ή αποδέχεται συναλλαγματικές / γραμμάτια</a:t>
            </a:r>
            <a:r>
              <a:rPr lang="el-GR" sz="2000" dirty="0"/>
              <a:t> για λογαριασμό της εταιρείας.</a:t>
            </a:r>
          </a:p>
          <a:p>
            <a:pPr algn="just">
              <a:buFont typeface="Arial" panose="020B0604020202020204" pitchFamily="34" charset="0"/>
              <a:buChar char="•"/>
            </a:pPr>
            <a:r>
              <a:rPr lang="el-GR" sz="2000" dirty="0"/>
              <a:t>Να </a:t>
            </a:r>
            <a:r>
              <a:rPr lang="el-GR" sz="2000" b="1" dirty="0"/>
              <a:t>λαμβάνει δάνεια</a:t>
            </a:r>
            <a:r>
              <a:rPr lang="el-GR" sz="2000" dirty="0"/>
              <a:t> με ασφάλεια το ενεργητικό της εταιρείας.</a:t>
            </a:r>
          </a:p>
          <a:p>
            <a:pPr algn="just">
              <a:buFont typeface="Arial" panose="020B0604020202020204" pitchFamily="34" charset="0"/>
              <a:buChar char="•"/>
            </a:pPr>
            <a:r>
              <a:rPr lang="el-GR" sz="2000" dirty="0"/>
              <a:t>Να </a:t>
            </a:r>
            <a:r>
              <a:rPr lang="el-GR" sz="2000" b="1" dirty="0"/>
              <a:t>εισπράττει οφειλόμενα ποσά</a:t>
            </a:r>
            <a:r>
              <a:rPr lang="el-GR" sz="2000" dirty="0"/>
              <a:t> από περιουσία αποβιωσάντων συνεισφορέων.</a:t>
            </a:r>
          </a:p>
          <a:p>
            <a:pPr algn="just">
              <a:buFont typeface="Arial" panose="020B0604020202020204" pitchFamily="34" charset="0"/>
              <a:buChar char="•"/>
            </a:pPr>
            <a:r>
              <a:rPr lang="el-GR" sz="2000" dirty="0"/>
              <a:t>Να </a:t>
            </a:r>
            <a:r>
              <a:rPr lang="el-GR" sz="2000" b="1" dirty="0"/>
              <a:t>διορίζει αντιπροσώπους ή συμβούλους</a:t>
            </a:r>
            <a:r>
              <a:rPr lang="el-GR" sz="2000" dirty="0"/>
              <a:t>, περιλαμβανομένων δικηγόρων.</a:t>
            </a:r>
          </a:p>
          <a:p>
            <a:pPr algn="just">
              <a:buFont typeface="Arial" panose="020B0604020202020204" pitchFamily="34" charset="0"/>
              <a:buChar char="•"/>
            </a:pPr>
            <a:r>
              <a:rPr lang="el-GR" sz="2000" dirty="0"/>
              <a:t>Να </a:t>
            </a:r>
            <a:r>
              <a:rPr lang="el-GR" sz="2000" b="1" dirty="0"/>
              <a:t>ασκεί ή υπερασπίζεται αγωγές</a:t>
            </a:r>
            <a:r>
              <a:rPr lang="el-GR" sz="2000" dirty="0"/>
              <a:t> στο όνομα της εταιρείας.</a:t>
            </a:r>
          </a:p>
          <a:p>
            <a:pPr algn="just">
              <a:buFont typeface="Arial" panose="020B0604020202020204" pitchFamily="34" charset="0"/>
              <a:buChar char="•"/>
            </a:pPr>
            <a:r>
              <a:rPr lang="el-GR" sz="2000" dirty="0"/>
              <a:t>Να </a:t>
            </a:r>
            <a:r>
              <a:rPr lang="el-GR" sz="2000" b="1" dirty="0"/>
              <a:t>συνεχίζει προσωρινά τις εργασίες</a:t>
            </a:r>
            <a:r>
              <a:rPr lang="el-GR" sz="2000" dirty="0"/>
              <a:t> της εταιρείας εάν αυτό εξυπηρετεί την επωφελή εκκαθάριση.</a:t>
            </a:r>
          </a:p>
          <a:p>
            <a:pPr algn="just">
              <a:buFont typeface="Arial" panose="020B0604020202020204" pitchFamily="34" charset="0"/>
              <a:buChar char="•"/>
            </a:pPr>
            <a:r>
              <a:rPr lang="el-GR" sz="2000" dirty="0"/>
              <a:t>Να </a:t>
            </a:r>
            <a:r>
              <a:rPr lang="el-GR" sz="2000" b="1" dirty="0"/>
              <a:t>πραγματοποιεί κάθε πράξη</a:t>
            </a:r>
            <a:r>
              <a:rPr lang="el-GR" sz="2000" dirty="0"/>
              <a:t> αναγκαία για την ολοκλήρωση της εκκαθάρισης και τη διανομή του ενεργητικού.</a:t>
            </a:r>
          </a:p>
          <a:p>
            <a:pPr marL="0" indent="0">
              <a:buClr>
                <a:srgbClr val="02438D"/>
              </a:buClr>
              <a:buNone/>
            </a:pPr>
            <a:endParaRPr lang="el-GR" sz="1100" dirty="0">
              <a:latin typeface="Helvetica" pitchFamily="2" charset="0"/>
            </a:endParaRPr>
          </a:p>
        </p:txBody>
      </p:sp>
    </p:spTree>
    <p:extLst>
      <p:ext uri="{BB962C8B-B14F-4D97-AF65-F5344CB8AC3E}">
        <p14:creationId xmlns:p14="http://schemas.microsoft.com/office/powerpoint/2010/main" val="26411760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15591" y="334537"/>
            <a:ext cx="3810617" cy="4438185"/>
          </a:xfrm>
        </p:spPr>
        <p:txBody>
          <a:bodyPr anchor="b">
            <a:normAutofit/>
          </a:bodyPr>
          <a:lstStyle/>
          <a:p>
            <a:pPr algn="ctr"/>
            <a:br>
              <a:rPr lang="el-GR" sz="4000" b="1" dirty="0">
                <a:latin typeface="Verdana" panose="020B0604030504040204" pitchFamily="34" charset="0"/>
                <a:ea typeface="Verdana" panose="020B0604030504040204" pitchFamily="34" charset="0"/>
                <a:cs typeface="Verdana" panose="020B0604030504040204" pitchFamily="34" charset="0"/>
              </a:rPr>
            </a:br>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Εξουσίες </a:t>
            </a:r>
            <a:br>
              <a:rPr lang="el-GR" sz="4000" b="1" dirty="0">
                <a:latin typeface="Verdana" panose="020B0604030504040204" pitchFamily="34" charset="0"/>
                <a:ea typeface="Verdana" panose="020B0604030504040204" pitchFamily="34" charset="0"/>
                <a:cs typeface="Verdana" panose="020B0604030504040204" pitchFamily="34" charset="0"/>
              </a:rPr>
            </a:br>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Εκκαθαριστή</a:t>
            </a:r>
            <a:br>
              <a:rPr lang="el-GR" sz="4000" dirty="0">
                <a:latin typeface="Verdana" panose="020B0604030504040204" pitchFamily="34" charset="0"/>
                <a:ea typeface="Verdana" panose="020B0604030504040204" pitchFamily="34" charset="0"/>
                <a:cs typeface="Verdana" panose="020B0604030504040204" pitchFamily="34" charset="0"/>
              </a:rPr>
            </a:b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241800" y="-1115122"/>
            <a:ext cx="7734609" cy="8318810"/>
          </a:xfrm>
        </p:spPr>
        <p:txBody>
          <a:bodyPr anchor="ctr">
            <a:normAutofit/>
          </a:bodyPr>
          <a:lstStyle/>
          <a:p>
            <a:pPr marL="0" indent="0">
              <a:buNone/>
            </a:pPr>
            <a:endParaRPr lang="el-GR"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l-GR" sz="3600" dirty="0">
              <a:latin typeface="Helvetica" pitchFamily="2" charset="0"/>
            </a:endParaRPr>
          </a:p>
          <a:p>
            <a:pPr marL="0" indent="0" algn="ctr">
              <a:buNone/>
            </a:pPr>
            <a:r>
              <a:rPr lang="el-GR" sz="1800" b="1" dirty="0"/>
              <a:t>Εξουσίες που απαιτούν έγκριση</a:t>
            </a:r>
          </a:p>
          <a:p>
            <a:pPr algn="just"/>
            <a:r>
              <a:rPr lang="el-GR" sz="1800" dirty="0"/>
              <a:t>Ο εκκαθαριστής χρειάζεται έγκριση:</a:t>
            </a:r>
          </a:p>
          <a:p>
            <a:pPr algn="just">
              <a:buFont typeface="Arial" panose="020B0604020202020204" pitchFamily="34" charset="0"/>
              <a:buChar char="•"/>
            </a:pPr>
            <a:r>
              <a:rPr lang="el-GR" sz="1800" dirty="0"/>
              <a:t>Από </a:t>
            </a:r>
            <a:r>
              <a:rPr lang="el-GR" sz="1800" b="1" dirty="0"/>
              <a:t>έκτακτο ψήφισμα</a:t>
            </a:r>
            <a:r>
              <a:rPr lang="el-GR" sz="1800" dirty="0"/>
              <a:t> (σε εκούσια εκκαθάριση από μέλη), ή</a:t>
            </a:r>
          </a:p>
          <a:p>
            <a:pPr algn="just">
              <a:buFont typeface="Arial" panose="020B0604020202020204" pitchFamily="34" charset="0"/>
              <a:buChar char="•"/>
            </a:pPr>
            <a:r>
              <a:rPr lang="el-GR" sz="1800" dirty="0"/>
              <a:t>Από </a:t>
            </a:r>
            <a:r>
              <a:rPr lang="el-GR" sz="1800" b="1" dirty="0"/>
              <a:t>το Δικαστήριο / επιτροπή επιθεώρησης / συνέλευση πιστωτών</a:t>
            </a:r>
            <a:r>
              <a:rPr lang="el-GR" sz="1800" dirty="0"/>
              <a:t> (σε εκούσια εκκαθάριση πιστωτών).</a:t>
            </a:r>
          </a:p>
          <a:p>
            <a:pPr marL="0" indent="0">
              <a:buNone/>
            </a:pPr>
            <a:r>
              <a:rPr lang="el-GR" sz="1800" b="1" dirty="0"/>
              <a:t>Μετά από τέτοια έγκριση μπορεί:</a:t>
            </a:r>
          </a:p>
          <a:p>
            <a:pPr algn="just">
              <a:buFont typeface="Arial" panose="020B0604020202020204" pitchFamily="34" charset="0"/>
              <a:buChar char="•"/>
            </a:pPr>
            <a:r>
              <a:rPr lang="el-GR" sz="1800" dirty="0"/>
              <a:t>Να </a:t>
            </a:r>
            <a:r>
              <a:rPr lang="el-GR" sz="1800" b="1" dirty="0"/>
              <a:t>πληρώνει πλήρως</a:t>
            </a:r>
            <a:r>
              <a:rPr lang="el-GR" sz="1800" dirty="0"/>
              <a:t> οποιαδήποτε τάξη πιστωτών.</a:t>
            </a:r>
          </a:p>
          <a:p>
            <a:pPr algn="just">
              <a:buFont typeface="Arial" panose="020B0604020202020204" pitchFamily="34" charset="0"/>
              <a:buChar char="•"/>
            </a:pPr>
            <a:r>
              <a:rPr lang="el-GR" sz="1800" dirty="0"/>
              <a:t>Να </a:t>
            </a:r>
            <a:r>
              <a:rPr lang="el-GR" sz="1800" b="1" dirty="0"/>
              <a:t>συνάπτει συμβιβασμούς ή διακανονισμούς</a:t>
            </a:r>
            <a:r>
              <a:rPr lang="el-GR" sz="1800" dirty="0"/>
              <a:t> με πιστωτές ή πρόσωπα που προβάλλουν απαιτήσεις (παρούσες, μελλοντικές, υπό αίρεση ή σε αποζημιώσεις).</a:t>
            </a:r>
          </a:p>
          <a:p>
            <a:pPr algn="just">
              <a:buFont typeface="Arial" panose="020B0604020202020204" pitchFamily="34" charset="0"/>
              <a:buChar char="•"/>
            </a:pPr>
            <a:r>
              <a:rPr lang="el-GR" sz="1800" dirty="0"/>
              <a:t>Να </a:t>
            </a:r>
            <a:r>
              <a:rPr lang="el-GR" sz="1800" b="1" dirty="0"/>
              <a:t>διευθετεί απαιτήσεις ή χρέη</a:t>
            </a:r>
            <a:r>
              <a:rPr lang="el-GR" sz="1800" dirty="0"/>
              <a:t> μεταξύ της εταιρείας και συνεισφορέων ή τρίτων (με δυνατότητα αποδοχής ασφάλειας ή παροχής εξόφλησης).</a:t>
            </a:r>
          </a:p>
          <a:p>
            <a:pPr algn="just">
              <a:buFont typeface="Arial" panose="020B0604020202020204" pitchFamily="34" charset="0"/>
              <a:buChar char="•"/>
            </a:pPr>
            <a:r>
              <a:rPr lang="el-GR" sz="1800" dirty="0"/>
              <a:t>Να </a:t>
            </a:r>
            <a:r>
              <a:rPr lang="el-GR" sz="1800" b="1" dirty="0"/>
              <a:t>καταρτίζει τον κατάλογο συνεισφορέων</a:t>
            </a:r>
            <a:r>
              <a:rPr lang="el-GR" sz="1800" dirty="0"/>
              <a:t> και να ενεργεί για την είσπραξη των ποσών που οφείλουν.</a:t>
            </a:r>
          </a:p>
          <a:p>
            <a:pPr algn="just">
              <a:buFont typeface="Arial" panose="020B0604020202020204" pitchFamily="34" charset="0"/>
              <a:buChar char="•"/>
            </a:pPr>
            <a:r>
              <a:rPr lang="el-GR" sz="1800" dirty="0"/>
              <a:t>Να </a:t>
            </a:r>
            <a:r>
              <a:rPr lang="el-GR" sz="1800" b="1" dirty="0"/>
              <a:t>συγκαλεί γενικές συνελεύσεις</a:t>
            </a:r>
            <a:r>
              <a:rPr lang="el-GR" sz="1800" dirty="0"/>
              <a:t> για τη λήψη εγκρίσεων ή άλλους σκοπούς.</a:t>
            </a:r>
          </a:p>
          <a:p>
            <a:pPr marL="0" indent="0">
              <a:buNone/>
            </a:pPr>
            <a:r>
              <a:rPr lang="el-GR" sz="1800" b="1" dirty="0"/>
              <a:t>Επιπρόσθετα:</a:t>
            </a:r>
          </a:p>
          <a:p>
            <a:pPr algn="just">
              <a:buFont typeface="Arial" panose="020B0604020202020204" pitchFamily="34" charset="0"/>
              <a:buChar char="•"/>
            </a:pPr>
            <a:r>
              <a:rPr lang="el-GR" sz="1800" dirty="0"/>
              <a:t>Οφείλει να </a:t>
            </a:r>
            <a:r>
              <a:rPr lang="el-GR" sz="1800" b="1" dirty="0"/>
              <a:t>πληρώνει τα χρέη</a:t>
            </a:r>
            <a:r>
              <a:rPr lang="el-GR" sz="1800" dirty="0"/>
              <a:t> της εταιρείας και να </a:t>
            </a:r>
            <a:r>
              <a:rPr lang="el-GR" sz="1800" b="1" dirty="0"/>
              <a:t>αναπροσαρμόζει τα δικαιώματα των συνεισφορέων</a:t>
            </a:r>
            <a:r>
              <a:rPr lang="el-GR" sz="1800" dirty="0"/>
              <a:t>.</a:t>
            </a:r>
          </a:p>
          <a:p>
            <a:pPr algn="just">
              <a:buFont typeface="Arial" panose="020B0604020202020204" pitchFamily="34" charset="0"/>
              <a:buChar char="•"/>
            </a:pPr>
            <a:r>
              <a:rPr lang="el-GR" sz="1800" dirty="0"/>
              <a:t>Εάν διορίζονται </a:t>
            </a:r>
            <a:r>
              <a:rPr lang="el-GR" sz="1800" b="1" dirty="0"/>
              <a:t>περισσότεροι εκκαθαριστές</a:t>
            </a:r>
            <a:r>
              <a:rPr lang="el-GR" sz="1800" dirty="0"/>
              <a:t>, οι εξουσίες ασκούνται από δύο τουλάχιστον, εκτός αν οριστεί διαφορετικά.</a:t>
            </a:r>
          </a:p>
          <a:p>
            <a:pPr marL="0" indent="0">
              <a:buClr>
                <a:srgbClr val="02438D"/>
              </a:buClr>
              <a:buNone/>
            </a:pPr>
            <a:endParaRPr lang="el-GR" sz="1100" dirty="0">
              <a:latin typeface="Helvetica" pitchFamily="2" charset="0"/>
            </a:endParaRPr>
          </a:p>
        </p:txBody>
      </p:sp>
    </p:spTree>
    <p:extLst>
      <p:ext uri="{BB962C8B-B14F-4D97-AF65-F5344CB8AC3E}">
        <p14:creationId xmlns:p14="http://schemas.microsoft.com/office/powerpoint/2010/main" val="2843637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66721" y="334537"/>
            <a:ext cx="3559487" cy="5095618"/>
          </a:xfrm>
        </p:spPr>
        <p:txBody>
          <a:bodyPr anchor="b">
            <a:normAutofit fontScale="90000"/>
          </a:bodyPr>
          <a:lstStyle/>
          <a:p>
            <a:pPr algn="ctr"/>
            <a:br>
              <a:rPr lang="el-GR" sz="4000" b="1" dirty="0">
                <a:latin typeface="Verdana" panose="020B0604030504040204" pitchFamily="34" charset="0"/>
                <a:ea typeface="Verdana" panose="020B0604030504040204" pitchFamily="34" charset="0"/>
                <a:cs typeface="Verdana" panose="020B0604030504040204" pitchFamily="34" charset="0"/>
              </a:rPr>
            </a:br>
            <a:br>
              <a:rPr lang="el-GR" sz="4000" b="1" dirty="0">
                <a:latin typeface="Verdana" panose="020B0604030504040204" pitchFamily="34" charset="0"/>
                <a:ea typeface="Verdana" panose="020B0604030504040204" pitchFamily="34" charset="0"/>
                <a:cs typeface="Verdana" panose="020B0604030504040204" pitchFamily="34" charset="0"/>
              </a:rPr>
            </a:br>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4000" dirty="0">
                <a:latin typeface="Verdana" panose="020B0604030504040204" pitchFamily="34" charset="0"/>
                <a:ea typeface="Verdana" panose="020B0604030504040204" pitchFamily="34" charset="0"/>
                <a:cs typeface="Verdana" panose="020B0604030504040204" pitchFamily="34" charset="0"/>
              </a:rPr>
            </a:b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241800" y="-127000"/>
            <a:ext cx="7734609" cy="6857997"/>
          </a:xfrm>
        </p:spPr>
        <p:txBody>
          <a:bodyPr anchor="ctr">
            <a:normAutofit/>
          </a:bodyPr>
          <a:lstStyle/>
          <a:p>
            <a:pPr marL="0" indent="0">
              <a:buNone/>
            </a:pPr>
            <a:endParaRPr lang="el-GR" sz="23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l-GR" sz="2300" dirty="0">
              <a:latin typeface="Helvetica" pitchFamily="2" charset="0"/>
            </a:endParaRPr>
          </a:p>
          <a:p>
            <a:pPr marL="0" indent="0">
              <a:buNone/>
            </a:pPr>
            <a:r>
              <a:rPr lang="el-GR" sz="2300" dirty="0"/>
              <a:t>Το </a:t>
            </a:r>
            <a:r>
              <a:rPr lang="el-GR" sz="2300" b="1" dirty="0"/>
              <a:t>πρώτο και θεμελιώδες καθήκον</a:t>
            </a:r>
            <a:r>
              <a:rPr lang="el-GR" sz="2300" dirty="0"/>
              <a:t> του εκκαθαριστή είναι να:</a:t>
            </a:r>
          </a:p>
          <a:p>
            <a:pPr>
              <a:buFont typeface="Wingdings" pitchFamily="2" charset="2"/>
              <a:buChar char="Ø"/>
            </a:pPr>
            <a:r>
              <a:rPr lang="el-GR" sz="2300" b="1" dirty="0"/>
              <a:t>Φέρει υπό τη φύλαξή και τον έλεγχό του</a:t>
            </a:r>
            <a:r>
              <a:rPr lang="el-GR" sz="2300" dirty="0"/>
              <a:t> όλη την </a:t>
            </a:r>
            <a:r>
              <a:rPr lang="el-GR" sz="2300" b="1" dirty="0"/>
              <a:t>περιουσία και τα δικαιώματα της εταιρείας</a:t>
            </a:r>
            <a:r>
              <a:rPr lang="el-GR" sz="2300" dirty="0"/>
              <a:t>,</a:t>
            </a:r>
          </a:p>
          <a:p>
            <a:pPr>
              <a:buFont typeface="Wingdings" pitchFamily="2" charset="2"/>
              <a:buChar char="Ø"/>
            </a:pPr>
            <a:r>
              <a:rPr lang="el-GR" sz="2300" b="1" dirty="0"/>
              <a:t>Ρευστοποιήσει</a:t>
            </a:r>
            <a:r>
              <a:rPr lang="el-GR" sz="2300" dirty="0"/>
              <a:t> τα περιουσιακά στοιχεία με τρόπο εύτακτο και δίκαιο</a:t>
            </a:r>
          </a:p>
          <a:p>
            <a:pPr>
              <a:buFont typeface="Wingdings" pitchFamily="2" charset="2"/>
              <a:buChar char="Ø"/>
            </a:pPr>
            <a:r>
              <a:rPr lang="el-GR" sz="2300" dirty="0"/>
              <a:t> να </a:t>
            </a:r>
            <a:r>
              <a:rPr lang="el-GR" sz="2300" b="1" dirty="0"/>
              <a:t>διανείμει το προϊόν της ρευστοποίησης</a:t>
            </a:r>
            <a:r>
              <a:rPr lang="el-GR" sz="2300" dirty="0"/>
              <a:t> σύμφωνα με τη </a:t>
            </a:r>
            <a:r>
              <a:rPr lang="el-GR" sz="2300" b="1" dirty="0"/>
              <a:t>νόμιμη σειρά προτεραιότητας</a:t>
            </a:r>
            <a:r>
              <a:rPr lang="el-GR" sz="2300" dirty="0"/>
              <a:t> μεταξύ </a:t>
            </a:r>
            <a:r>
              <a:rPr lang="el-GR" sz="2300" b="1" dirty="0"/>
              <a:t>πιστωτών</a:t>
            </a:r>
            <a:r>
              <a:rPr lang="el-GR" sz="2300" dirty="0"/>
              <a:t> και, εφόσον υπάρχει πλεόνασμα, </a:t>
            </a:r>
            <a:r>
              <a:rPr lang="el-GR" sz="2300" b="1" dirty="0"/>
              <a:t>μελών</a:t>
            </a:r>
            <a:r>
              <a:rPr lang="el-GR" sz="2300" dirty="0"/>
              <a:t> της εταιρείας.</a:t>
            </a:r>
          </a:p>
          <a:p>
            <a:pPr>
              <a:buFont typeface="Wingdings" pitchFamily="2" charset="2"/>
              <a:buChar char="Ø"/>
            </a:pPr>
            <a:r>
              <a:rPr lang="el-GR" sz="2300" dirty="0"/>
              <a:t>Αυτό το καθήκον αποτελεί τον </a:t>
            </a:r>
            <a:r>
              <a:rPr lang="el-GR" sz="2300" b="1" dirty="0"/>
              <a:t>πυρήνα του ρόλου του εκκαθαριστή</a:t>
            </a:r>
            <a:r>
              <a:rPr lang="el-GR" sz="2300" dirty="0"/>
              <a:t>, ο οποίος ενεργεί ως </a:t>
            </a:r>
            <a:r>
              <a:rPr lang="el-GR" sz="2300" b="1" dirty="0"/>
              <a:t>θεματοφύλακας και διαχειριστής</a:t>
            </a:r>
            <a:r>
              <a:rPr lang="el-GR" sz="2300" dirty="0"/>
              <a:t> της εταιρικής περιουσίας, με στόχο την </a:t>
            </a:r>
            <a:r>
              <a:rPr lang="el-GR" sz="2300" b="1" dirty="0"/>
              <a:t>οργανωμένη και δίκαιη ολοκλήρωση της εκκαθάρισης</a:t>
            </a:r>
            <a:r>
              <a:rPr lang="el-GR" sz="2300" dirty="0"/>
              <a:t>.</a:t>
            </a:r>
          </a:p>
          <a:p>
            <a:pPr marL="0" indent="0">
              <a:buNone/>
            </a:pPr>
            <a:r>
              <a:rPr lang="en-CY" sz="2300" i="1" dirty="0"/>
              <a:t>(</a:t>
            </a:r>
            <a:r>
              <a:rPr lang="el-GR" sz="2300" i="1" dirty="0"/>
              <a:t>Βλ. </a:t>
            </a:r>
            <a:r>
              <a:rPr lang="en-GB" sz="2300" i="1" dirty="0"/>
              <a:t>Re Katherine et Cie Ltd [1932</a:t>
            </a:r>
            <a:r>
              <a:rPr lang="en-GB" sz="1500" i="1" dirty="0"/>
              <a:t>] </a:t>
            </a:r>
            <a:endParaRPr lang="el-GR" sz="1500" i="1" dirty="0"/>
          </a:p>
          <a:p>
            <a:pPr marL="0" indent="0">
              <a:buNone/>
            </a:pPr>
            <a:r>
              <a:rPr lang="en-GB" sz="2000" i="1" dirty="0"/>
              <a:t>1 Ch 70; Palmers Company Law, p. 798)</a:t>
            </a:r>
            <a:endParaRPr lang="en-GB" sz="2000" dirty="0"/>
          </a:p>
          <a:p>
            <a:pPr marL="0" indent="0">
              <a:buClr>
                <a:srgbClr val="02438D"/>
              </a:buClr>
              <a:buNone/>
            </a:pPr>
            <a:endParaRPr lang="el-GR" sz="1100" dirty="0">
              <a:latin typeface="Helvetica" pitchFamily="2" charset="0"/>
            </a:endParaRPr>
          </a:p>
        </p:txBody>
      </p:sp>
    </p:spTree>
    <p:extLst>
      <p:ext uri="{BB962C8B-B14F-4D97-AF65-F5344CB8AC3E}">
        <p14:creationId xmlns:p14="http://schemas.microsoft.com/office/powerpoint/2010/main" val="2696002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43835" y="294538"/>
            <a:ext cx="11023715"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43839" y="1328206"/>
            <a:ext cx="11948157" cy="5529793"/>
          </a:xfrm>
        </p:spPr>
        <p:txBody>
          <a:bodyPr anchor="ctr">
            <a:normAutofit/>
          </a:bodyPr>
          <a:lstStyle/>
          <a:p>
            <a:pPr marL="0" indent="0">
              <a:buNone/>
            </a:pPr>
            <a:endParaRPr lang="el-GR" sz="18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r>
              <a:rPr lang="el-GR" sz="1800" b="1" dirty="0">
                <a:latin typeface="Verdana" panose="020B0604030504040204" pitchFamily="34" charset="0"/>
                <a:ea typeface="Verdana" panose="020B0604030504040204" pitchFamily="34" charset="0"/>
                <a:cs typeface="Verdana" panose="020B0604030504040204" pitchFamily="34" charset="0"/>
              </a:rPr>
              <a:t>Ρόλος του Εκκαθαριστή – Καθήκοντα και Υποχρεώσεις</a:t>
            </a:r>
            <a:endParaRPr lang="el-GR" sz="1800"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l-GR" sz="1800" dirty="0">
              <a:latin typeface="Helvetica" pitchFamily="2" charset="0"/>
            </a:endParaRPr>
          </a:p>
          <a:p>
            <a:pPr algn="just">
              <a:buFont typeface="Wingdings" pitchFamily="2" charset="2"/>
              <a:buChar char="Ø"/>
            </a:pPr>
            <a:r>
              <a:rPr lang="el-GR" sz="1800" dirty="0"/>
              <a:t>Ο εκκαθαριστής ενεργεί ως </a:t>
            </a:r>
            <a:r>
              <a:rPr lang="el-GR" sz="1800" b="1" dirty="0"/>
              <a:t>αντιπρόσωπος (</a:t>
            </a:r>
            <a:r>
              <a:rPr lang="en-GB" sz="1800" b="1" dirty="0"/>
              <a:t>agent) </a:t>
            </a:r>
            <a:r>
              <a:rPr lang="el-GR" sz="1800" b="1" dirty="0"/>
              <a:t>της εταιρείας</a:t>
            </a:r>
            <a:r>
              <a:rPr lang="el-GR" sz="1800" dirty="0"/>
              <a:t>  (</a:t>
            </a:r>
            <a:r>
              <a:rPr lang="en-GB" sz="1800" i="1" dirty="0"/>
              <a:t>Knowles v Scott [1891] 1 Ch 717</a:t>
            </a:r>
            <a:r>
              <a:rPr lang="en-GB" sz="1800" dirty="0"/>
              <a:t>).</a:t>
            </a:r>
            <a:endParaRPr lang="el-GR" sz="1800" dirty="0"/>
          </a:p>
          <a:p>
            <a:pPr algn="just">
              <a:buFont typeface="Wingdings" pitchFamily="2" charset="2"/>
              <a:buChar char="Ø"/>
            </a:pPr>
            <a:r>
              <a:rPr lang="el-GR" sz="1800" dirty="0"/>
              <a:t>Έχει </a:t>
            </a:r>
            <a:r>
              <a:rPr lang="el-GR" sz="1800" b="1" dirty="0"/>
              <a:t>νομοθετικά καθήκοντα</a:t>
            </a:r>
            <a:r>
              <a:rPr lang="el-GR" sz="1800" dirty="0"/>
              <a:t> απέναντι σε </a:t>
            </a:r>
            <a:r>
              <a:rPr lang="el-GR" sz="1800" b="1" dirty="0"/>
              <a:t>πιστωτές και μέλη</a:t>
            </a:r>
            <a:r>
              <a:rPr lang="el-GR" sz="1800" dirty="0"/>
              <a:t>, διαχειριζόμενος περιουσία «υπό εμπιστοσύνη» για λογαριασμό της εταιρείας και με υποχρέωση να τη διανείμει με βάση τη νομοθετική σειρά προτεραιότητας (</a:t>
            </a:r>
            <a:r>
              <a:rPr lang="en-GB" sz="1800" i="1" dirty="0"/>
              <a:t>Re Hill’s Waterfall Co [1896] 1 Ch 947; </a:t>
            </a:r>
            <a:r>
              <a:rPr lang="en-GB" sz="1800" i="1" dirty="0" err="1"/>
              <a:t>Pulsford</a:t>
            </a:r>
            <a:r>
              <a:rPr lang="en-GB" sz="1800" i="1" dirty="0"/>
              <a:t> v Devenish [1903] 2 Ch 151</a:t>
            </a:r>
            <a:r>
              <a:rPr lang="en-GB" sz="1800" dirty="0"/>
              <a:t>).</a:t>
            </a:r>
            <a:endParaRPr lang="el-GR" sz="1800" dirty="0"/>
          </a:p>
          <a:p>
            <a:pPr algn="just">
              <a:buFont typeface="Wingdings" pitchFamily="2" charset="2"/>
              <a:buChar char="Ø"/>
            </a:pPr>
            <a:r>
              <a:rPr lang="el-GR" sz="1800" dirty="0"/>
              <a:t>Οφείλει </a:t>
            </a:r>
            <a:r>
              <a:rPr lang="el-GR" sz="1800" b="1" dirty="0"/>
              <a:t>επιμέλεια και τάξη</a:t>
            </a:r>
            <a:r>
              <a:rPr lang="el-GR" sz="1800" dirty="0"/>
              <a:t> στην εκκαθάριση, διασφαλίζοντας τα </a:t>
            </a:r>
            <a:r>
              <a:rPr lang="el-GR" sz="1800" b="1" dirty="0"/>
              <a:t>δικαιώματα των πιστωτών</a:t>
            </a:r>
            <a:r>
              <a:rPr lang="el-GR" sz="1800" dirty="0"/>
              <a:t> και, εφόσον υπάρχει πλεόνασμα, των </a:t>
            </a:r>
            <a:r>
              <a:rPr lang="el-GR" sz="1800" b="1" dirty="0"/>
              <a:t>μελών</a:t>
            </a:r>
            <a:r>
              <a:rPr lang="el-GR" sz="1800" dirty="0"/>
              <a:t>.</a:t>
            </a:r>
          </a:p>
          <a:p>
            <a:pPr algn="just">
              <a:buFont typeface="Wingdings" pitchFamily="2" charset="2"/>
              <a:buChar char="Ø"/>
            </a:pPr>
            <a:r>
              <a:rPr lang="el-GR" sz="1800" dirty="0"/>
              <a:t>Η περιουσία της εταιρείας </a:t>
            </a:r>
            <a:r>
              <a:rPr lang="el-GR" sz="1800" b="1" dirty="0"/>
              <a:t>παραμένει στην εταιρεία</a:t>
            </a:r>
            <a:r>
              <a:rPr lang="el-GR" sz="1800" dirty="0"/>
              <a:t>, αλλά τελεί υπό τη </a:t>
            </a:r>
            <a:r>
              <a:rPr lang="el-GR" sz="1800" b="1" dirty="0"/>
              <a:t>φύλαξη (</a:t>
            </a:r>
            <a:r>
              <a:rPr lang="en-GB" sz="1800" b="1" dirty="0"/>
              <a:t>custody)</a:t>
            </a:r>
            <a:r>
              <a:rPr lang="en-GB" sz="1800" dirty="0"/>
              <a:t> </a:t>
            </a:r>
            <a:r>
              <a:rPr lang="el-GR" sz="1800" dirty="0"/>
              <a:t>του εκκαθαριστή (</a:t>
            </a:r>
            <a:r>
              <a:rPr lang="en-GB" sz="1800" i="1" dirty="0"/>
              <a:t>Re Katherine et Cie Ltd [1932] 1 Ch 70</a:t>
            </a:r>
            <a:r>
              <a:rPr lang="en-GB" sz="1800" dirty="0"/>
              <a:t>).</a:t>
            </a:r>
            <a:endParaRPr lang="el-GR" sz="1800" dirty="0"/>
          </a:p>
          <a:p>
            <a:pPr algn="just">
              <a:buFont typeface="Wingdings" pitchFamily="2" charset="2"/>
              <a:buChar char="Ø"/>
            </a:pPr>
            <a:r>
              <a:rPr lang="el-GR" sz="1800" dirty="0"/>
              <a:t>Υπόκειται σε </a:t>
            </a:r>
            <a:r>
              <a:rPr lang="el-GR" sz="1800" b="1" dirty="0"/>
              <a:t>καθήκον εμπιστοσύνης (</a:t>
            </a:r>
            <a:r>
              <a:rPr lang="en-GB" sz="1800" b="1" dirty="0"/>
              <a:t>fiduciary duty)</a:t>
            </a:r>
            <a:r>
              <a:rPr lang="en-GB" sz="1800" dirty="0"/>
              <a:t> </a:t>
            </a:r>
            <a:r>
              <a:rPr lang="el-GR" sz="1800" dirty="0"/>
              <a:t>και </a:t>
            </a:r>
            <a:r>
              <a:rPr lang="el-GR" sz="1800" b="1" dirty="0"/>
              <a:t>καθήκον επιμέλειας (</a:t>
            </a:r>
            <a:r>
              <a:rPr lang="en-GB" sz="1800" b="1" dirty="0"/>
              <a:t>duty of care)</a:t>
            </a:r>
            <a:r>
              <a:rPr lang="en-GB" sz="1800" dirty="0"/>
              <a:t>:</a:t>
            </a:r>
            <a:endParaRPr lang="el-GR" sz="1800" dirty="0"/>
          </a:p>
          <a:p>
            <a:pPr algn="just">
              <a:buFont typeface="Wingdings" pitchFamily="2" charset="2"/>
              <a:buChar char="Ø"/>
            </a:pPr>
            <a:r>
              <a:rPr lang="el-GR" sz="1800" dirty="0"/>
              <a:t>Ενεργεί </a:t>
            </a:r>
            <a:r>
              <a:rPr lang="el-GR" sz="1800" b="1" dirty="0"/>
              <a:t>καλόπιστα</a:t>
            </a:r>
            <a:r>
              <a:rPr lang="el-GR" sz="1800" dirty="0"/>
              <a:t> και </a:t>
            </a:r>
            <a:r>
              <a:rPr lang="el-GR" sz="1800" b="1" dirty="0"/>
              <a:t>χωρίς ίδιον συμφέρον</a:t>
            </a:r>
            <a:r>
              <a:rPr lang="el-GR" sz="1800" dirty="0"/>
              <a:t>.</a:t>
            </a:r>
          </a:p>
          <a:p>
            <a:pPr algn="just">
              <a:buFont typeface="Wingdings" pitchFamily="2" charset="2"/>
              <a:buChar char="Ø"/>
            </a:pPr>
            <a:r>
              <a:rPr lang="el-GR" sz="1800" b="1" dirty="0"/>
              <a:t>Απαγορεύεται</a:t>
            </a:r>
            <a:r>
              <a:rPr lang="el-GR" sz="1800" dirty="0"/>
              <a:t> να αποκομίζει μυστικό κέρδος ή </a:t>
            </a:r>
            <a:r>
              <a:rPr lang="el-GR" sz="1800" b="1" dirty="0"/>
              <a:t>ανεπιθύμητη αμοιβή</a:t>
            </a:r>
            <a:r>
              <a:rPr lang="el-GR" sz="1800" dirty="0"/>
              <a:t>.</a:t>
            </a:r>
          </a:p>
          <a:p>
            <a:pPr algn="just">
              <a:buFont typeface="Wingdings" pitchFamily="2" charset="2"/>
              <a:buChar char="Ø"/>
            </a:pPr>
            <a:r>
              <a:rPr lang="el-GR" sz="1800" dirty="0"/>
              <a:t>Οφείλει να ενεργεί με </a:t>
            </a:r>
            <a:r>
              <a:rPr lang="el-GR" sz="1800" b="1" dirty="0"/>
              <a:t>εύλογη δεξιότητα και προσοχή</a:t>
            </a:r>
            <a:r>
              <a:rPr lang="el-GR" sz="1800" dirty="0"/>
              <a:t> (</a:t>
            </a:r>
            <a:r>
              <a:rPr lang="en-GB" sz="1800" i="1" dirty="0"/>
              <a:t>Bristol &amp; West v </a:t>
            </a:r>
            <a:r>
              <a:rPr lang="en-GB" sz="1800" i="1" dirty="0" err="1"/>
              <a:t>Mothew</a:t>
            </a:r>
            <a:r>
              <a:rPr lang="en-GB" sz="1800" i="1" dirty="0"/>
              <a:t> [1998] Ch 1; </a:t>
            </a:r>
            <a:r>
              <a:rPr lang="en-GB" sz="1800" i="1" dirty="0" err="1"/>
              <a:t>Kyrris</a:t>
            </a:r>
            <a:r>
              <a:rPr lang="en-GB" sz="1800" i="1" dirty="0"/>
              <a:t> v Oldman [2003] 2 BCLC 305</a:t>
            </a:r>
            <a:r>
              <a:rPr lang="en-GB" sz="1800" dirty="0"/>
              <a:t>).</a:t>
            </a:r>
          </a:p>
          <a:p>
            <a:pPr marL="0" indent="0">
              <a:buClr>
                <a:srgbClr val="02438D"/>
              </a:buClr>
              <a:buNone/>
            </a:pPr>
            <a:endParaRPr lang="el-GR" sz="1100" dirty="0">
              <a:latin typeface="Helvetica" pitchFamily="2" charset="0"/>
            </a:endParaRPr>
          </a:p>
        </p:txBody>
      </p:sp>
    </p:spTree>
    <p:extLst>
      <p:ext uri="{BB962C8B-B14F-4D97-AF65-F5344CB8AC3E}">
        <p14:creationId xmlns:p14="http://schemas.microsoft.com/office/powerpoint/2010/main" val="13008932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56117" y="294538"/>
            <a:ext cx="11111434"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1371599" y="847493"/>
            <a:ext cx="9724031" cy="2810107"/>
          </a:xfrm>
        </p:spPr>
        <p:txBody>
          <a:bodyPr anchor="ctr">
            <a:normAutofit/>
          </a:bodyPr>
          <a:lstStyle/>
          <a:p>
            <a:pPr marL="0" indent="0" algn="ctr">
              <a:buClr>
                <a:srgbClr val="02438D"/>
              </a:buClr>
              <a:buNone/>
            </a:pPr>
            <a:endParaRPr lang="el-GR" sz="2000" b="1" dirty="0">
              <a:latin typeface="Helvetica" pitchFamily="2" charset="0"/>
            </a:endParaRPr>
          </a:p>
          <a:p>
            <a:pPr marL="0" indent="0" algn="ctr">
              <a:buClr>
                <a:srgbClr val="02438D"/>
              </a:buClr>
              <a:buNone/>
            </a:pPr>
            <a:r>
              <a:rPr lang="el-GR" sz="2000" b="1" dirty="0">
                <a:latin typeface="Helvetica" pitchFamily="2" charset="0"/>
              </a:rPr>
              <a:t>Νομοθετική Σειρά Προτεραιότητας </a:t>
            </a:r>
          </a:p>
          <a:p>
            <a:pPr marL="0" indent="0" algn="ctr">
              <a:buClr>
                <a:srgbClr val="02438D"/>
              </a:buClr>
              <a:buNone/>
            </a:pPr>
            <a:endParaRPr lang="el-GR" sz="2000" b="1" dirty="0">
              <a:latin typeface="Helvetica" pitchFamily="2" charset="0"/>
            </a:endParaRPr>
          </a:p>
          <a:p>
            <a:pPr marL="0" indent="0" algn="ctr">
              <a:buClr>
                <a:srgbClr val="02438D"/>
              </a:buClr>
              <a:buNone/>
            </a:pPr>
            <a:r>
              <a:rPr lang="el-GR" sz="2000" b="1" dirty="0">
                <a:latin typeface="Helvetica" pitchFamily="2" charset="0"/>
              </a:rPr>
              <a:t>Α. 300 </a:t>
            </a:r>
          </a:p>
        </p:txBody>
      </p:sp>
      <p:pic>
        <p:nvPicPr>
          <p:cNvPr id="5" name="Picture 4">
            <a:extLst>
              <a:ext uri="{FF2B5EF4-FFF2-40B4-BE49-F238E27FC236}">
                <a16:creationId xmlns:a16="http://schemas.microsoft.com/office/drawing/2014/main" id="{69AA3BEE-FEE2-4163-EB72-100BF9223A7C}"/>
              </a:ext>
            </a:extLst>
          </p:cNvPr>
          <p:cNvPicPr>
            <a:picLocks noChangeAspect="1"/>
          </p:cNvPicPr>
          <p:nvPr/>
        </p:nvPicPr>
        <p:blipFill>
          <a:blip r:embed="rId2"/>
          <a:stretch>
            <a:fillRect/>
          </a:stretch>
        </p:blipFill>
        <p:spPr>
          <a:xfrm>
            <a:off x="3795740" y="3030034"/>
            <a:ext cx="5059865" cy="3251200"/>
          </a:xfrm>
          <a:prstGeom prst="rect">
            <a:avLst/>
          </a:prstGeom>
        </p:spPr>
      </p:pic>
    </p:spTree>
    <p:extLst>
      <p:ext uri="{BB962C8B-B14F-4D97-AF65-F5344CB8AC3E}">
        <p14:creationId xmlns:p14="http://schemas.microsoft.com/office/powerpoint/2010/main" val="6074994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56117" y="294538"/>
            <a:ext cx="11111434"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3237" y="294538"/>
            <a:ext cx="11732646" cy="6268924"/>
          </a:xfrm>
        </p:spPr>
        <p:txBody>
          <a:bodyPr anchor="ctr">
            <a:normAutofit/>
          </a:bodyPr>
          <a:lstStyle/>
          <a:p>
            <a:pPr marL="0" indent="0" algn="ctr">
              <a:buClr>
                <a:srgbClr val="02438D"/>
              </a:buClr>
              <a:buNone/>
            </a:pPr>
            <a:endParaRPr lang="el-GR" sz="2000" b="1" dirty="0">
              <a:latin typeface="Helvetica" pitchFamily="2" charset="0"/>
            </a:endParaRPr>
          </a:p>
          <a:p>
            <a:pPr marL="0" indent="0" fontAlgn="base">
              <a:lnSpc>
                <a:spcPct val="150000"/>
              </a:lnSpc>
              <a:buNone/>
            </a:pPr>
            <a:r>
              <a:rPr lang="el-GR" sz="2000" b="1" dirty="0">
                <a:solidFill>
                  <a:schemeClr val="tx1"/>
                </a:solidFill>
              </a:rPr>
              <a:t>ΣΕΙΡΑ ΠΡΟΤΕΡΑΙΟΤΗΤΑΣ ΠΛΗΡΩΜΩΝ </a:t>
            </a:r>
            <a:endParaRPr lang="el-GR" sz="2000" dirty="0">
              <a:solidFill>
                <a:schemeClr val="tx1"/>
              </a:solidFill>
            </a:endParaRPr>
          </a:p>
          <a:p>
            <a:pPr marL="285750" indent="-285750" algn="just" fontAlgn="base">
              <a:lnSpc>
                <a:spcPct val="150000"/>
              </a:lnSpc>
              <a:buFont typeface="Wingdings" pitchFamily="2" charset="2"/>
              <a:buChar char="§"/>
            </a:pPr>
            <a:r>
              <a:rPr lang="el-GR" sz="2000" dirty="0">
                <a:solidFill>
                  <a:schemeClr val="tx1"/>
                </a:solidFill>
                <a:sym typeface="Wingdings"/>
              </a:rPr>
              <a:t>Ο εκκαθαριστής έχει νομοθετικό καθήκον έναντι των πιστωτών και των συνεισφορέων της εταιρείας να διανείμει το διαθέσιμο ρευστοποιημένο ενεργητικό της εταιρείας βάσει της σειράς προτεραιότητας ως αυτή καθορίζεται από την εφαρμοστέα νομοθεσία. </a:t>
            </a:r>
          </a:p>
          <a:p>
            <a:pPr marL="285750" indent="-285750" fontAlgn="base">
              <a:lnSpc>
                <a:spcPct val="150000"/>
              </a:lnSpc>
              <a:buFont typeface="Wingdings" pitchFamily="2" charset="2"/>
              <a:buChar char="§"/>
            </a:pPr>
            <a:r>
              <a:rPr lang="el-GR" sz="2000" dirty="0">
                <a:solidFill>
                  <a:schemeClr val="tx1"/>
                </a:solidFill>
                <a:sym typeface="Wingdings"/>
              </a:rPr>
              <a:t>Οι εξασφαλισμένοι πιστωτές δεν συμπεριλαμβάνονται στην περιουσία εκκαθάρισης, αφού οι ίδιοι θα ικανοποιηθούν από την ρευστοποίηση της εξασφάλισής τους.  </a:t>
            </a:r>
          </a:p>
          <a:p>
            <a:pPr marL="285750" indent="-285750" fontAlgn="base">
              <a:lnSpc>
                <a:spcPct val="150000"/>
              </a:lnSpc>
              <a:buFont typeface="Wingdings" pitchFamily="2" charset="2"/>
              <a:buChar char="§"/>
            </a:pPr>
            <a:r>
              <a:rPr lang="el-GR" sz="2000" dirty="0">
                <a:solidFill>
                  <a:schemeClr val="tx1"/>
                </a:solidFill>
                <a:sym typeface="Wingdings"/>
              </a:rPr>
              <a:t>Κάθε πιστωτής πρέπει να πληρώνεται </a:t>
            </a:r>
            <a:r>
              <a:rPr lang="el-GR" sz="2000" b="1" dirty="0">
                <a:solidFill>
                  <a:schemeClr val="tx1"/>
                </a:solidFill>
                <a:sym typeface="Wingdings"/>
              </a:rPr>
              <a:t>πλήρως</a:t>
            </a:r>
            <a:r>
              <a:rPr lang="el-GR" sz="2000" dirty="0">
                <a:solidFill>
                  <a:schemeClr val="tx1"/>
                </a:solidFill>
                <a:sym typeface="Wingdings"/>
              </a:rPr>
              <a:t> με βάση τη σειρά προτεραιότητας του πριν πληρωθεί ο επόμενος (</a:t>
            </a:r>
            <a:r>
              <a:rPr lang="en-US" sz="2000" i="1" dirty="0">
                <a:solidFill>
                  <a:schemeClr val="tx1"/>
                </a:solidFill>
                <a:sym typeface="Wingdings"/>
              </a:rPr>
              <a:t>Statutory Waterfall</a:t>
            </a:r>
            <a:r>
              <a:rPr lang="en-US" sz="2000" dirty="0">
                <a:solidFill>
                  <a:schemeClr val="tx1"/>
                </a:solidFill>
                <a:sym typeface="Wingdings"/>
              </a:rPr>
              <a:t>)</a:t>
            </a:r>
            <a:r>
              <a:rPr lang="el-GR" sz="2000" dirty="0">
                <a:solidFill>
                  <a:schemeClr val="tx1"/>
                </a:solidFill>
                <a:sym typeface="Wingdings"/>
              </a:rPr>
              <a:t>.</a:t>
            </a:r>
            <a:endParaRPr lang="en-US" sz="2000" dirty="0">
              <a:solidFill>
                <a:schemeClr val="tx1"/>
              </a:solidFill>
              <a:sym typeface="Wingdings"/>
            </a:endParaRPr>
          </a:p>
        </p:txBody>
      </p:sp>
    </p:spTree>
    <p:extLst>
      <p:ext uri="{BB962C8B-B14F-4D97-AF65-F5344CB8AC3E}">
        <p14:creationId xmlns:p14="http://schemas.microsoft.com/office/powerpoint/2010/main" val="12026069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56117" y="294538"/>
            <a:ext cx="11111434"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3237" y="294538"/>
            <a:ext cx="11732646" cy="6268924"/>
          </a:xfrm>
        </p:spPr>
        <p:txBody>
          <a:bodyPr anchor="ctr">
            <a:normAutofit/>
          </a:bodyPr>
          <a:lstStyle/>
          <a:p>
            <a:pPr marL="0" indent="0" algn="ctr">
              <a:buClr>
                <a:srgbClr val="02438D"/>
              </a:buClr>
              <a:buNone/>
            </a:pPr>
            <a:endParaRPr lang="el-GR" sz="2000" b="1" dirty="0">
              <a:latin typeface="Helvetica" pitchFamily="2" charset="0"/>
            </a:endParaRPr>
          </a:p>
          <a:p>
            <a:pPr marL="285750" indent="-285750" algn="just" fontAlgn="base">
              <a:lnSpc>
                <a:spcPct val="150000"/>
              </a:lnSpc>
              <a:buFont typeface="Wingdings" pitchFamily="2" charset="2"/>
              <a:buChar char="§"/>
            </a:pPr>
            <a:endParaRPr lang="el-GR" sz="2000" dirty="0">
              <a:solidFill>
                <a:schemeClr val="tx1"/>
              </a:solidFill>
              <a:sym typeface="Wingdings"/>
            </a:endParaRPr>
          </a:p>
          <a:p>
            <a:pPr marL="285750" indent="-285750" algn="just" fontAlgn="base">
              <a:lnSpc>
                <a:spcPct val="150000"/>
              </a:lnSpc>
              <a:buFont typeface="Wingdings" pitchFamily="2" charset="2"/>
              <a:buChar char="§"/>
            </a:pPr>
            <a:r>
              <a:rPr lang="el-GR" sz="2000" dirty="0">
                <a:solidFill>
                  <a:schemeClr val="tx1"/>
                </a:solidFill>
                <a:sym typeface="Wingdings"/>
              </a:rPr>
              <a:t>Κάθε τάξη πιστωτών πληρώνεται στη βάση της αρχής </a:t>
            </a:r>
            <a:r>
              <a:rPr lang="en-US" sz="2000" b="1" i="1" dirty="0" err="1">
                <a:solidFill>
                  <a:schemeClr val="tx1"/>
                </a:solidFill>
                <a:sym typeface="Wingdings"/>
              </a:rPr>
              <a:t>pari</a:t>
            </a:r>
            <a:r>
              <a:rPr lang="en-US" sz="2000" b="1" i="1" dirty="0">
                <a:solidFill>
                  <a:schemeClr val="tx1"/>
                </a:solidFill>
                <a:sym typeface="Wingdings"/>
              </a:rPr>
              <a:t> passu</a:t>
            </a:r>
            <a:r>
              <a:rPr lang="en-US" sz="2000" b="1" dirty="0">
                <a:solidFill>
                  <a:schemeClr val="tx1"/>
                </a:solidFill>
                <a:sym typeface="Wingdings"/>
              </a:rPr>
              <a:t>, </a:t>
            </a:r>
            <a:r>
              <a:rPr lang="el-GR" sz="2000" dirty="0">
                <a:solidFill>
                  <a:schemeClr val="tx1"/>
                </a:solidFill>
                <a:sym typeface="Wingdings"/>
              </a:rPr>
              <a:t>δηλαδή ακριβοδίκαια και με ίσο δικαίωμα για πληρωμή, χωρίς προτεραιότητα ο ένας έναντι του άλλου και σε περίπτωση που το ενεργητικό της εταιρείας δεν επαρκεί για την πλήρη αποπληρωμή των υποχρεώσεων της τότε, εις αναλογίας της απαίτησης που έχουν. </a:t>
            </a:r>
            <a:endParaRPr lang="en-US" sz="2000" dirty="0">
              <a:solidFill>
                <a:schemeClr val="tx1"/>
              </a:solidFill>
              <a:sym typeface="Wingdings"/>
            </a:endParaRPr>
          </a:p>
          <a:p>
            <a:pPr marL="285750" indent="-285750" algn="just" fontAlgn="base">
              <a:lnSpc>
                <a:spcPct val="150000"/>
              </a:lnSpc>
              <a:buFont typeface="Wingdings" pitchFamily="2" charset="2"/>
              <a:buChar char="§"/>
            </a:pPr>
            <a:r>
              <a:rPr lang="en-GB" sz="2000" i="1" dirty="0">
                <a:solidFill>
                  <a:schemeClr val="tx1"/>
                </a:solidFill>
              </a:rPr>
              <a:t>“</a:t>
            </a:r>
            <a:r>
              <a:rPr lang="en-GB" sz="2000" b="1" i="1" dirty="0">
                <a:solidFill>
                  <a:schemeClr val="tx1"/>
                </a:solidFill>
              </a:rPr>
              <a:t>Pari passu </a:t>
            </a:r>
            <a:r>
              <a:rPr lang="en-GB" sz="2000" i="1" dirty="0">
                <a:solidFill>
                  <a:schemeClr val="tx1"/>
                </a:solidFill>
              </a:rPr>
              <a:t>means </a:t>
            </a:r>
            <a:r>
              <a:rPr lang="en-GB" sz="2000" b="1" i="1" dirty="0">
                <a:solidFill>
                  <a:schemeClr val="tx1"/>
                </a:solidFill>
              </a:rPr>
              <a:t>"equal in right of payment". </a:t>
            </a:r>
            <a:r>
              <a:rPr lang="en-GB" sz="2000" i="1" dirty="0">
                <a:solidFill>
                  <a:schemeClr val="tx1"/>
                </a:solidFill>
              </a:rPr>
              <a:t>The </a:t>
            </a:r>
            <a:r>
              <a:rPr lang="en-GB" sz="2000" i="1" dirty="0" err="1">
                <a:solidFill>
                  <a:schemeClr val="tx1"/>
                </a:solidFill>
              </a:rPr>
              <a:t>pari</a:t>
            </a:r>
            <a:r>
              <a:rPr lang="en-GB" sz="2000" i="1" dirty="0">
                <a:solidFill>
                  <a:schemeClr val="tx1"/>
                </a:solidFill>
              </a:rPr>
              <a:t> passu principle means that all unsecured creditors  in insolvency processes, such as administration, liquidation and bankruptcy must share equally any available assets of the company or individual, or any proceeds from the sale of any of those assets, </a:t>
            </a:r>
            <a:r>
              <a:rPr lang="en-GB" sz="2000" b="1" i="1" dirty="0">
                <a:solidFill>
                  <a:schemeClr val="tx1"/>
                </a:solidFill>
              </a:rPr>
              <a:t>in proportion to the debts due to each creditor.” </a:t>
            </a:r>
            <a:endParaRPr lang="el-GR" sz="2000" b="1" i="1" dirty="0">
              <a:solidFill>
                <a:schemeClr val="tx1"/>
              </a:solidFill>
            </a:endParaRPr>
          </a:p>
          <a:p>
            <a:pPr marL="0" indent="0" fontAlgn="base">
              <a:lnSpc>
                <a:spcPct val="150000"/>
              </a:lnSpc>
              <a:buNone/>
            </a:pPr>
            <a:endParaRPr lang="el-GR" sz="2000" dirty="0">
              <a:solidFill>
                <a:schemeClr val="tx1"/>
              </a:solidFill>
            </a:endParaRPr>
          </a:p>
        </p:txBody>
      </p:sp>
    </p:spTree>
    <p:extLst>
      <p:ext uri="{BB962C8B-B14F-4D97-AF65-F5344CB8AC3E}">
        <p14:creationId xmlns:p14="http://schemas.microsoft.com/office/powerpoint/2010/main" val="11915433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56117" y="294538"/>
            <a:ext cx="11111434"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3237" y="294538"/>
            <a:ext cx="11732646" cy="6268924"/>
          </a:xfrm>
        </p:spPr>
        <p:txBody>
          <a:bodyPr anchor="ctr">
            <a:normAutofit/>
          </a:bodyPr>
          <a:lstStyle/>
          <a:p>
            <a:pPr marL="0" indent="0" algn="ctr">
              <a:buClr>
                <a:srgbClr val="02438D"/>
              </a:buClr>
              <a:buNone/>
            </a:pPr>
            <a:endParaRPr lang="el-GR" sz="2000" b="1" dirty="0">
              <a:latin typeface="Helvetica" pitchFamily="2" charset="0"/>
            </a:endParaRPr>
          </a:p>
          <a:p>
            <a:pPr marL="285750" indent="-285750" algn="just" fontAlgn="base">
              <a:lnSpc>
                <a:spcPct val="150000"/>
              </a:lnSpc>
              <a:buFont typeface="Wingdings" pitchFamily="2" charset="2"/>
              <a:buChar char="§"/>
            </a:pPr>
            <a:endParaRPr lang="el-GR" sz="2000" dirty="0">
              <a:solidFill>
                <a:schemeClr val="tx1"/>
              </a:solidFill>
              <a:sym typeface="Wingdings"/>
            </a:endParaRPr>
          </a:p>
          <a:p>
            <a:pPr marL="0" indent="0" algn="ctr" fontAlgn="base">
              <a:lnSpc>
                <a:spcPct val="150000"/>
              </a:lnSpc>
              <a:buNone/>
            </a:pPr>
            <a:r>
              <a:rPr lang="el-GR" sz="7200" dirty="0"/>
              <a:t>ΠΙΝΑΚΑΣ </a:t>
            </a:r>
            <a:endParaRPr lang="el-GR" sz="7200" dirty="0">
              <a:solidFill>
                <a:schemeClr val="tx1"/>
              </a:solidFill>
            </a:endParaRPr>
          </a:p>
        </p:txBody>
      </p:sp>
    </p:spTree>
    <p:extLst>
      <p:ext uri="{BB962C8B-B14F-4D97-AF65-F5344CB8AC3E}">
        <p14:creationId xmlns:p14="http://schemas.microsoft.com/office/powerpoint/2010/main" val="11199272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56117" y="294538"/>
            <a:ext cx="11111434" cy="1033669"/>
          </a:xfrm>
        </p:spPr>
        <p:txBody>
          <a:bodyPr>
            <a:normAutofit fontScale="90000"/>
          </a:bodyPr>
          <a:lstStyle/>
          <a:p>
            <a:br>
              <a:rPr lang="el-GR" sz="3600" b="1" dirty="0">
                <a:latin typeface="Verdana" panose="020B0604030504040204" pitchFamily="34" charset="0"/>
                <a:ea typeface="Verdana" panose="020B0604030504040204" pitchFamily="34" charset="0"/>
                <a:cs typeface="Verdana" panose="020B0604030504040204" pitchFamily="34" charset="0"/>
              </a:rPr>
            </a:br>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303237" y="1622744"/>
            <a:ext cx="11732646" cy="4940717"/>
          </a:xfrm>
        </p:spPr>
        <p:txBody>
          <a:bodyPr anchor="ctr">
            <a:normAutofit fontScale="25000" lnSpcReduction="20000"/>
          </a:bodyPr>
          <a:lstStyle/>
          <a:p>
            <a:pPr marL="0" indent="0" algn="ctr">
              <a:buClr>
                <a:srgbClr val="02438D"/>
              </a:buClr>
              <a:buNone/>
            </a:pPr>
            <a:endParaRPr lang="el-GR" sz="2000" b="1" dirty="0">
              <a:latin typeface="Helvetica" pitchFamily="2" charset="0"/>
            </a:endParaRPr>
          </a:p>
          <a:p>
            <a:pPr marL="285750" indent="-285750" algn="just" fontAlgn="base">
              <a:lnSpc>
                <a:spcPct val="150000"/>
              </a:lnSpc>
              <a:buFont typeface="Wingdings" pitchFamily="2" charset="2"/>
              <a:buChar char="§"/>
            </a:pPr>
            <a:endParaRPr lang="el-GR" sz="2000" dirty="0">
              <a:solidFill>
                <a:schemeClr val="tx1"/>
              </a:solidFill>
              <a:sym typeface="Wingdings"/>
            </a:endParaRPr>
          </a:p>
          <a:p>
            <a:pPr marL="0" lvl="0" indent="0" algn="just" eaLnBrk="0" fontAlgn="base" hangingPunct="0">
              <a:lnSpc>
                <a:spcPct val="150000"/>
              </a:lnSpc>
              <a:spcBef>
                <a:spcPct val="0"/>
              </a:spcBef>
              <a:spcAft>
                <a:spcPct val="0"/>
              </a:spcAft>
              <a:buNone/>
            </a:pPr>
            <a:r>
              <a:rPr lang="el-GR" altLang="en-US" sz="7200" b="1" i="1" dirty="0">
                <a:solidFill>
                  <a:schemeClr val="tx1"/>
                </a:solidFill>
              </a:rPr>
              <a:t>«Αν ο εκκαθαριστής δεν εξοφλήσει τις προνομιακές απαιτήσεις από τα ποσά που είχε στα χέρια του, έχει ο ίδιος ευθύνη εξ αδικήματος </a:t>
            </a:r>
            <a:r>
              <a:rPr lang="el-GR" altLang="en-US" sz="7200" i="1" dirty="0">
                <a:solidFill>
                  <a:schemeClr val="tx1"/>
                </a:solidFill>
              </a:rPr>
              <a:t>(</a:t>
            </a:r>
            <a:r>
              <a:rPr lang="en-US" altLang="en-US" sz="7200" i="1" dirty="0">
                <a:solidFill>
                  <a:schemeClr val="tx1"/>
                </a:solidFill>
              </a:rPr>
              <a:t>Westminster City Council v. Haste, (1950) 2 All E.R. 65.</a:t>
            </a:r>
            <a:r>
              <a:rPr lang="el-GR" altLang="en-US" sz="7200" i="1" dirty="0">
                <a:solidFill>
                  <a:schemeClr val="tx1"/>
                </a:solidFill>
              </a:rPr>
              <a:t>)</a:t>
            </a:r>
          </a:p>
          <a:p>
            <a:pPr lvl="0" algn="just" eaLnBrk="0" fontAlgn="base" hangingPunct="0">
              <a:lnSpc>
                <a:spcPct val="150000"/>
              </a:lnSpc>
              <a:spcBef>
                <a:spcPct val="0"/>
              </a:spcBef>
              <a:spcAft>
                <a:spcPct val="0"/>
              </a:spcAft>
            </a:pPr>
            <a:endParaRPr lang="el-GR" altLang="en-US" sz="7200" i="1" dirty="0">
              <a:solidFill>
                <a:schemeClr val="tx1"/>
              </a:solidFill>
            </a:endParaRPr>
          </a:p>
          <a:p>
            <a:pPr marL="0" lvl="0" indent="0" algn="just" eaLnBrk="0" fontAlgn="base" hangingPunct="0">
              <a:lnSpc>
                <a:spcPct val="150000"/>
              </a:lnSpc>
              <a:spcBef>
                <a:spcPct val="0"/>
              </a:spcBef>
              <a:spcAft>
                <a:spcPct val="0"/>
              </a:spcAft>
              <a:buNone/>
            </a:pPr>
            <a:r>
              <a:rPr lang="en-US" altLang="en-US" sz="7200" i="1" dirty="0">
                <a:solidFill>
                  <a:schemeClr val="tx1"/>
                </a:solidFill>
              </a:rPr>
              <a:t> O </a:t>
            </a:r>
            <a:r>
              <a:rPr lang="el-GR" altLang="en-US" sz="7200" i="1" dirty="0">
                <a:solidFill>
                  <a:schemeClr val="tx1"/>
                </a:solidFill>
              </a:rPr>
              <a:t>νόμος δεν περιέχει απλώς μια αρνητική πρόνοια για το καθήκον του εκκαθαριστή να μην προβεί σε προνομιακές πληρωμές, αλλά </a:t>
            </a:r>
            <a:r>
              <a:rPr lang="el-GR" altLang="en-US" sz="7200" b="1" i="1" dirty="0">
                <a:solidFill>
                  <a:schemeClr val="tx1"/>
                </a:solidFill>
              </a:rPr>
              <a:t>απαιτείται από αυτόν να πληρώσει τους προνομιακούς πιστωτές από τα περιουσιακά στοιχεία που περιέρχονται στα χέρια του, διαφορετικά διαπράττει αδίκημα. </a:t>
            </a:r>
            <a:r>
              <a:rPr lang="el-GR" altLang="en-US" sz="7200" i="1" dirty="0">
                <a:solidFill>
                  <a:schemeClr val="tx1"/>
                </a:solidFill>
              </a:rPr>
              <a:t>Ιδιαίτερα αυτό συμβαίνει αν ο εκκαθαριστής προβεί σε άλλες πράξεις και αναλάβει άλλες υποχρεώσεις για λογαριασμό της εταιρείας, χρησιμοποιώντας όλα τα χρήματά της. Η ευθύνη αυτή είναι </a:t>
            </a:r>
            <a:r>
              <a:rPr lang="el-GR" altLang="en-US" sz="7200" b="1" i="1" dirty="0">
                <a:solidFill>
                  <a:schemeClr val="tx1"/>
                </a:solidFill>
              </a:rPr>
              <a:t>προσωπική του εκκαθαριστή</a:t>
            </a:r>
            <a:r>
              <a:rPr lang="el-GR" altLang="en-US" sz="7200" i="1" dirty="0">
                <a:solidFill>
                  <a:schemeClr val="tx1"/>
                </a:solidFill>
              </a:rPr>
              <a:t> και όχι της Εταιρείας»</a:t>
            </a:r>
            <a:endParaRPr lang="el-GR" sz="7200" dirty="0">
              <a:solidFill>
                <a:schemeClr val="tx1"/>
              </a:solidFill>
            </a:endParaRPr>
          </a:p>
        </p:txBody>
      </p:sp>
    </p:spTree>
    <p:extLst>
      <p:ext uri="{BB962C8B-B14F-4D97-AF65-F5344CB8AC3E}">
        <p14:creationId xmlns:p14="http://schemas.microsoft.com/office/powerpoint/2010/main" val="18962715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1" y="586855"/>
            <a:ext cx="4037844" cy="5020151"/>
          </a:xfrm>
        </p:spPr>
        <p:txBody>
          <a:bodyPr anchor="b">
            <a:normAutofit/>
          </a:bodyPr>
          <a:lstStyle/>
          <a:p>
            <a:r>
              <a:rPr lang="el-GR" sz="40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Καθήκοντα και Υποχρεώσεις</a:t>
            </a:r>
            <a:br>
              <a:rPr lang="el-GR" sz="4000" b="1" dirty="0">
                <a:solidFill>
                  <a:srgbClr val="FFFFFF"/>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037824" y="-6"/>
            <a:ext cx="8154176" cy="6868144"/>
          </a:xfrm>
        </p:spPr>
        <p:txBody>
          <a:bodyPr anchor="ctr">
            <a:normAutofit/>
          </a:bodyPr>
          <a:lstStyle/>
          <a:p>
            <a:pPr marL="0" indent="0">
              <a:buClr>
                <a:srgbClr val="02438D"/>
              </a:buClr>
              <a:buNone/>
            </a:pPr>
            <a:r>
              <a:rPr lang="el-GR" sz="2000" b="1" dirty="0" err="1">
                <a:latin typeface="Verdana" panose="020B0604030504040204" pitchFamily="34" charset="0"/>
                <a:ea typeface="Verdana" panose="020B0604030504040204" pitchFamily="34" charset="0"/>
                <a:cs typeface="Verdana" panose="020B0604030504040204" pitchFamily="34" charset="0"/>
              </a:rPr>
              <a:t>Νομολογ</a:t>
            </a:r>
            <a:r>
              <a:rPr lang="en-US" sz="2000" b="1" dirty="0">
                <a:latin typeface="Verdana" panose="020B0604030504040204" pitchFamily="34" charset="0"/>
                <a:ea typeface="Verdana" panose="020B0604030504040204" pitchFamily="34" charset="0"/>
                <a:cs typeface="Verdana" panose="020B0604030504040204" pitchFamily="34" charset="0"/>
              </a:rPr>
              <a:t>ί</a:t>
            </a:r>
            <a:r>
              <a:rPr lang="el-GR" sz="2000" b="1" dirty="0">
                <a:latin typeface="Verdana" panose="020B0604030504040204" pitchFamily="34" charset="0"/>
                <a:ea typeface="Verdana" panose="020B0604030504040204" pitchFamily="34" charset="0"/>
                <a:cs typeface="Verdana" panose="020B0604030504040204" pitchFamily="34" charset="0"/>
              </a:rPr>
              <a:t>α </a:t>
            </a:r>
          </a:p>
          <a:p>
            <a:pPr marL="0" indent="0">
              <a:buClr>
                <a:srgbClr val="02438D"/>
              </a:buClr>
              <a:buNone/>
            </a:pPr>
            <a:endParaRPr lang="en-US" sz="2000" b="1"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GB" sz="2000" b="1" dirty="0"/>
              <a:t>Re Windsor Steam Coal Co. [1929] 1 Ch 151</a:t>
            </a:r>
          </a:p>
          <a:p>
            <a:pPr algn="just">
              <a:buFont typeface="Wingdings" pitchFamily="2" charset="2"/>
              <a:buChar char="Ø"/>
            </a:pPr>
            <a:r>
              <a:rPr lang="el-GR" sz="2000" dirty="0"/>
              <a:t>Εκούσια εκκαθάριση – διορισμός εκκαθαριστή.</a:t>
            </a:r>
            <a:endParaRPr lang="en-US" sz="2000" dirty="0"/>
          </a:p>
          <a:p>
            <a:pPr algn="just">
              <a:buFont typeface="Wingdings" pitchFamily="2" charset="2"/>
              <a:buChar char="Ø"/>
            </a:pPr>
            <a:r>
              <a:rPr lang="el-GR" sz="2000" dirty="0"/>
              <a:t>Ο εκκαθαριστής προχώρησε σε επαλήθευση και συμβιβασμό χρέους £15,000 χωρίς να λάβει οδηγίες του Δικαστηρίου, παρά τη νομική αβεβαιότητα ως προς το ύψος του χρέους.</a:t>
            </a:r>
            <a:endParaRPr lang="en-US" sz="2000" dirty="0"/>
          </a:p>
          <a:p>
            <a:pPr algn="just">
              <a:buFont typeface="Wingdings" pitchFamily="2" charset="2"/>
              <a:buChar char="Ø"/>
            </a:pPr>
            <a:r>
              <a:rPr lang="el-GR" sz="2000" dirty="0"/>
              <a:t>Κρίθηκε ένοχος για </a:t>
            </a:r>
            <a:r>
              <a:rPr lang="el-GR" sz="2000" b="1" dirty="0"/>
              <a:t>πλημμελή εκτέλεση των καθηκόντων του (</a:t>
            </a:r>
            <a:r>
              <a:rPr lang="en-GB" sz="2000" b="1" dirty="0"/>
              <a:t>misfeasance)</a:t>
            </a:r>
            <a:r>
              <a:rPr lang="en-GB" sz="2000" dirty="0"/>
              <a:t>.</a:t>
            </a:r>
          </a:p>
          <a:p>
            <a:pPr marL="0" indent="0" algn="just">
              <a:buNone/>
            </a:pPr>
            <a:r>
              <a:rPr lang="en-GB" sz="2000" b="1" dirty="0"/>
              <a:t>Re Home and Colonial Insurance Co. Ltd [1930] 1 Ch 102</a:t>
            </a:r>
          </a:p>
          <a:p>
            <a:pPr algn="just">
              <a:buFont typeface="Wingdings" pitchFamily="2" charset="2"/>
              <a:buChar char="Ø"/>
            </a:pPr>
            <a:r>
              <a:rPr lang="el-GR" sz="2000" dirty="0"/>
              <a:t>Εκούσια εκκαθάριση – ο εκκαθαριστής αποδέχθηκε λανθασμένα επαλήθευση χρέους και κατέβαλε μέρισμα £38,172 βάσει άκυρης συμφωνίας.</a:t>
            </a:r>
            <a:endParaRPr lang="en-US" sz="2000" dirty="0"/>
          </a:p>
          <a:p>
            <a:pPr algn="just">
              <a:buFont typeface="Wingdings" pitchFamily="2" charset="2"/>
              <a:buChar char="Ø"/>
            </a:pPr>
            <a:r>
              <a:rPr lang="el-GR" sz="2000" dirty="0"/>
              <a:t>Παρέλειψε να διερευνήσει την εγκυρότητα της απαίτησης, παραβιάζοντας το καθήκον επιμέλειας.</a:t>
            </a:r>
            <a:endParaRPr lang="en-US" sz="2000" dirty="0"/>
          </a:p>
          <a:p>
            <a:pPr algn="just">
              <a:buFont typeface="Wingdings" pitchFamily="2" charset="2"/>
              <a:buChar char="Ø"/>
            </a:pPr>
            <a:r>
              <a:rPr lang="el-GR" sz="2000" dirty="0"/>
              <a:t>Το Δικαστήριο τον έκρινε ένοχο για </a:t>
            </a:r>
            <a:r>
              <a:rPr lang="en-GB" sz="2000" b="1" dirty="0"/>
              <a:t>misfeasance</a:t>
            </a:r>
            <a:r>
              <a:rPr lang="en-GB" sz="2000" dirty="0"/>
              <a:t> </a:t>
            </a:r>
            <a:r>
              <a:rPr lang="el-GR" sz="2000" dirty="0"/>
              <a:t>και διέταξε να επιστρέψει το ποσό στην εταιρεία και να καλύψει προσωπικά τα έξοδα.</a:t>
            </a:r>
          </a:p>
          <a:p>
            <a:pPr marL="0" indent="0">
              <a:buClr>
                <a:srgbClr val="02438D"/>
              </a:buClr>
              <a:buNone/>
            </a:pPr>
            <a:endParaRPr lang="el-GR" sz="1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063714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 y="294538"/>
            <a:ext cx="11267550" cy="1033669"/>
          </a:xfrm>
        </p:spPr>
        <p:txBody>
          <a:bodyPr>
            <a:normAutofit fontScale="90000"/>
          </a:bodyPr>
          <a:lstStyle/>
          <a:p>
            <a:r>
              <a:rPr lang="el-GR" sz="36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 Καθήκοντα και Υποχρεώσεις</a:t>
            </a:r>
            <a:br>
              <a:rPr lang="el-GR" sz="3600" b="1" dirty="0">
                <a:latin typeface="Verdana" panose="020B0604030504040204" pitchFamily="34" charset="0"/>
                <a:ea typeface="Verdana" panose="020B0604030504040204" pitchFamily="34" charset="0"/>
                <a:cs typeface="Verdana" panose="020B0604030504040204" pitchFamily="34" charset="0"/>
              </a:rPr>
            </a:br>
            <a:r>
              <a:rPr lang="el-GR" sz="3400" b="1" dirty="0">
                <a:solidFill>
                  <a:srgbClr val="FFFFFF"/>
                </a:solidFill>
              </a:rPr>
              <a:t> </a:t>
            </a:r>
            <a:endParaRPr lang="en-CY" sz="3400" b="1" dirty="0">
              <a:solidFill>
                <a:srgbClr val="FFFFFF"/>
              </a:solidFill>
            </a:endParaRPr>
          </a:p>
        </p:txBody>
      </p:sp>
      <p:sp>
        <p:nvSpPr>
          <p:cNvPr id="20"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31648" y="1590741"/>
            <a:ext cx="11960347" cy="4972722"/>
          </a:xfrm>
        </p:spPr>
        <p:txBody>
          <a:bodyPr anchor="ctr">
            <a:normAutofit/>
          </a:bodyPr>
          <a:lstStyle/>
          <a:p>
            <a:pPr marL="0" indent="0">
              <a:buClr>
                <a:srgbClr val="02438D"/>
              </a:buClr>
              <a:buNone/>
            </a:pPr>
            <a:endParaRPr lang="en-US" sz="18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n-US" sz="1800" b="1"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GB" sz="1800" b="1" dirty="0"/>
              <a:t>Re AMF International Ltd [1955] 2 BCLC 529</a:t>
            </a:r>
          </a:p>
          <a:p>
            <a:pPr>
              <a:buFont typeface="Wingdings" pitchFamily="2" charset="2"/>
              <a:buChar char="Ø"/>
            </a:pPr>
            <a:r>
              <a:rPr lang="el-GR" sz="1800" dirty="0"/>
              <a:t>Εκούσια εκκαθάριση από μέλη.</a:t>
            </a:r>
          </a:p>
          <a:p>
            <a:pPr>
              <a:buFont typeface="Wingdings" pitchFamily="2" charset="2"/>
              <a:buChar char="Ø"/>
            </a:pPr>
            <a:r>
              <a:rPr lang="el-GR" sz="1800" dirty="0"/>
              <a:t>Ο εκκαθαριστής κατέβαλε μέρισμα σε συνεισφορέα προτού εξοφληθούν οι πιστωτές και χωρίς να διασφαλίσει την επάρκεια περιουσίας.</a:t>
            </a:r>
          </a:p>
          <a:p>
            <a:pPr>
              <a:buFont typeface="Wingdings" pitchFamily="2" charset="2"/>
              <a:buChar char="Ø"/>
            </a:pPr>
            <a:r>
              <a:rPr lang="el-GR" sz="1800" dirty="0"/>
              <a:t>Πιστωτής υπέβαλε αίτηση για την παύση του εκκαθαριστή.</a:t>
            </a:r>
          </a:p>
          <a:p>
            <a:pPr>
              <a:buFont typeface="Wingdings" pitchFamily="2" charset="2"/>
              <a:buChar char="Ø"/>
            </a:pPr>
            <a:r>
              <a:rPr lang="el-GR" sz="1800" dirty="0"/>
              <a:t>Το Δικαστήριο έκρινε ότι ενήργησε </a:t>
            </a:r>
            <a:r>
              <a:rPr lang="el-GR" sz="1800" b="1" dirty="0"/>
              <a:t>ανάρμοστα (</a:t>
            </a:r>
            <a:r>
              <a:rPr lang="en-GB" sz="1800" b="1" dirty="0"/>
              <a:t>improperly)</a:t>
            </a:r>
            <a:r>
              <a:rPr lang="en-GB" sz="1800" dirty="0"/>
              <a:t> </a:t>
            </a:r>
            <a:r>
              <a:rPr lang="el-GR" sz="1800" dirty="0"/>
              <a:t>και επιδίκασε </a:t>
            </a:r>
            <a:r>
              <a:rPr lang="el-GR" sz="1800" b="1" dirty="0"/>
              <a:t>τα έξοδα προσωπικά εναντίον του</a:t>
            </a:r>
            <a:r>
              <a:rPr lang="el-GR" sz="1800" dirty="0"/>
              <a:t>.</a:t>
            </a:r>
          </a:p>
          <a:p>
            <a:pPr marL="0" indent="0">
              <a:buNone/>
            </a:pPr>
            <a:r>
              <a:rPr lang="en-GB" sz="1800" b="1" dirty="0"/>
              <a:t>Re Wilson Lovatt &amp; Sons Ltd [1977] 1 All ER</a:t>
            </a:r>
          </a:p>
          <a:p>
            <a:pPr>
              <a:buFont typeface="Wingdings" pitchFamily="2" charset="2"/>
              <a:buChar char="Ø"/>
            </a:pPr>
            <a:r>
              <a:rPr lang="el-GR" sz="1800" dirty="0"/>
              <a:t>Ο εκκαθαριστής άσκησε αγωγή κατά πρώην διευθυντών για </a:t>
            </a:r>
            <a:r>
              <a:rPr lang="el-GR" sz="1800" b="1" dirty="0"/>
              <a:t>δόλιες μεταβιβάσεις</a:t>
            </a:r>
            <a:r>
              <a:rPr lang="el-GR" sz="1800" dirty="0"/>
              <a:t> και κατά ομολογιούχων για </a:t>
            </a:r>
            <a:r>
              <a:rPr lang="el-GR" sz="1800" b="1" dirty="0"/>
              <a:t>δόλια προτίμηση</a:t>
            </a:r>
            <a:r>
              <a:rPr lang="el-GR" sz="1800" dirty="0"/>
              <a:t>.</a:t>
            </a:r>
          </a:p>
          <a:p>
            <a:pPr>
              <a:buFont typeface="Wingdings" pitchFamily="2" charset="2"/>
              <a:buChar char="Ø"/>
            </a:pPr>
            <a:r>
              <a:rPr lang="el-GR" sz="1800" dirty="0"/>
              <a:t>Απέσυρε μέρος των αξιώσεων και οι υπόλοιπες απορρίφθηκαν.</a:t>
            </a:r>
          </a:p>
          <a:p>
            <a:pPr>
              <a:buFont typeface="Wingdings" pitchFamily="2" charset="2"/>
              <a:buChar char="Ø"/>
            </a:pPr>
            <a:r>
              <a:rPr lang="el-GR" sz="1800" dirty="0"/>
              <a:t>Το Δικαστήριο διέταξε όπως </a:t>
            </a:r>
            <a:r>
              <a:rPr lang="el-GR" sz="1800" b="1" dirty="0"/>
              <a:t>πληρώσει προσωπικά τα έξοδα</a:t>
            </a:r>
            <a:r>
              <a:rPr lang="el-GR" sz="1800" dirty="0"/>
              <a:t>, κρίνοντας ότι ενήργησε </a:t>
            </a:r>
            <a:r>
              <a:rPr lang="el-GR" sz="1800" b="1" dirty="0"/>
              <a:t>χωρίς επαρκή βάση και επιμέλεια</a:t>
            </a:r>
            <a:r>
              <a:rPr lang="el-GR" sz="1800" dirty="0"/>
              <a:t>.</a:t>
            </a:r>
          </a:p>
          <a:p>
            <a:pPr marL="0" indent="0">
              <a:buClr>
                <a:srgbClr val="02438D"/>
              </a:buClr>
              <a:buNone/>
            </a:pPr>
            <a:endParaRPr lang="el-GR" sz="1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275384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223023" y="334537"/>
            <a:ext cx="11044527" cy="993670"/>
          </a:xfrm>
        </p:spPr>
        <p:txBody>
          <a:bodyPr>
            <a:normAutofit fontScale="90000"/>
          </a:bodyPr>
          <a:lstStyle/>
          <a:p>
            <a:r>
              <a:rPr lang="el-GR" sz="3200" b="1" dirty="0">
                <a:solidFill>
                  <a:schemeClr val="bg1"/>
                </a:solidFill>
                <a:latin typeface="Verdana" panose="020B0604030504040204" pitchFamily="34" charset="0"/>
                <a:ea typeface="Verdana" panose="020B0604030504040204" pitchFamily="34" charset="0"/>
                <a:cs typeface="Verdana" panose="020B0604030504040204" pitchFamily="34" charset="0"/>
              </a:rPr>
              <a:t>Ρόλος του Εκκαθαριστή – Καθήκοντα και Υποχρεώσεις - </a:t>
            </a:r>
            <a:r>
              <a:rPr lang="el-GR" sz="3600" b="1" dirty="0">
                <a:solidFill>
                  <a:schemeClr val="bg1"/>
                </a:solidFill>
                <a:latin typeface="Verdana" panose="020B0604030504040204" pitchFamily="34" charset="0"/>
                <a:sym typeface="Wingdings" pitchFamily="2" charset="2"/>
              </a:rPr>
              <a:t>Παύση του Εκκαθαριστή</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23023" y="334537"/>
            <a:ext cx="6356197" cy="6188926"/>
          </a:xfrm>
        </p:spPr>
        <p:txBody>
          <a:bodyPr anchor="ctr">
            <a:normAutofit/>
          </a:bodyPr>
          <a:lstStyle/>
          <a:p>
            <a:pPr marL="0" indent="0">
              <a:buClr>
                <a:srgbClr val="02438D"/>
              </a:buClr>
              <a:buNone/>
            </a:pPr>
            <a:r>
              <a:rPr lang="el-GR" sz="2000" b="1" dirty="0">
                <a:latin typeface="Verdana" panose="020B0604030504040204" pitchFamily="34" charset="0"/>
                <a:sym typeface="Wingdings" pitchFamily="2" charset="2"/>
              </a:rPr>
              <a:t>Παύση του Εκκαθαριστή (Α. 287) </a:t>
            </a:r>
            <a:br>
              <a:rPr lang="el-GR" sz="2000" dirty="0">
                <a:latin typeface="Helvetica" pitchFamily="2" charset="0"/>
              </a:rPr>
            </a:br>
            <a:endParaRPr lang="en-US" sz="2000" dirty="0">
              <a:latin typeface="Helvetica" pitchFamily="2" charset="0"/>
            </a:endParaRPr>
          </a:p>
          <a:p>
            <a:pPr marL="0" indent="0">
              <a:buNone/>
            </a:pPr>
            <a:endParaRPr lang="el-GR" sz="2000" b="0" i="1" dirty="0">
              <a:effectLst/>
              <a:latin typeface="Verdana" panose="020B0604030504040204" pitchFamily="34" charset="0"/>
            </a:endParaRPr>
          </a:p>
          <a:p>
            <a:pPr marL="0" indent="0">
              <a:buNone/>
            </a:pPr>
            <a:endParaRPr lang="el-GR" sz="2000" b="0" i="1" dirty="0">
              <a:effectLst/>
              <a:latin typeface="Verdana" panose="020B0604030504040204" pitchFamily="34" charset="0"/>
            </a:endParaRPr>
          </a:p>
          <a:p>
            <a:pPr marL="0" indent="0">
              <a:buNone/>
            </a:pPr>
            <a:r>
              <a:rPr lang="el-GR" sz="2000" b="0" i="1" dirty="0">
                <a:effectLst/>
                <a:latin typeface="Verdana" panose="020B0604030504040204" pitchFamily="34" charset="0"/>
              </a:rPr>
              <a:t>«Το Δικαστήριο δύναται, </a:t>
            </a:r>
            <a:r>
              <a:rPr lang="el-GR" sz="2000" b="1" i="1" dirty="0">
                <a:effectLst/>
                <a:latin typeface="Verdana" panose="020B0604030504040204" pitchFamily="34" charset="0"/>
              </a:rPr>
              <a:t>αν αποδειχθεί λόγος</a:t>
            </a:r>
            <a:r>
              <a:rPr lang="el-GR" sz="2000" b="0" i="1" dirty="0">
                <a:effectLst/>
                <a:latin typeface="Verdana" panose="020B0604030504040204" pitchFamily="34" charset="0"/>
              </a:rPr>
              <a:t>, να παύσει εκκαθαριστή και να διορίσει άλλον εκκαθαριστή.»</a:t>
            </a:r>
          </a:p>
          <a:p>
            <a:pPr marL="0" indent="0">
              <a:buNone/>
            </a:pPr>
            <a:endParaRPr lang="el-GR" sz="20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B31276BB-0B0D-BC44-BCA9-421F20895E13}"/>
              </a:ext>
            </a:extLst>
          </p:cNvPr>
          <p:cNvPicPr>
            <a:picLocks noChangeAspect="1"/>
          </p:cNvPicPr>
          <p:nvPr/>
        </p:nvPicPr>
        <p:blipFill>
          <a:blip r:embed="rId2"/>
          <a:stretch>
            <a:fillRect/>
          </a:stretch>
        </p:blipFill>
        <p:spPr>
          <a:xfrm>
            <a:off x="6914377" y="2096429"/>
            <a:ext cx="5054600" cy="4427034"/>
          </a:xfrm>
          <a:prstGeom prst="rect">
            <a:avLst/>
          </a:prstGeom>
        </p:spPr>
      </p:pic>
    </p:spTree>
    <p:extLst>
      <p:ext uri="{BB962C8B-B14F-4D97-AF65-F5344CB8AC3E}">
        <p14:creationId xmlns:p14="http://schemas.microsoft.com/office/powerpoint/2010/main" val="14987564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57201" y="31892"/>
            <a:ext cx="7666132" cy="1618488"/>
          </a:xfrm>
        </p:spPr>
        <p:txBody>
          <a:bodyPr anchor="b">
            <a:normAutofit/>
          </a:bodyPr>
          <a:lstStyle/>
          <a:p>
            <a:r>
              <a:rPr lang="el-GR" sz="2400" b="1" dirty="0">
                <a:latin typeface="Verdana" panose="020B0604030504040204" pitchFamily="34" charset="0"/>
                <a:ea typeface="Verdana" panose="020B0604030504040204" pitchFamily="34" charset="0"/>
                <a:cs typeface="Verdana" panose="020B0604030504040204" pitchFamily="34" charset="0"/>
              </a:rPr>
              <a:t>Ρόλος του Εκκαθαριστή – Καθήκοντα και Υποχρεώσεις - </a:t>
            </a:r>
            <a:r>
              <a:rPr lang="el-GR" sz="2800" b="1" dirty="0">
                <a:latin typeface="Verdana" panose="020B0604030504040204" pitchFamily="34" charset="0"/>
                <a:sym typeface="Wingdings" pitchFamily="2" charset="2"/>
              </a:rPr>
              <a:t>Παύση του Εκκαθαριστή</a:t>
            </a:r>
            <a:br>
              <a:rPr lang="el-GR" sz="3700" b="1" dirty="0"/>
            </a:br>
            <a:r>
              <a:rPr lang="el-GR" sz="3700" b="1" dirty="0"/>
              <a:t>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04163" y="502019"/>
            <a:ext cx="7666132" cy="5898347"/>
          </a:xfrm>
        </p:spPr>
        <p:txBody>
          <a:bodyPr anchor="t">
            <a:normAutofit/>
          </a:bodyPr>
          <a:lstStyle/>
          <a:p>
            <a:pPr marL="0" indent="0">
              <a:buNone/>
            </a:pPr>
            <a:endParaRPr lang="el-GR" sz="16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br>
              <a:rPr lang="el-GR" sz="1600" dirty="0">
                <a:latin typeface="Calibri "/>
                <a:cs typeface="Times New Roman" panose="02020603050405020304" pitchFamily="18" charset="0"/>
              </a:rPr>
            </a:br>
            <a:endParaRPr lang="en-US" sz="1600" dirty="0">
              <a:latin typeface="Calibri "/>
              <a:cs typeface="Times New Roman" panose="02020603050405020304" pitchFamily="18" charset="0"/>
            </a:endParaRPr>
          </a:p>
          <a:p>
            <a:pPr marL="0" indent="0">
              <a:buNone/>
            </a:pPr>
            <a:r>
              <a:rPr lang="el-GR" sz="2400" b="1" dirty="0">
                <a:latin typeface="Calibri "/>
                <a:cs typeface="Times New Roman" panose="02020603050405020304" pitchFamily="18" charset="0"/>
              </a:rPr>
              <a:t>Εξουσία του Δικαστηρίου να παύσει εκκαθαριστή</a:t>
            </a:r>
          </a:p>
          <a:p>
            <a:pPr marL="0" indent="0">
              <a:buNone/>
            </a:pPr>
            <a:r>
              <a:rPr lang="el-GR" sz="2400" dirty="0">
                <a:latin typeface="Calibri "/>
                <a:cs typeface="Times New Roman" panose="02020603050405020304" pitchFamily="18" charset="0"/>
              </a:rPr>
              <a:t>Σύμφωνα με την κλασική αγγλική απόφαση </a:t>
            </a:r>
            <a:r>
              <a:rPr lang="en-GB" sz="2400" b="1" dirty="0">
                <a:latin typeface="Calibri "/>
                <a:cs typeface="Times New Roman" panose="02020603050405020304" pitchFamily="18" charset="0"/>
              </a:rPr>
              <a:t>Re Adam Eyton Ltd [1887] 36 Ch D 299</a:t>
            </a:r>
            <a:r>
              <a:rPr lang="el-GR" sz="2400" dirty="0">
                <a:latin typeface="Calibri "/>
                <a:cs typeface="Times New Roman" panose="02020603050405020304" pitchFamily="18" charset="0"/>
              </a:rPr>
              <a:t>:</a:t>
            </a:r>
          </a:p>
          <a:p>
            <a:pPr marL="0" indent="0" algn="just">
              <a:buNone/>
            </a:pPr>
            <a:r>
              <a:rPr lang="el-GR" sz="2400" dirty="0">
                <a:latin typeface="Calibri "/>
                <a:cs typeface="Times New Roman" panose="02020603050405020304" pitchFamily="18" charset="0"/>
              </a:rPr>
              <a:t>Αν το Δικαστήριο ικανοποιηθεί, βάσει της μαρτυρίας </a:t>
            </a:r>
            <a:r>
              <a:rPr lang="el-GR" sz="2400" dirty="0" err="1">
                <a:latin typeface="Calibri "/>
                <a:cs typeface="Times New Roman" panose="02020603050405020304" pitchFamily="18" charset="0"/>
              </a:rPr>
              <a:t>ενωπιόν</a:t>
            </a:r>
            <a:r>
              <a:rPr lang="el-GR" sz="2400" dirty="0">
                <a:latin typeface="Calibri "/>
                <a:cs typeface="Times New Roman" panose="02020603050405020304" pitchFamily="18" charset="0"/>
              </a:rPr>
              <a:t> του, ότι </a:t>
            </a:r>
            <a:r>
              <a:rPr lang="el-GR" sz="2400" b="1" dirty="0">
                <a:latin typeface="Calibri "/>
                <a:cs typeface="Times New Roman" panose="02020603050405020304" pitchFamily="18" charset="0"/>
              </a:rPr>
              <a:t>είναι ενάντια στα συμφέροντα της εκκαθάρισης</a:t>
            </a:r>
            <a:r>
              <a:rPr lang="el-GR" sz="2400" dirty="0">
                <a:latin typeface="Calibri "/>
                <a:cs typeface="Times New Roman" panose="02020603050405020304" pitchFamily="18" charset="0"/>
              </a:rPr>
              <a:t> να παραμείνει ο υφιστάμενος εκκαθαριστής, έχει την </a:t>
            </a:r>
            <a:r>
              <a:rPr lang="el-GR" sz="2400" b="1" dirty="0">
                <a:latin typeface="Calibri "/>
                <a:cs typeface="Times New Roman" panose="02020603050405020304" pitchFamily="18" charset="0"/>
              </a:rPr>
              <a:t>εξουσία να τον παύσει και να διορίσει άλλον</a:t>
            </a:r>
            <a:r>
              <a:rPr lang="el-GR" sz="2400" dirty="0">
                <a:latin typeface="Calibri "/>
                <a:cs typeface="Times New Roman" panose="02020603050405020304" pitchFamily="18" charset="0"/>
              </a:rPr>
              <a:t>.</a:t>
            </a:r>
          </a:p>
          <a:p>
            <a:pPr marL="0" indent="0">
              <a:buNone/>
            </a:pPr>
            <a:r>
              <a:rPr lang="el-GR" sz="2400" dirty="0">
                <a:latin typeface="Calibri "/>
                <a:cs typeface="Times New Roman" panose="02020603050405020304" pitchFamily="18" charset="0"/>
              </a:rPr>
              <a:t>➤ Δηλαδή, το κριτήριο δεν είναι στενά διαδικαστικό, αλλά </a:t>
            </a:r>
            <a:r>
              <a:rPr lang="el-GR" sz="2400" b="1" dirty="0">
                <a:latin typeface="Calibri "/>
                <a:cs typeface="Times New Roman" panose="02020603050405020304" pitchFamily="18" charset="0"/>
              </a:rPr>
              <a:t>ουσιαστικό</a:t>
            </a:r>
            <a:r>
              <a:rPr lang="el-GR" sz="2400" dirty="0">
                <a:latin typeface="Calibri "/>
                <a:cs typeface="Times New Roman" panose="02020603050405020304" pitchFamily="18" charset="0"/>
              </a:rPr>
              <a:t>:</a:t>
            </a:r>
            <a:br>
              <a:rPr lang="el-GR" sz="2400" dirty="0">
                <a:latin typeface="Calibri "/>
                <a:cs typeface="Times New Roman" panose="02020603050405020304" pitchFamily="18" charset="0"/>
              </a:rPr>
            </a:br>
            <a:endParaRPr lang="el-GR" sz="2400" dirty="0">
              <a:latin typeface="Calibri "/>
              <a:cs typeface="Times New Roman" panose="02020603050405020304" pitchFamily="18" charset="0"/>
            </a:endParaRPr>
          </a:p>
          <a:p>
            <a:pPr marL="0" indent="0">
              <a:buNone/>
            </a:pPr>
            <a:r>
              <a:rPr lang="el-GR" sz="2400" dirty="0">
                <a:latin typeface="Calibri "/>
                <a:cs typeface="Times New Roman" panose="02020603050405020304" pitchFamily="18" charset="0"/>
              </a:rPr>
              <a:t>αφορά το </a:t>
            </a:r>
            <a:r>
              <a:rPr lang="el-GR" sz="2400" b="1" dirty="0">
                <a:latin typeface="Calibri "/>
                <a:cs typeface="Times New Roman" panose="02020603050405020304" pitchFamily="18" charset="0"/>
              </a:rPr>
              <a:t>συμφέρον της εκκαθάρισης στο σύνολό της</a:t>
            </a:r>
            <a:r>
              <a:rPr lang="el-GR" sz="2400" dirty="0">
                <a:latin typeface="Calibri "/>
                <a:cs typeface="Times New Roman" panose="02020603050405020304" pitchFamily="18" charset="0"/>
              </a:rPr>
              <a:t> — δηλαδή το συμφέρον </a:t>
            </a:r>
            <a:r>
              <a:rPr lang="el-GR" sz="2400" b="1" dirty="0">
                <a:latin typeface="Calibri "/>
                <a:cs typeface="Times New Roman" panose="02020603050405020304" pitchFamily="18" charset="0"/>
              </a:rPr>
              <a:t>όλων των εμπλεκομένων (πιστωτών και συνεισφορέων) </a:t>
            </a:r>
            <a:endParaRPr lang="el-GR" sz="2400" b="0" i="1" dirty="0">
              <a:effectLst/>
              <a:latin typeface="Calibri "/>
              <a:cs typeface="Times New Roman" panose="02020603050405020304" pitchFamily="18" charset="0"/>
            </a:endParaRPr>
          </a:p>
          <a:p>
            <a:pPr marL="0" indent="0">
              <a:buNone/>
            </a:pPr>
            <a:endParaRPr lang="el-GR" sz="1100"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62EC434-6CA6-80E4-7014-164C3CE85AEA}"/>
              </a:ext>
            </a:extLst>
          </p:cNvPr>
          <p:cNvPicPr>
            <a:picLocks noChangeAspect="1"/>
          </p:cNvPicPr>
          <p:nvPr/>
        </p:nvPicPr>
        <p:blipFill>
          <a:blip r:embed="rId2"/>
          <a:stretch>
            <a:fillRect/>
          </a:stretch>
        </p:blipFill>
        <p:spPr>
          <a:xfrm>
            <a:off x="8096814" y="1887824"/>
            <a:ext cx="4068667" cy="3175702"/>
          </a:xfrm>
          <a:prstGeom prst="rect">
            <a:avLst/>
          </a:prstGeom>
        </p:spPr>
      </p:pic>
    </p:spTree>
    <p:extLst>
      <p:ext uri="{BB962C8B-B14F-4D97-AF65-F5344CB8AC3E}">
        <p14:creationId xmlns:p14="http://schemas.microsoft.com/office/powerpoint/2010/main" val="37347270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0" y="107244"/>
            <a:ext cx="8099477" cy="1163995"/>
          </a:xfrm>
        </p:spPr>
        <p:txBody>
          <a:bodyPr anchor="b">
            <a:normAutofit fontScale="90000"/>
          </a:bodyPr>
          <a:lstStyle/>
          <a:p>
            <a:r>
              <a:rPr lang="el-GR" sz="3700" b="1" dirty="0"/>
              <a:t>Ρόλος του Εκκαθαριστή – Καθήκοντα και Υποχρεώσεις – Παύση του Εκκαθαριστή  </a:t>
            </a:r>
            <a:endParaRPr lang="en-CY" sz="3700" b="1"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57201" y="624468"/>
            <a:ext cx="7666130" cy="6126288"/>
          </a:xfrm>
        </p:spPr>
        <p:txBody>
          <a:bodyPr anchor="t">
            <a:normAutofit fontScale="92500"/>
          </a:bodyPr>
          <a:lstStyle/>
          <a:p>
            <a:pPr marL="0" indent="0">
              <a:buNone/>
            </a:pPr>
            <a:endParaRPr lang="el-GR" sz="1100" b="1" dirty="0">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br>
              <a:rPr lang="el-GR" sz="1600" dirty="0">
                <a:latin typeface="Calibri Light "/>
              </a:rPr>
            </a:br>
            <a:endParaRPr lang="en-US" sz="1600" dirty="0">
              <a:latin typeface="Calibri Light "/>
            </a:endParaRPr>
          </a:p>
          <a:p>
            <a:pPr marL="0" indent="0">
              <a:buNone/>
            </a:pPr>
            <a:r>
              <a:rPr lang="el-GR" b="1" dirty="0">
                <a:latin typeface="Calibri Light "/>
              </a:rPr>
              <a:t>Ευρύτητα της διακριτικής εξουσίας του Δικαστηρίου</a:t>
            </a:r>
          </a:p>
          <a:p>
            <a:pPr marL="361950" indent="-361950" algn="just">
              <a:buNone/>
            </a:pPr>
            <a:r>
              <a:rPr lang="el-GR" dirty="0">
                <a:latin typeface="Calibri Light "/>
                <a:sym typeface="Wingdings" pitchFamily="2" charset="2"/>
              </a:rPr>
              <a:t>  </a:t>
            </a:r>
            <a:r>
              <a:rPr lang="el-GR" dirty="0">
                <a:latin typeface="Calibri Light "/>
              </a:rPr>
              <a:t>Η αρχή αυτή </a:t>
            </a:r>
            <a:r>
              <a:rPr lang="el-GR" b="1" dirty="0">
                <a:latin typeface="Calibri Light "/>
              </a:rPr>
              <a:t>επαναβεβαιώθηκε</a:t>
            </a:r>
            <a:r>
              <a:rPr lang="el-GR" dirty="0">
                <a:latin typeface="Calibri Light "/>
              </a:rPr>
              <a:t> στην υπόθεση </a:t>
            </a:r>
            <a:r>
              <a:rPr lang="en-GB" b="1" dirty="0">
                <a:latin typeface="Calibri Light "/>
              </a:rPr>
              <a:t>Re </a:t>
            </a:r>
            <a:r>
              <a:rPr lang="en-GB" b="1" dirty="0" err="1">
                <a:latin typeface="Calibri Light "/>
              </a:rPr>
              <a:t>Keypak</a:t>
            </a:r>
            <a:r>
              <a:rPr lang="en-GB" b="1" dirty="0">
                <a:latin typeface="Calibri Light "/>
              </a:rPr>
              <a:t> Homecare Ltd (1987) 3 B.C.C. 558</a:t>
            </a:r>
            <a:r>
              <a:rPr lang="en-GB" dirty="0">
                <a:latin typeface="Calibri Light "/>
              </a:rPr>
              <a:t>,</a:t>
            </a:r>
            <a:br>
              <a:rPr lang="en-GB" dirty="0">
                <a:latin typeface="Calibri Light "/>
              </a:rPr>
            </a:br>
            <a:r>
              <a:rPr lang="el-GR" dirty="0">
                <a:latin typeface="Calibri Light "/>
              </a:rPr>
              <a:t>όπου το Δικαστήριο τόνισε ότι:</a:t>
            </a:r>
          </a:p>
          <a:p>
            <a:pPr marL="0" indent="0">
              <a:buNone/>
            </a:pPr>
            <a:endParaRPr lang="el-GR" dirty="0">
              <a:latin typeface="Calibri Light "/>
            </a:endParaRPr>
          </a:p>
          <a:p>
            <a:pPr marL="312738" indent="-312738" algn="just">
              <a:buNone/>
            </a:pPr>
            <a:r>
              <a:rPr lang="el-GR" dirty="0">
                <a:latin typeface="Calibri Light "/>
                <a:sym typeface="Wingdings" pitchFamily="2" charset="2"/>
              </a:rPr>
              <a:t></a:t>
            </a:r>
            <a:r>
              <a:rPr lang="el-GR" dirty="0">
                <a:latin typeface="Calibri Light "/>
              </a:rPr>
              <a:t>Είναι </a:t>
            </a:r>
            <a:r>
              <a:rPr lang="el-GR" b="1" dirty="0">
                <a:latin typeface="Calibri Light "/>
              </a:rPr>
              <a:t>επικίνδυνο και εσφαλμένο</a:t>
            </a:r>
            <a:r>
              <a:rPr lang="el-GR" dirty="0">
                <a:latin typeface="Calibri Light "/>
              </a:rPr>
              <a:t> να προσπαθήσει κάποιος να </a:t>
            </a:r>
            <a:r>
              <a:rPr lang="el-GR" b="1" dirty="0">
                <a:latin typeface="Calibri Light "/>
              </a:rPr>
              <a:t>περιορίσει</a:t>
            </a:r>
            <a:r>
              <a:rPr lang="el-GR" dirty="0">
                <a:latin typeface="Calibri Light "/>
              </a:rPr>
              <a:t> το είδος των λόγων που μπορούν να δικαιολογήσουν την παύση εκκαθαριστή.</a:t>
            </a:r>
          </a:p>
          <a:p>
            <a:pPr marL="0" indent="0">
              <a:buNone/>
            </a:pPr>
            <a:endParaRPr lang="el-GR" dirty="0">
              <a:latin typeface="Calibri Light "/>
            </a:endParaRPr>
          </a:p>
          <a:p>
            <a:pPr marL="361950" indent="-361950">
              <a:buNone/>
            </a:pPr>
            <a:r>
              <a:rPr lang="el-GR" dirty="0">
                <a:latin typeface="Calibri Light "/>
              </a:rPr>
              <a:t>➤ Άρα, το Δικαστήριο έχει </a:t>
            </a:r>
            <a:r>
              <a:rPr lang="el-GR" b="1" dirty="0">
                <a:latin typeface="Calibri Light "/>
              </a:rPr>
              <a:t>ευρεία διακριτική εξουσία</a:t>
            </a:r>
            <a:r>
              <a:rPr lang="el-GR" dirty="0">
                <a:latin typeface="Calibri Light "/>
              </a:rPr>
              <a:t>, και </a:t>
            </a:r>
            <a:r>
              <a:rPr lang="el-GR" b="1" dirty="0">
                <a:latin typeface="Calibri Light "/>
              </a:rPr>
              <a:t>οποιοσδήποτε λόγος</a:t>
            </a:r>
            <a:r>
              <a:rPr lang="el-GR" dirty="0">
                <a:latin typeface="Calibri Light "/>
              </a:rPr>
              <a:t> που καθιστά την παύση </a:t>
            </a:r>
            <a:r>
              <a:rPr lang="el-GR" b="1" dirty="0">
                <a:latin typeface="Calibri Light "/>
              </a:rPr>
              <a:t>προς το συμφέρον της εκκαθάρισης</a:t>
            </a:r>
            <a:r>
              <a:rPr lang="el-GR" dirty="0">
                <a:latin typeface="Calibri Light "/>
              </a:rPr>
              <a:t>, είναι επαρκής.</a:t>
            </a:r>
          </a:p>
          <a:p>
            <a:endParaRPr lang="el-GR" sz="1100"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tack of coins with letters on them">
            <a:extLst>
              <a:ext uri="{FF2B5EF4-FFF2-40B4-BE49-F238E27FC236}">
                <a16:creationId xmlns:a16="http://schemas.microsoft.com/office/drawing/2014/main" id="{6593D68C-F67E-55A5-33A5-57574BADAC1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23332" y="2110377"/>
            <a:ext cx="4068667" cy="2469084"/>
          </a:xfrm>
          <a:prstGeom prst="rect">
            <a:avLst/>
          </a:prstGeom>
        </p:spPr>
      </p:pic>
      <p:sp>
        <p:nvSpPr>
          <p:cNvPr id="6" name="TextBox 5">
            <a:extLst>
              <a:ext uri="{FF2B5EF4-FFF2-40B4-BE49-F238E27FC236}">
                <a16:creationId xmlns:a16="http://schemas.microsoft.com/office/drawing/2014/main" id="{D5146047-BE94-3CCD-9386-0030AF7EAAB9}"/>
              </a:ext>
            </a:extLst>
          </p:cNvPr>
          <p:cNvSpPr txBox="1"/>
          <p:nvPr/>
        </p:nvSpPr>
        <p:spPr>
          <a:xfrm>
            <a:off x="9059681" y="4579461"/>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foto.wuestenigel.com/einkommensteuererklaru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0798458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r>
              <a:rPr lang="el-GR" sz="3600" b="1" dirty="0">
                <a:solidFill>
                  <a:schemeClr val="bg1"/>
                </a:solidFill>
              </a:rPr>
              <a:t>Ρόλος του Εκκαθαριστή – Καθήκοντα και Υποχρεώσεις – Παύση του Εκκαθαριστή </a:t>
            </a:r>
            <a:br>
              <a:rPr lang="el-GR" sz="3400" b="1" dirty="0">
                <a:solidFill>
                  <a:schemeClr val="bg1"/>
                </a:solidFill>
              </a:rPr>
            </a:br>
            <a:r>
              <a:rPr lang="el-GR" sz="3400" b="1" dirty="0">
                <a:solidFill>
                  <a:schemeClr val="bg1"/>
                </a:solidFill>
              </a:rPr>
              <a:t> </a:t>
            </a:r>
            <a:endParaRPr lang="en-CY" sz="3400" b="1" dirty="0">
              <a:solidFill>
                <a:schemeClr val="bg1"/>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45327" y="1590740"/>
            <a:ext cx="10850304" cy="4765455"/>
          </a:xfrm>
        </p:spPr>
        <p:txBody>
          <a:bodyPr anchor="ctr">
            <a:normAutofit fontScale="92500" lnSpcReduction="20000"/>
          </a:bodyPr>
          <a:lstStyle/>
          <a:p>
            <a:pPr marL="0" indent="0">
              <a:buClr>
                <a:srgbClr val="02438D"/>
              </a:buClr>
              <a:buNone/>
            </a:pPr>
            <a:endParaRPr lang="el-GR" b="1" dirty="0"/>
          </a:p>
          <a:p>
            <a:pPr marL="0" indent="0">
              <a:buClr>
                <a:srgbClr val="02438D"/>
              </a:buClr>
              <a:buNone/>
            </a:pPr>
            <a:r>
              <a:rPr lang="el-GR" b="1" dirty="0"/>
              <a:t>Εξισορρόπηση συμφερόντων και περιορισμός καταχρηστικών αιτήσεων</a:t>
            </a:r>
          </a:p>
          <a:p>
            <a:pPr marL="0" indent="0">
              <a:buNone/>
            </a:pPr>
            <a:endParaRPr lang="el-GR" dirty="0"/>
          </a:p>
          <a:p>
            <a:pPr marL="0" indent="0" algn="just">
              <a:buNone/>
            </a:pPr>
            <a:r>
              <a:rPr lang="el-GR" dirty="0"/>
              <a:t>Στην απόφαση </a:t>
            </a:r>
            <a:r>
              <a:rPr lang="en-GB" b="1" dirty="0"/>
              <a:t>AMP Music Box Enterprises Ltd v Hoffman [2003] 1 BCLC 319</a:t>
            </a:r>
            <a:r>
              <a:rPr lang="en-GB" dirty="0"/>
              <a:t>,</a:t>
            </a:r>
            <a:r>
              <a:rPr lang="el-GR" dirty="0"/>
              <a:t> επισημάνθηκε ότι:</a:t>
            </a:r>
          </a:p>
          <a:p>
            <a:pPr marL="0" indent="0" algn="just">
              <a:buNone/>
            </a:pPr>
            <a:endParaRPr lang="el-GR" dirty="0"/>
          </a:p>
          <a:p>
            <a:pPr marL="0" indent="0" algn="just">
              <a:buNone/>
            </a:pPr>
            <a:r>
              <a:rPr lang="el-GR" dirty="0"/>
              <a:t>Το Δικαστήριο σε τέτοιες αιτήσεις πρέπει να προβεί σε </a:t>
            </a:r>
            <a:r>
              <a:rPr lang="el-GR" b="1" dirty="0"/>
              <a:t>δύσκολη εξισορρόπηση συμφερόντων</a:t>
            </a:r>
            <a:r>
              <a:rPr lang="el-GR" dirty="0"/>
              <a:t>, αλλά και να είναι </a:t>
            </a:r>
            <a:r>
              <a:rPr lang="el-GR" b="1" dirty="0"/>
              <a:t>προσεκτικό να μην ενθαρρύνει αιτήσεις</a:t>
            </a:r>
            <a:r>
              <a:rPr lang="el-GR" dirty="0"/>
              <a:t> από </a:t>
            </a:r>
            <a:r>
              <a:rPr lang="el-GR" b="1" dirty="0"/>
              <a:t>δυσαρεστημένους πιστωτές</a:t>
            </a:r>
            <a:r>
              <a:rPr lang="el-GR" dirty="0"/>
              <a:t> που ενεργούν καταχρηστικά.</a:t>
            </a:r>
          </a:p>
          <a:p>
            <a:pPr marL="0" indent="0">
              <a:buNone/>
            </a:pPr>
            <a:endParaRPr lang="el-GR" dirty="0"/>
          </a:p>
          <a:p>
            <a:pPr marL="0" indent="0" algn="just">
              <a:buNone/>
            </a:pPr>
            <a:r>
              <a:rPr lang="el-GR" dirty="0"/>
              <a:t>➤ Το μέτρο της παρέμβασης είναι η </a:t>
            </a:r>
            <a:r>
              <a:rPr lang="el-GR" b="1" dirty="0"/>
              <a:t>προστασία της ακεραιότητας της διαδικασίας</a:t>
            </a:r>
            <a:r>
              <a:rPr lang="el-GR" dirty="0"/>
              <a:t>, όχι η ικανοποίηση επιμέρους συμφερόντων</a:t>
            </a:r>
            <a:r>
              <a:rPr lang="el-GR" sz="2000" dirty="0"/>
              <a:t>.</a:t>
            </a:r>
          </a:p>
          <a:p>
            <a:endParaRPr lang="el-GR"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397153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4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9" name="Rectangle 5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418225" y="1745389"/>
            <a:ext cx="3201366" cy="3387497"/>
          </a:xfrm>
        </p:spPr>
        <p:txBody>
          <a:bodyPr anchor="b">
            <a:normAutofit fontScale="90000"/>
          </a:bodyPr>
          <a:lstStyle/>
          <a:p>
            <a:r>
              <a:rPr lang="el-GR" sz="4000" b="1" dirty="0">
                <a:solidFill>
                  <a:schemeClr val="bg1"/>
                </a:solidFill>
              </a:rPr>
              <a:t>Ρόλος του Εκκαθαριστή – Καθήκοντα και Υποχρεώσεις – Παύση του Εκκαθαριστή </a:t>
            </a:r>
            <a:br>
              <a:rPr lang="el-GR" sz="4000" b="1" dirty="0">
                <a:solidFill>
                  <a:schemeClr val="bg1"/>
                </a:solidFill>
              </a:rPr>
            </a:br>
            <a:r>
              <a:rPr lang="el-GR" sz="4000" b="1" dirty="0">
                <a:solidFill>
                  <a:srgbClr val="FFFFFF"/>
                </a:solidFill>
              </a:rPr>
              <a:t> </a:t>
            </a:r>
            <a:endParaRPr lang="en-CY" sz="40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4134810" y="-490654"/>
            <a:ext cx="8054141" cy="7605132"/>
          </a:xfrm>
        </p:spPr>
        <p:txBody>
          <a:bodyPr anchor="ctr">
            <a:normAutofit/>
          </a:bodyPr>
          <a:lstStyle/>
          <a:p>
            <a:pPr marL="0" indent="0">
              <a:buNone/>
            </a:pPr>
            <a:endParaRPr lang="el-GR" sz="1400" b="1">
              <a:latin typeface="Verdana" panose="020B0604030504040204" pitchFamily="34" charset="0"/>
              <a:ea typeface="Verdana" panose="020B0604030504040204" pitchFamily="34" charset="0"/>
              <a:cs typeface="Verdana" panose="020B0604030504040204" pitchFamily="34" charset="0"/>
            </a:endParaRPr>
          </a:p>
          <a:p>
            <a:pPr marL="0" indent="0">
              <a:buClr>
                <a:srgbClr val="02438D"/>
              </a:buClr>
              <a:buNone/>
            </a:pPr>
            <a:endParaRPr lang="el-GR" sz="1400">
              <a:latin typeface="Helvetica" pitchFamily="2" charset="0"/>
            </a:endParaRPr>
          </a:p>
          <a:p>
            <a:pPr marL="0" indent="0">
              <a:buClr>
                <a:srgbClr val="02438D"/>
              </a:buClr>
              <a:buNone/>
            </a:pPr>
            <a:r>
              <a:rPr lang="el-GR" sz="2000" b="1">
                <a:latin typeface="Verdana" panose="020B0604030504040204" pitchFamily="34" charset="0"/>
                <a:sym typeface="Wingdings" pitchFamily="2" charset="2"/>
              </a:rPr>
              <a:t>Παύση του Εκκαθαριστή (Α. 287) </a:t>
            </a:r>
            <a:br>
              <a:rPr lang="el-GR" sz="2000">
                <a:latin typeface="Helvetica" pitchFamily="2" charset="0"/>
              </a:rPr>
            </a:br>
            <a:endParaRPr lang="en-US" sz="2000">
              <a:latin typeface="Helvetica" pitchFamily="2" charset="0"/>
            </a:endParaRPr>
          </a:p>
          <a:p>
            <a:pPr marL="0" indent="0">
              <a:buNone/>
            </a:pPr>
            <a:r>
              <a:rPr lang="el-GR" sz="2000" b="1"/>
              <a:t>Καθοδηγητικές αρχές από το σύγγραμμα </a:t>
            </a:r>
            <a:r>
              <a:rPr lang="en-GB" sz="2000" b="1"/>
              <a:t>McPherson, </a:t>
            </a:r>
            <a:r>
              <a:rPr lang="en-GB" sz="2000" b="1" i="1"/>
              <a:t>The Law of Company Liquidation</a:t>
            </a:r>
            <a:endParaRPr lang="en-GB" sz="2000" b="1"/>
          </a:p>
          <a:p>
            <a:pPr marL="0" indent="0">
              <a:buNone/>
            </a:pPr>
            <a:r>
              <a:rPr lang="en-GB" sz="2000"/>
              <a:t>(</a:t>
            </a:r>
            <a:r>
              <a:rPr lang="el-GR" sz="2000"/>
              <a:t>παρ. 8-095 έως 8-097)</a:t>
            </a:r>
          </a:p>
          <a:p>
            <a:pPr marL="0" indent="0">
              <a:buNone/>
            </a:pPr>
            <a:r>
              <a:rPr lang="el-GR" sz="2000" b="1"/>
              <a:t>α. Λόγοι παύσης (παρ. 8-095)</a:t>
            </a:r>
          </a:p>
          <a:p>
            <a:pPr>
              <a:buFont typeface="Wingdings" pitchFamily="2" charset="2"/>
              <a:buChar char="Ø"/>
            </a:pPr>
            <a:r>
              <a:rPr lang="el-GR" sz="2000"/>
              <a:t>Η </a:t>
            </a:r>
            <a:r>
              <a:rPr lang="el-GR" sz="2000" b="1"/>
              <a:t>ανάρμοστη συμπεριφορά</a:t>
            </a:r>
            <a:r>
              <a:rPr lang="el-GR" sz="2000"/>
              <a:t>, </a:t>
            </a:r>
            <a:r>
              <a:rPr lang="el-GR" sz="2000" b="1"/>
              <a:t>παρατυπία</a:t>
            </a:r>
            <a:r>
              <a:rPr lang="el-GR" sz="2000"/>
              <a:t> ή </a:t>
            </a:r>
            <a:r>
              <a:rPr lang="el-GR" sz="2000" b="1"/>
              <a:t>ανικανότητα</a:t>
            </a:r>
            <a:r>
              <a:rPr lang="el-GR" sz="2000"/>
              <a:t> αποτελούν πάντοτε επαρκή λόγο. </a:t>
            </a:r>
          </a:p>
          <a:p>
            <a:pPr>
              <a:buFont typeface="Wingdings" pitchFamily="2" charset="2"/>
              <a:buChar char="Ø"/>
            </a:pPr>
            <a:r>
              <a:rPr lang="el-GR" sz="2000"/>
              <a:t>Ωστόσο, ακόμη και χωρίς τέτοια, ο εκκαθαριστής μπορεί να παυθεί αν αυτό εξυπηρετεί </a:t>
            </a:r>
            <a:r>
              <a:rPr lang="el-GR" sz="2000" b="1"/>
              <a:t>τα πραγματικά, ουσιαστικά και έντιμα συμφέροντα της εκκαθάρισης</a:t>
            </a:r>
            <a:r>
              <a:rPr lang="el-GR" sz="2000"/>
              <a:t>.</a:t>
            </a:r>
          </a:p>
          <a:p>
            <a:pPr>
              <a:buFont typeface="Wingdings" pitchFamily="2" charset="2"/>
              <a:buChar char="Ø"/>
            </a:pPr>
            <a:r>
              <a:rPr lang="el-GR" sz="2000"/>
              <a:t>Η παύση δικαιολογείται αν συμβάλλει στη </a:t>
            </a:r>
            <a:r>
              <a:rPr lang="el-GR" sz="2000" b="1"/>
              <a:t>βελτίωση της διαχείρισης</a:t>
            </a:r>
            <a:r>
              <a:rPr lang="el-GR" sz="2000"/>
              <a:t> της εκκαθάρισης ή </a:t>
            </a:r>
            <a:r>
              <a:rPr lang="el-GR" sz="2000" b="1"/>
              <a:t>ωφελεί συνολικά τους πιστωτές</a:t>
            </a:r>
            <a:r>
              <a:rPr lang="el-GR" sz="2000"/>
              <a:t>.</a:t>
            </a:r>
          </a:p>
          <a:p>
            <a:pPr marL="0" indent="0">
              <a:buNone/>
            </a:pPr>
            <a:r>
              <a:rPr lang="el-GR" sz="2000"/>
              <a:t>➤ Αυστραλιανή νομολογία: η παύση γίνεται μόνο αν υπάρχει </a:t>
            </a:r>
            <a:r>
              <a:rPr lang="el-GR" sz="2000" b="1"/>
              <a:t>πραγματική (όχι θεωρητική) σύγκρουση συμφερόντων</a:t>
            </a:r>
            <a:r>
              <a:rPr lang="el-GR" sz="2000"/>
              <a:t>.</a:t>
            </a:r>
          </a:p>
          <a:p>
            <a:pPr marL="0" indent="0">
              <a:buNone/>
            </a:pPr>
            <a:br>
              <a:rPr lang="el-GR" sz="2000"/>
            </a:br>
            <a:r>
              <a:rPr lang="el-GR" sz="2000"/>
              <a:t>➤ Αγγλική νομολογία (</a:t>
            </a:r>
            <a:r>
              <a:rPr lang="en-GB" sz="2000"/>
              <a:t>Re Kimberly Scott Services Ltd):</a:t>
            </a:r>
            <a:r>
              <a:rPr lang="el-GR" sz="2000"/>
              <a:t> δεν επιβάλλεται παύση αν η σύγκρουση μπορεί να </a:t>
            </a:r>
            <a:r>
              <a:rPr lang="el-GR" sz="2000" b="1"/>
              <a:t>διαχειριστεί μέσω οδηγιών του Δικαστηρίου</a:t>
            </a:r>
            <a:r>
              <a:rPr lang="el-GR" sz="2000"/>
              <a:t>.</a:t>
            </a:r>
          </a:p>
          <a:p>
            <a:endParaRPr lang="el-GR"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299928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3E1951-90F7-6E7E-90A1-4AF13528E4C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FFF59F-7BC2-9AA1-293F-3640D8B23E72}"/>
              </a:ext>
            </a:extLst>
          </p:cNvPr>
          <p:cNvSpPr>
            <a:spLocks noGrp="1"/>
          </p:cNvSpPr>
          <p:nvPr>
            <p:ph type="title"/>
          </p:nvPr>
        </p:nvSpPr>
        <p:spPr>
          <a:xfrm>
            <a:off x="457200" y="-1"/>
            <a:ext cx="6930152" cy="1182017"/>
          </a:xfrm>
        </p:spPr>
        <p:txBody>
          <a:bodyPr anchor="b">
            <a:normAutofit/>
          </a:bodyPr>
          <a:lstStyle/>
          <a:p>
            <a:br>
              <a:rPr lang="el-GR" sz="3700" b="1" dirty="0"/>
            </a:br>
            <a:endParaRPr lang="en-CY" sz="3700" b="1" dirty="0"/>
          </a:p>
        </p:txBody>
      </p:sp>
      <p:sp>
        <p:nvSpPr>
          <p:cNvPr id="3" name="Content Placeholder 2">
            <a:extLst>
              <a:ext uri="{FF2B5EF4-FFF2-40B4-BE49-F238E27FC236}">
                <a16:creationId xmlns:a16="http://schemas.microsoft.com/office/drawing/2014/main" id="{121CD7D7-0CC1-3817-DC95-710DD7845187}"/>
              </a:ext>
            </a:extLst>
          </p:cNvPr>
          <p:cNvSpPr>
            <a:spLocks noGrp="1"/>
          </p:cNvSpPr>
          <p:nvPr>
            <p:ph idx="1"/>
          </p:nvPr>
        </p:nvSpPr>
        <p:spPr>
          <a:xfrm>
            <a:off x="178420" y="1182029"/>
            <a:ext cx="7921057" cy="5675957"/>
          </a:xfrm>
        </p:spPr>
        <p:txBody>
          <a:bodyPr anchor="t">
            <a:normAutofit fontScale="92500"/>
          </a:bodyPr>
          <a:lstStyle/>
          <a:p>
            <a:pPr marL="0" indent="0">
              <a:buNone/>
            </a:pPr>
            <a:r>
              <a:rPr lang="el-GR" b="1" dirty="0"/>
              <a:t>β. Σχέση με επιθυμίες πιστωτών και μελών (παρ. 8-096)</a:t>
            </a:r>
          </a:p>
          <a:p>
            <a:pPr>
              <a:buFont typeface="Wingdings" pitchFamily="2" charset="2"/>
              <a:buChar char="Ø"/>
            </a:pPr>
            <a:r>
              <a:rPr lang="el-GR" dirty="0"/>
              <a:t>Οι </a:t>
            </a:r>
            <a:r>
              <a:rPr lang="el-GR" b="1" dirty="0"/>
              <a:t>πιστωτές και </a:t>
            </a:r>
            <a:r>
              <a:rPr lang="el-GR" b="1" dirty="0" err="1"/>
              <a:t>συνεισφέροντες</a:t>
            </a:r>
            <a:r>
              <a:rPr lang="el-GR" dirty="0"/>
              <a:t> θεωρούνται </a:t>
            </a:r>
            <a:r>
              <a:rPr lang="el-GR" b="1" dirty="0"/>
              <a:t>οι καλύτεροι κριτές</a:t>
            </a:r>
            <a:r>
              <a:rPr lang="el-GR" dirty="0"/>
              <a:t> του συμφέροντος της εκκαθάρισης.</a:t>
            </a:r>
          </a:p>
          <a:p>
            <a:pPr>
              <a:buFont typeface="Wingdings" pitchFamily="2" charset="2"/>
              <a:buChar char="Ø"/>
            </a:pPr>
            <a:r>
              <a:rPr lang="el-GR" dirty="0"/>
              <a:t>Το Δικαστήριο </a:t>
            </a:r>
            <a:r>
              <a:rPr lang="el-GR" b="1" dirty="0"/>
              <a:t>λαμβάνει υπόψη</a:t>
            </a:r>
            <a:r>
              <a:rPr lang="el-GR" dirty="0"/>
              <a:t> τις απόψεις τους, αλλά αυτές </a:t>
            </a:r>
            <a:r>
              <a:rPr lang="el-GR" b="1" dirty="0"/>
              <a:t>δεν είναι δεσμευτικές</a:t>
            </a:r>
            <a:r>
              <a:rPr lang="el-GR" dirty="0"/>
              <a:t>.</a:t>
            </a:r>
          </a:p>
          <a:p>
            <a:pPr>
              <a:buFont typeface="Wingdings" pitchFamily="2" charset="2"/>
              <a:buChar char="Ø"/>
            </a:pPr>
            <a:r>
              <a:rPr lang="el-GR" dirty="0"/>
              <a:t>Η παύση είναι </a:t>
            </a:r>
            <a:r>
              <a:rPr lang="el-GR" b="1" dirty="0"/>
              <a:t>σοβαρό μέτρο</a:t>
            </a:r>
            <a:r>
              <a:rPr lang="el-GR" dirty="0"/>
              <a:t> και απαιτεί να λαμβάνεται υπόψη και η </a:t>
            </a:r>
            <a:r>
              <a:rPr lang="el-GR" b="1" dirty="0"/>
              <a:t>δικαιοσύνη προς τον εκκαθαριστή</a:t>
            </a:r>
            <a:r>
              <a:rPr lang="el-GR" dirty="0"/>
              <a:t>.</a:t>
            </a:r>
          </a:p>
          <a:p>
            <a:pPr marL="0" indent="0">
              <a:buNone/>
            </a:pPr>
            <a:r>
              <a:rPr lang="el-GR" b="1" dirty="0"/>
              <a:t>γ. Χρονική διάσταση (παρ. 8-097)</a:t>
            </a:r>
          </a:p>
          <a:p>
            <a:pPr marL="0" indent="0" algn="just">
              <a:buNone/>
            </a:pPr>
            <a:r>
              <a:rPr lang="el-GR" dirty="0"/>
              <a:t>Τα </a:t>
            </a:r>
            <a:r>
              <a:rPr lang="el-GR" b="1" dirty="0"/>
              <a:t>αυστραλιανά Δικαστήρια</a:t>
            </a:r>
            <a:r>
              <a:rPr lang="el-GR" dirty="0"/>
              <a:t> θεωρούν ότι όσο </a:t>
            </a:r>
            <a:r>
              <a:rPr lang="el-GR" b="1" dirty="0"/>
              <a:t>πλησιάζει το τέλος της εκκαθάρισης</a:t>
            </a:r>
            <a:r>
              <a:rPr lang="el-GR" dirty="0"/>
              <a:t>, τόσο </a:t>
            </a:r>
            <a:r>
              <a:rPr lang="el-GR" b="1" dirty="0"/>
              <a:t>λιγότερο πιθανό</a:t>
            </a:r>
            <a:r>
              <a:rPr lang="el-GR" dirty="0"/>
              <a:t> είναι να </a:t>
            </a:r>
            <a:r>
              <a:rPr lang="el-GR" dirty="0" err="1"/>
              <a:t>παυθεί</a:t>
            </a:r>
            <a:r>
              <a:rPr lang="el-GR" dirty="0"/>
              <a:t> ο εκκαθαριστής, εκτός αν υπάρχει </a:t>
            </a:r>
            <a:r>
              <a:rPr lang="el-GR" b="1" dirty="0"/>
              <a:t>σοβαρός λόγος</a:t>
            </a:r>
            <a:r>
              <a:rPr lang="el-GR" dirty="0"/>
              <a:t>.</a:t>
            </a:r>
          </a:p>
          <a:p>
            <a:endParaRPr lang="el-GR" sz="1600"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Close-up of a gavel in front of a row of law books&#10;&#10;AI-generated content may be incorrect.">
            <a:extLst>
              <a:ext uri="{FF2B5EF4-FFF2-40B4-BE49-F238E27FC236}">
                <a16:creationId xmlns:a16="http://schemas.microsoft.com/office/drawing/2014/main" id="{C3F504A3-E20B-7EF4-5FC6-0B067AF58C7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23332" y="2256026"/>
            <a:ext cx="4092522" cy="2345923"/>
          </a:xfrm>
          <a:prstGeom prst="rect">
            <a:avLst/>
          </a:prstGeom>
        </p:spPr>
      </p:pic>
    </p:spTree>
    <p:extLst>
      <p:ext uri="{BB962C8B-B14F-4D97-AF65-F5344CB8AC3E}">
        <p14:creationId xmlns:p14="http://schemas.microsoft.com/office/powerpoint/2010/main" val="23452941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1371599" y="294538"/>
            <a:ext cx="9895951" cy="1033669"/>
          </a:xfrm>
        </p:spPr>
        <p:txBody>
          <a:bodyPr>
            <a:normAutofit fontScale="90000"/>
          </a:bodyPr>
          <a:lstStyle/>
          <a:p>
            <a:r>
              <a:rPr lang="el-GR" sz="3600" b="1" dirty="0">
                <a:solidFill>
                  <a:schemeClr val="bg1"/>
                </a:solidFill>
              </a:rPr>
              <a:t>Ρόλος του Εκκαθαριστή – Καθήκοντα και Υποχρεώσεις – Παύση του Εκκαθαριστή </a:t>
            </a:r>
            <a:br>
              <a:rPr lang="el-GR" sz="3400" b="1" dirty="0">
                <a:solidFill>
                  <a:srgbClr val="FFFFFF"/>
                </a:solidFill>
              </a:rPr>
            </a:br>
            <a:r>
              <a:rPr lang="el-GR" sz="3400" b="1" dirty="0">
                <a:solidFill>
                  <a:srgbClr val="FFFFFF"/>
                </a:solidFill>
              </a:rPr>
              <a:t> </a:t>
            </a:r>
            <a:endParaRPr lang="en-CY" sz="3400" b="1" dirty="0">
              <a:solidFill>
                <a:srgbClr val="FFFFFF"/>
              </a:solidFill>
            </a:endParaRPr>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280417" y="1036320"/>
            <a:ext cx="10815214" cy="6479602"/>
          </a:xfrm>
        </p:spPr>
        <p:txBody>
          <a:bodyPr anchor="ctr">
            <a:normAutofit/>
          </a:bodyPr>
          <a:lstStyle/>
          <a:p>
            <a:pPr marL="0" indent="0" algn="just">
              <a:buNone/>
            </a:pPr>
            <a:r>
              <a:rPr lang="el-GR" sz="2000" b="1" dirty="0">
                <a:latin typeface="Calibri "/>
              </a:rPr>
              <a:t>Κύρια Σημεία </a:t>
            </a:r>
            <a:endParaRPr lang="el-GR" sz="2000" dirty="0">
              <a:latin typeface="Calibri "/>
            </a:endParaRP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Το </a:t>
            </a:r>
            <a:r>
              <a:rPr lang="el-GR" sz="2000" b="1" dirty="0">
                <a:latin typeface="Calibri "/>
                <a:ea typeface="Verdana" panose="020B0604030504040204" pitchFamily="34" charset="0"/>
                <a:cs typeface="Verdana" panose="020B0604030504040204" pitchFamily="34" charset="0"/>
              </a:rPr>
              <a:t>κριτήριο παύσης</a:t>
            </a:r>
            <a:r>
              <a:rPr lang="el-GR" sz="2000" dirty="0">
                <a:latin typeface="Calibri "/>
                <a:ea typeface="Verdana" panose="020B0604030504040204" pitchFamily="34" charset="0"/>
                <a:cs typeface="Verdana" panose="020B0604030504040204" pitchFamily="34" charset="0"/>
              </a:rPr>
              <a:t> δεν είναι πειθαρχικό, αλλά </a:t>
            </a:r>
            <a:r>
              <a:rPr lang="el-GR" sz="2000" b="1" dirty="0">
                <a:latin typeface="Calibri "/>
                <a:ea typeface="Verdana" panose="020B0604030504040204" pitchFamily="34" charset="0"/>
                <a:cs typeface="Verdana" panose="020B0604030504040204" pitchFamily="34" charset="0"/>
              </a:rPr>
              <a:t>ουσιαστικό</a:t>
            </a:r>
            <a:r>
              <a:rPr lang="el-GR" sz="2000" dirty="0">
                <a:latin typeface="Calibri "/>
                <a:ea typeface="Verdana" panose="020B0604030504040204" pitchFamily="34" charset="0"/>
                <a:cs typeface="Verdana" panose="020B0604030504040204" pitchFamily="34" charset="0"/>
              </a:rPr>
              <a:t>: εξυπηρέτηση του </a:t>
            </a:r>
            <a:r>
              <a:rPr lang="el-GR" sz="2000" b="1" dirty="0">
                <a:latin typeface="Calibri "/>
                <a:ea typeface="Verdana" panose="020B0604030504040204" pitchFamily="34" charset="0"/>
                <a:cs typeface="Verdana" panose="020B0604030504040204" pitchFamily="34" charset="0"/>
              </a:rPr>
              <a:t>γενικού συμφέροντος της εκκαθάρισης</a:t>
            </a:r>
            <a:r>
              <a:rPr lang="el-GR" sz="2000" dirty="0">
                <a:latin typeface="Calibri "/>
                <a:ea typeface="Verdana" panose="020B0604030504040204" pitchFamily="34" charset="0"/>
                <a:cs typeface="Verdana" panose="020B0604030504040204" pitchFamily="34" charset="0"/>
              </a:rPr>
              <a:t> (</a:t>
            </a:r>
            <a:r>
              <a:rPr lang="en-GB" sz="2000" i="1" dirty="0">
                <a:latin typeface="Calibri "/>
                <a:ea typeface="Verdana" panose="020B0604030504040204" pitchFamily="34" charset="0"/>
                <a:cs typeface="Verdana" panose="020B0604030504040204" pitchFamily="34" charset="0"/>
              </a:rPr>
              <a:t>Re Adam Eyton Ltd</a:t>
            </a:r>
            <a:r>
              <a:rPr lang="en-GB" sz="2000" dirty="0">
                <a:latin typeface="Calibri "/>
                <a:ea typeface="Verdana" panose="020B0604030504040204" pitchFamily="34" charset="0"/>
                <a:cs typeface="Verdana" panose="020B0604030504040204" pitchFamily="34" charset="0"/>
              </a:rPr>
              <a:t>).</a:t>
            </a:r>
            <a:r>
              <a:rPr lang="el-GR" sz="2000" dirty="0">
                <a:latin typeface="Calibri "/>
                <a:ea typeface="Verdana" panose="020B0604030504040204" pitchFamily="34" charset="0"/>
                <a:cs typeface="Verdana" panose="020B0604030504040204" pitchFamily="34" charset="0"/>
              </a:rPr>
              <a:t> </a:t>
            </a: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Το Δικαστήριο έχει </a:t>
            </a:r>
            <a:r>
              <a:rPr lang="el-GR" sz="2000" b="1" dirty="0">
                <a:latin typeface="Calibri "/>
                <a:ea typeface="Verdana" panose="020B0604030504040204" pitchFamily="34" charset="0"/>
                <a:cs typeface="Verdana" panose="020B0604030504040204" pitchFamily="34" charset="0"/>
              </a:rPr>
              <a:t>ευρεία διακριτική ευχέρεια</a:t>
            </a:r>
            <a:r>
              <a:rPr lang="el-GR" sz="2000" dirty="0">
                <a:latin typeface="Calibri "/>
                <a:ea typeface="Verdana" panose="020B0604030504040204" pitchFamily="34" charset="0"/>
                <a:cs typeface="Verdana" panose="020B0604030504040204" pitchFamily="34" charset="0"/>
              </a:rPr>
              <a:t> και </a:t>
            </a:r>
            <a:r>
              <a:rPr lang="el-GR" sz="2000" b="1" dirty="0">
                <a:latin typeface="Calibri "/>
                <a:ea typeface="Verdana" panose="020B0604030504040204" pitchFamily="34" charset="0"/>
                <a:cs typeface="Verdana" panose="020B0604030504040204" pitchFamily="34" charset="0"/>
              </a:rPr>
              <a:t>δεν περιορίζεται σε συγκεκριμένους λόγους</a:t>
            </a:r>
            <a:r>
              <a:rPr lang="el-GR" sz="2000" dirty="0">
                <a:latin typeface="Calibri "/>
                <a:ea typeface="Verdana" panose="020B0604030504040204" pitchFamily="34" charset="0"/>
                <a:cs typeface="Verdana" panose="020B0604030504040204" pitchFamily="34" charset="0"/>
              </a:rPr>
              <a:t> (</a:t>
            </a:r>
            <a:r>
              <a:rPr lang="en-GB" sz="2000" i="1" dirty="0">
                <a:latin typeface="Calibri "/>
                <a:ea typeface="Verdana" panose="020B0604030504040204" pitchFamily="34" charset="0"/>
                <a:cs typeface="Verdana" panose="020B0604030504040204" pitchFamily="34" charset="0"/>
              </a:rPr>
              <a:t>Re </a:t>
            </a:r>
            <a:r>
              <a:rPr lang="en-GB" sz="2000" i="1" dirty="0" err="1">
                <a:latin typeface="Calibri "/>
                <a:ea typeface="Verdana" panose="020B0604030504040204" pitchFamily="34" charset="0"/>
                <a:cs typeface="Verdana" panose="020B0604030504040204" pitchFamily="34" charset="0"/>
              </a:rPr>
              <a:t>Keypak</a:t>
            </a:r>
            <a:r>
              <a:rPr lang="en-GB" sz="2000" i="1" dirty="0">
                <a:latin typeface="Calibri "/>
                <a:ea typeface="Verdana" panose="020B0604030504040204" pitchFamily="34" charset="0"/>
                <a:cs typeface="Verdana" panose="020B0604030504040204" pitchFamily="34" charset="0"/>
              </a:rPr>
              <a:t> Homecare Ltd</a:t>
            </a:r>
            <a:r>
              <a:rPr lang="en-GB" sz="2000" dirty="0">
                <a:latin typeface="Calibri "/>
                <a:ea typeface="Verdana" panose="020B0604030504040204" pitchFamily="34" charset="0"/>
                <a:cs typeface="Verdana" panose="020B0604030504040204" pitchFamily="34" charset="0"/>
              </a:rPr>
              <a:t>).</a:t>
            </a:r>
            <a:endParaRPr lang="el-GR" sz="2000" dirty="0">
              <a:latin typeface="Calibri "/>
              <a:ea typeface="Verdana" panose="020B0604030504040204" pitchFamily="34" charset="0"/>
              <a:cs typeface="Verdana" panose="020B0604030504040204" pitchFamily="34" charset="0"/>
            </a:endParaRP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Πρέπει να αποφεύγει </a:t>
            </a:r>
            <a:r>
              <a:rPr lang="el-GR" sz="2000" b="1" dirty="0">
                <a:latin typeface="Calibri "/>
                <a:ea typeface="Verdana" panose="020B0604030504040204" pitchFamily="34" charset="0"/>
                <a:cs typeface="Verdana" panose="020B0604030504040204" pitchFamily="34" charset="0"/>
              </a:rPr>
              <a:t>καταχρηστικές αιτήσεις</a:t>
            </a:r>
            <a:r>
              <a:rPr lang="el-GR" sz="2000" dirty="0">
                <a:latin typeface="Calibri "/>
                <a:ea typeface="Verdana" panose="020B0604030504040204" pitchFamily="34" charset="0"/>
                <a:cs typeface="Verdana" panose="020B0604030504040204" pitchFamily="34" charset="0"/>
              </a:rPr>
              <a:t> και να τηρεί </a:t>
            </a:r>
            <a:r>
              <a:rPr lang="el-GR" sz="2000" b="1" dirty="0">
                <a:latin typeface="Calibri "/>
                <a:ea typeface="Verdana" panose="020B0604030504040204" pitchFamily="34" charset="0"/>
                <a:cs typeface="Verdana" panose="020B0604030504040204" pitchFamily="34" charset="0"/>
              </a:rPr>
              <a:t>ισορροπία συμφερόντων</a:t>
            </a:r>
            <a:r>
              <a:rPr lang="el-GR" sz="2000" dirty="0">
                <a:latin typeface="Calibri "/>
                <a:ea typeface="Verdana" panose="020B0604030504040204" pitchFamily="34" charset="0"/>
                <a:cs typeface="Verdana" panose="020B0604030504040204" pitchFamily="34" charset="0"/>
              </a:rPr>
              <a:t> (</a:t>
            </a:r>
            <a:r>
              <a:rPr lang="en-GB" sz="2000" i="1" dirty="0">
                <a:latin typeface="Calibri "/>
                <a:ea typeface="Verdana" panose="020B0604030504040204" pitchFamily="34" charset="0"/>
                <a:cs typeface="Verdana" panose="020B0604030504040204" pitchFamily="34" charset="0"/>
              </a:rPr>
              <a:t>AMP Music Box v Hoffman</a:t>
            </a:r>
            <a:r>
              <a:rPr lang="en-GB" sz="2000" dirty="0">
                <a:latin typeface="Calibri "/>
                <a:ea typeface="Verdana" panose="020B0604030504040204" pitchFamily="34" charset="0"/>
                <a:cs typeface="Verdana" panose="020B0604030504040204" pitchFamily="34" charset="0"/>
              </a:rPr>
              <a:t>).</a:t>
            </a:r>
            <a:endParaRPr lang="el-GR" sz="2000" dirty="0">
              <a:latin typeface="Calibri "/>
              <a:ea typeface="Verdana" panose="020B0604030504040204" pitchFamily="34" charset="0"/>
              <a:cs typeface="Verdana" panose="020B0604030504040204" pitchFamily="34" charset="0"/>
            </a:endParaRP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Ο εκκαθαριστής μπορεί να </a:t>
            </a:r>
            <a:r>
              <a:rPr lang="el-GR" sz="2000" dirty="0" err="1">
                <a:latin typeface="Calibri "/>
                <a:ea typeface="Verdana" panose="020B0604030504040204" pitchFamily="34" charset="0"/>
                <a:cs typeface="Verdana" panose="020B0604030504040204" pitchFamily="34" charset="0"/>
              </a:rPr>
              <a:t>παυθεί</a:t>
            </a:r>
            <a:r>
              <a:rPr lang="el-GR" sz="2000" dirty="0">
                <a:latin typeface="Calibri "/>
                <a:ea typeface="Verdana" panose="020B0604030504040204" pitchFamily="34" charset="0"/>
                <a:cs typeface="Verdana" panose="020B0604030504040204" pitchFamily="34" charset="0"/>
              </a:rPr>
              <a:t> για </a:t>
            </a:r>
            <a:r>
              <a:rPr lang="el-GR" sz="2000" b="1" dirty="0">
                <a:latin typeface="Calibri "/>
                <a:ea typeface="Verdana" panose="020B0604030504040204" pitchFamily="34" charset="0"/>
                <a:cs typeface="Verdana" panose="020B0604030504040204" pitchFamily="34" charset="0"/>
              </a:rPr>
              <a:t>ανεπάρκεια, παρατυπία ή πραγματική σύγκρουση συμφερόντων</a:t>
            </a:r>
            <a:r>
              <a:rPr lang="el-GR" sz="2000" dirty="0">
                <a:latin typeface="Calibri "/>
                <a:ea typeface="Verdana" panose="020B0604030504040204" pitchFamily="34" charset="0"/>
                <a:cs typeface="Verdana" panose="020B0604030504040204" pitchFamily="34" charset="0"/>
              </a:rPr>
              <a:t>, όχι όμως για θεωρητικές υποψίες (</a:t>
            </a:r>
            <a:r>
              <a:rPr lang="en-GB" sz="2000" i="1" dirty="0">
                <a:latin typeface="Calibri "/>
                <a:ea typeface="Verdana" panose="020B0604030504040204" pitchFamily="34" charset="0"/>
                <a:cs typeface="Verdana" panose="020B0604030504040204" pitchFamily="34" charset="0"/>
              </a:rPr>
              <a:t>McPherson</a:t>
            </a:r>
            <a:r>
              <a:rPr lang="en-GB" sz="2000" dirty="0">
                <a:latin typeface="Calibri "/>
                <a:ea typeface="Verdana" panose="020B0604030504040204" pitchFamily="34" charset="0"/>
                <a:cs typeface="Verdana" panose="020B0604030504040204" pitchFamily="34" charset="0"/>
              </a:rPr>
              <a:t>, </a:t>
            </a:r>
            <a:r>
              <a:rPr lang="en-GB" sz="2000" i="1" dirty="0">
                <a:latin typeface="Calibri "/>
                <a:ea typeface="Verdana" panose="020B0604030504040204" pitchFamily="34" charset="0"/>
                <a:cs typeface="Verdana" panose="020B0604030504040204" pitchFamily="34" charset="0"/>
              </a:rPr>
              <a:t>Re Kimberly Scott Services Ltd</a:t>
            </a:r>
            <a:r>
              <a:rPr lang="en-GB" sz="2000" dirty="0">
                <a:latin typeface="Calibri "/>
                <a:ea typeface="Verdana" panose="020B0604030504040204" pitchFamily="34" charset="0"/>
                <a:cs typeface="Verdana" panose="020B0604030504040204" pitchFamily="34" charset="0"/>
              </a:rPr>
              <a:t>).</a:t>
            </a:r>
            <a:endParaRPr lang="el-GR" sz="2000" dirty="0">
              <a:latin typeface="Calibri "/>
              <a:ea typeface="Verdana" panose="020B0604030504040204" pitchFamily="34" charset="0"/>
              <a:cs typeface="Verdana" panose="020B0604030504040204" pitchFamily="34" charset="0"/>
            </a:endParaRP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Οι απόψεις των πιστωτών </a:t>
            </a:r>
            <a:r>
              <a:rPr lang="el-GR" sz="2000" b="1" dirty="0">
                <a:latin typeface="Calibri "/>
                <a:ea typeface="Verdana" panose="020B0604030504040204" pitchFamily="34" charset="0"/>
                <a:cs typeface="Verdana" panose="020B0604030504040204" pitchFamily="34" charset="0"/>
              </a:rPr>
              <a:t>λαμβάνονται υπόψη αλλά δεν είναι καθοριστικές</a:t>
            </a:r>
            <a:r>
              <a:rPr lang="el-GR" sz="2000" dirty="0">
                <a:latin typeface="Calibri "/>
                <a:ea typeface="Verdana" panose="020B0604030504040204" pitchFamily="34" charset="0"/>
                <a:cs typeface="Verdana" panose="020B0604030504040204" pitchFamily="34" charset="0"/>
              </a:rPr>
              <a:t>.</a:t>
            </a:r>
          </a:p>
          <a:p>
            <a:pPr algn="just">
              <a:buFont typeface="Wingdings" pitchFamily="2" charset="2"/>
              <a:buChar char="Ø"/>
            </a:pPr>
            <a:r>
              <a:rPr lang="el-GR" sz="2000" dirty="0">
                <a:latin typeface="Calibri "/>
                <a:ea typeface="Verdana" panose="020B0604030504040204" pitchFamily="34" charset="0"/>
                <a:cs typeface="Verdana" panose="020B0604030504040204" pitchFamily="34" charset="0"/>
              </a:rPr>
              <a:t>Προς το τέλος της εκκαθάρισης, </a:t>
            </a:r>
            <a:r>
              <a:rPr lang="el-GR" sz="2000" b="1" dirty="0">
                <a:latin typeface="Calibri "/>
                <a:ea typeface="Verdana" panose="020B0604030504040204" pitchFamily="34" charset="0"/>
                <a:cs typeface="Verdana" panose="020B0604030504040204" pitchFamily="34" charset="0"/>
              </a:rPr>
              <a:t>η παύση αποφεύγεται</a:t>
            </a:r>
            <a:r>
              <a:rPr lang="el-GR" sz="2000" dirty="0">
                <a:latin typeface="Calibri "/>
                <a:ea typeface="Verdana" panose="020B0604030504040204" pitchFamily="34" charset="0"/>
                <a:cs typeface="Verdana" panose="020B0604030504040204" pitchFamily="34" charset="0"/>
              </a:rPr>
              <a:t> εκτός αν επιβάλλεται για σοβαρό λόγο (</a:t>
            </a:r>
            <a:r>
              <a:rPr lang="en-GB" sz="2000" i="1" dirty="0">
                <a:latin typeface="Calibri "/>
                <a:ea typeface="Verdana" panose="020B0604030504040204" pitchFamily="34" charset="0"/>
                <a:cs typeface="Verdana" panose="020B0604030504040204" pitchFamily="34" charset="0"/>
              </a:rPr>
              <a:t>McPherson</a:t>
            </a:r>
            <a:r>
              <a:rPr lang="en-GB" sz="2000" dirty="0">
                <a:latin typeface="Calibri "/>
                <a:ea typeface="Verdana" panose="020B0604030504040204" pitchFamily="34" charset="0"/>
                <a:cs typeface="Verdana" panose="020B0604030504040204" pitchFamily="34" charset="0"/>
              </a:rPr>
              <a:t> §8-097).</a:t>
            </a:r>
          </a:p>
          <a:p>
            <a:pPr marL="0" indent="0">
              <a:buClr>
                <a:srgbClr val="02438D"/>
              </a:buClr>
              <a:buNone/>
            </a:pPr>
            <a:endParaRPr lang="en-US" sz="1100" dirty="0">
              <a:latin typeface="Helvetica" pitchFamily="2" charset="0"/>
            </a:endParaRPr>
          </a:p>
          <a:p>
            <a:endParaRPr lang="el-GR" sz="1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848511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838200" y="365125"/>
            <a:ext cx="10515600" cy="1325563"/>
          </a:xfrm>
        </p:spPr>
        <p:txBody>
          <a:bodyPr>
            <a:normAutofit/>
          </a:bodyPr>
          <a:lstStyle/>
          <a:p>
            <a:br>
              <a:rPr lang="el-GR" dirty="0"/>
            </a:br>
            <a:r>
              <a:rPr lang="el-GR" dirty="0"/>
              <a:t> </a:t>
            </a:r>
            <a:endParaRPr lang="en-CY"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6936059" y="365125"/>
            <a:ext cx="5099824" cy="6492875"/>
          </a:xfrm>
        </p:spPr>
        <p:txBody>
          <a:bodyPr anchor="ctr">
            <a:normAutofit/>
          </a:bodyPr>
          <a:lstStyle/>
          <a:p>
            <a:pPr marL="0" indent="0" algn="ctr">
              <a:buNone/>
            </a:pPr>
            <a:r>
              <a:rPr lang="en-US" b="1" dirty="0"/>
              <a:t>Fireside chat </a:t>
            </a:r>
          </a:p>
          <a:p>
            <a:endParaRPr lang="en-US" dirty="0"/>
          </a:p>
          <a:p>
            <a:endParaRPr lang="el-GR" dirty="0"/>
          </a:p>
        </p:txBody>
      </p:sp>
      <p:pic>
        <p:nvPicPr>
          <p:cNvPr id="15" name="Picture 14">
            <a:extLst>
              <a:ext uri="{FF2B5EF4-FFF2-40B4-BE49-F238E27FC236}">
                <a16:creationId xmlns:a16="http://schemas.microsoft.com/office/drawing/2014/main" id="{94D99958-1EA6-572A-3929-24247598E3DE}"/>
              </a:ext>
            </a:extLst>
          </p:cNvPr>
          <p:cNvPicPr>
            <a:picLocks noChangeAspect="1"/>
          </p:cNvPicPr>
          <p:nvPr/>
        </p:nvPicPr>
        <p:blipFill>
          <a:blip r:embed="rId2"/>
          <a:stretch>
            <a:fillRect/>
          </a:stretch>
        </p:blipFill>
        <p:spPr>
          <a:xfrm>
            <a:off x="0" y="0"/>
            <a:ext cx="6936059" cy="6858000"/>
          </a:xfrm>
          <a:prstGeom prst="rect">
            <a:avLst/>
          </a:prstGeom>
        </p:spPr>
      </p:pic>
    </p:spTree>
    <p:extLst>
      <p:ext uri="{BB962C8B-B14F-4D97-AF65-F5344CB8AC3E}">
        <p14:creationId xmlns:p14="http://schemas.microsoft.com/office/powerpoint/2010/main" val="38982962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FC3A7-3AB0-B042-A302-920FA1151388}"/>
              </a:ext>
            </a:extLst>
          </p:cNvPr>
          <p:cNvSpPr>
            <a:spLocks noGrp="1"/>
          </p:cNvSpPr>
          <p:nvPr>
            <p:ph type="title"/>
          </p:nvPr>
        </p:nvSpPr>
        <p:spPr>
          <a:xfrm>
            <a:off x="838200" y="365125"/>
            <a:ext cx="10515600" cy="1325563"/>
          </a:xfrm>
        </p:spPr>
        <p:txBody>
          <a:bodyPr>
            <a:normAutofit/>
          </a:bodyPr>
          <a:lstStyle/>
          <a:p>
            <a:br>
              <a:rPr lang="el-GR" dirty="0"/>
            </a:br>
            <a:r>
              <a:rPr lang="el-GR" dirty="0"/>
              <a:t> </a:t>
            </a:r>
            <a:endParaRPr lang="en-CY" dirty="0"/>
          </a:p>
        </p:txBody>
      </p:sp>
      <p:sp>
        <p:nvSpPr>
          <p:cNvPr id="3" name="Content Placeholder 2">
            <a:extLst>
              <a:ext uri="{FF2B5EF4-FFF2-40B4-BE49-F238E27FC236}">
                <a16:creationId xmlns:a16="http://schemas.microsoft.com/office/drawing/2014/main" id="{223AB795-818D-6865-6734-8AD32D919F08}"/>
              </a:ext>
            </a:extLst>
          </p:cNvPr>
          <p:cNvSpPr>
            <a:spLocks noGrp="1"/>
          </p:cNvSpPr>
          <p:nvPr>
            <p:ph idx="1"/>
          </p:nvPr>
        </p:nvSpPr>
        <p:spPr>
          <a:xfrm>
            <a:off x="838200" y="365125"/>
            <a:ext cx="4692805" cy="5634231"/>
          </a:xfrm>
          <a:ln/>
        </p:spPr>
        <p:style>
          <a:lnRef idx="2">
            <a:schemeClr val="accent2"/>
          </a:lnRef>
          <a:fillRef idx="1">
            <a:schemeClr val="lt1"/>
          </a:fillRef>
          <a:effectRef idx="0">
            <a:schemeClr val="accent2"/>
          </a:effectRef>
          <a:fontRef idx="minor">
            <a:schemeClr val="dk1"/>
          </a:fontRef>
        </p:style>
        <p:txBody>
          <a:bodyPr anchor="ctr">
            <a:normAutofit/>
          </a:bodyPr>
          <a:lstStyle/>
          <a:p>
            <a:pPr marL="0" indent="0" algn="ctr">
              <a:buNone/>
            </a:pPr>
            <a:r>
              <a:rPr lang="en-GB" sz="2800" b="1" dirty="0"/>
              <a:t>In the Liquidator’s Shoes </a:t>
            </a:r>
          </a:p>
          <a:p>
            <a:pPr marL="0" indent="0" algn="ctr">
              <a:buNone/>
            </a:pPr>
            <a:r>
              <a:rPr lang="en-GB" sz="2800" b="1" dirty="0"/>
              <a:t>You Decide!</a:t>
            </a:r>
            <a:endParaRPr lang="el-GR" sz="2800" b="1" dirty="0">
              <a:latin typeface="Verdana" panose="020B0604030504040204" pitchFamily="34" charset="0"/>
              <a:ea typeface="Verdana" panose="020B0604030504040204" pitchFamily="34" charset="0"/>
              <a:cs typeface="Verdana" panose="020B0604030504040204" pitchFamily="34" charset="0"/>
            </a:endParaRPr>
          </a:p>
          <a:p>
            <a:endParaRPr lang="en-US" dirty="0"/>
          </a:p>
          <a:p>
            <a:endParaRPr lang="el-GR" dirty="0"/>
          </a:p>
        </p:txBody>
      </p:sp>
      <p:pic>
        <p:nvPicPr>
          <p:cNvPr id="6" name="Picture 5">
            <a:extLst>
              <a:ext uri="{FF2B5EF4-FFF2-40B4-BE49-F238E27FC236}">
                <a16:creationId xmlns:a16="http://schemas.microsoft.com/office/drawing/2014/main" id="{B4A77E7F-CBEA-D9E9-2063-CC63B93D3FBE}"/>
              </a:ext>
            </a:extLst>
          </p:cNvPr>
          <p:cNvPicPr>
            <a:picLocks noChangeAspect="1"/>
          </p:cNvPicPr>
          <p:nvPr/>
        </p:nvPicPr>
        <p:blipFill>
          <a:blip r:embed="rId2"/>
          <a:stretch>
            <a:fillRect/>
          </a:stretch>
        </p:blipFill>
        <p:spPr>
          <a:xfrm>
            <a:off x="5716297" y="550985"/>
            <a:ext cx="6061249" cy="5481825"/>
          </a:xfrm>
          <a:prstGeom prst="rect">
            <a:avLst/>
          </a:prstGeom>
        </p:spPr>
      </p:pic>
    </p:spTree>
    <p:extLst>
      <p:ext uri="{BB962C8B-B14F-4D97-AF65-F5344CB8AC3E}">
        <p14:creationId xmlns:p14="http://schemas.microsoft.com/office/powerpoint/2010/main" val="1744292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{FED50868-99FB-7A49-91A2-57284E140577}tf10001120</Template>
  <TotalTime>4217</TotalTime>
  <Words>9248</Words>
  <Application>Microsoft Macintosh PowerPoint</Application>
  <PresentationFormat>Widescreen</PresentationFormat>
  <Paragraphs>745</Paragraphs>
  <Slides>95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Arial</vt:lpstr>
      <vt:lpstr>Calibri</vt:lpstr>
      <vt:lpstr>Calibri </vt:lpstr>
      <vt:lpstr>Calibri Body</vt:lpstr>
      <vt:lpstr>Calibri Light</vt:lpstr>
      <vt:lpstr>Calibri Light </vt:lpstr>
      <vt:lpstr>Helvetica</vt:lpstr>
      <vt:lpstr>Verdana</vt:lpstr>
      <vt:lpstr>Wingdings</vt:lpstr>
      <vt:lpstr>Office Theme</vt:lpstr>
      <vt:lpstr>ΕΚΟΥΣΙΕΣ ΕΚΚΑΘΑΡΙΣΕΙΣ ΕΤΑΙΡΕΙΩΝ   ΣΤΗΝ ΠΡΑΞΗ </vt:lpstr>
      <vt:lpstr>Σειρά θεμάτων </vt:lpstr>
      <vt:lpstr>Σειρά θεμάτων </vt:lpstr>
      <vt:lpstr>Σειρά θεμάτων </vt:lpstr>
      <vt:lpstr>Σειρά Θεμάτων </vt:lpstr>
      <vt:lpstr>Σειρά Θεμάτων </vt:lpstr>
      <vt:lpstr>Σειρά Θεμάτων </vt:lpstr>
      <vt:lpstr>ΝΟΜΙΚΟ ΠΛΑΙΣΙΟ </vt:lpstr>
      <vt:lpstr>ΝΟΜΙΚΟ ΠΛΑΙΣΙΟ </vt:lpstr>
      <vt:lpstr>ΝΟΜΙΚΟ ΠΛΑΙΣΙΟ </vt:lpstr>
      <vt:lpstr>ΝΟΜΙΚΟ ΠΛΑΙΣΙΟ </vt:lpstr>
      <vt:lpstr>ΝΟΜΙΚΟ ΠΛΑΙΣΙΟ </vt:lpstr>
      <vt:lpstr>ΝΟΜΙΚΟ ΠΛΑΙΣΙΟ </vt:lpstr>
      <vt:lpstr>Ρόλος του Επίσημου Παραλήπτη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PowerPoint Presentation</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Εκούσια Εκκαθάριση από Μέλη  </vt:lpstr>
      <vt:lpstr>ΕΚΟΥΣΙΑ ΕΚΚΑΘΑΡΙΣΗ ΑΠΟ ΜΕΛΗ </vt:lpstr>
      <vt:lpstr>Εκούσια Εκκαθάριση από Μέλη  </vt:lpstr>
      <vt:lpstr>Εκούσια Εκκαθάριση από Μέλη  </vt:lpstr>
      <vt:lpstr>Εκούσια Εκκαθάριση από Μέλη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ΕΠΑΛΗΘΕΥΣΗ ΧΡΕΟΥΣ  </vt:lpstr>
      <vt:lpstr>Εκούσια Εκκαθάριση από ΠΙΣΤΩΤΕΣ   </vt:lpstr>
      <vt:lpstr> Εξουσίες  Εκκαθαριστή   </vt:lpstr>
      <vt:lpstr> Εξουσίες  Εκκαθαριστή   </vt:lpstr>
      <vt:lpstr>  Ρόλος του Εκκαθαριστή Καθήκοντα και Υποχρεώσεις   </vt:lpstr>
      <vt:lpstr> Ρόλος του Εκκαθαριστή Καθήκοντα και Υποχρεώσεις  </vt:lpstr>
      <vt:lpstr> Ρόλος του Εκκαθαριστή Καθήκοντα και Υποχρεώσεις  </vt:lpstr>
      <vt:lpstr> Ρόλος του Εκκαθαριστή Καθήκοντα και Υποχρεώσεις  </vt:lpstr>
      <vt:lpstr> Ρόλος του Εκκαθαριστή Καθήκοντα και Υποχρεώσεις  </vt:lpstr>
      <vt:lpstr> Ρόλος του Εκκαθαριστή Καθήκοντα και Υποχρεώσεις  </vt:lpstr>
      <vt:lpstr> Ρόλος του Εκκαθαριστή Καθήκοντα και Υποχρεώσεις  </vt:lpstr>
      <vt:lpstr>Ρόλος του Εκκαθαριστή Καθήκοντα και Υποχρεώσεις  </vt:lpstr>
      <vt:lpstr>Ρόλος του Εκκαθαριστή – Καθήκοντα και Υποχρεώσεις  </vt:lpstr>
      <vt:lpstr>Ρόλος του Εκκαθαριστή – Καθήκοντα και Υποχρεώσεις - Παύση του Εκκαθαριστή  </vt:lpstr>
      <vt:lpstr>Ρόλος του Εκκαθαριστή – Καθήκοντα και Υποχρεώσεις - Παύση του Εκκαθαριστή  </vt:lpstr>
      <vt:lpstr>Ρόλος του Εκκαθαριστή – Καθήκοντα και Υποχρεώσεις – Παύση του Εκκαθαριστή  </vt:lpstr>
      <vt:lpstr>Ρόλος του Εκκαθαριστή – Καθήκοντα και Υποχρεώσεις – Παύση του Εκκαθαριστή   </vt:lpstr>
      <vt:lpstr>Ρόλος του Εκκαθαριστή – Καθήκοντα και Υποχρεώσεις – Παύση του Εκκαθαριστή   </vt:lpstr>
      <vt:lpstr> </vt:lpstr>
      <vt:lpstr>Ρόλος του Εκκαθαριστή – Καθήκοντα και Υποχρεώσεις – Παύση του Εκκαθαριστή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ΕΚΟΥΣΙΕΣ ΕΚΚΑΘΑΡΙΣΕΙΣ ΕΤΑΙΡΕΙΩΝ   ΣΤΗΝ ΠΡΑΞΗ</dc:title>
  <dc:creator>LLPO</dc:creator>
  <cp:lastModifiedBy>LLPO</cp:lastModifiedBy>
  <cp:revision>17</cp:revision>
  <cp:lastPrinted>2025-11-11T09:11:00Z</cp:lastPrinted>
  <dcterms:created xsi:type="dcterms:W3CDTF">2025-11-08T10:39:12Z</dcterms:created>
  <dcterms:modified xsi:type="dcterms:W3CDTF">2025-11-11T10:39:04Z</dcterms:modified>
</cp:coreProperties>
</file>