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27"/>
  </p:notesMasterIdLst>
  <p:handoutMasterIdLst>
    <p:handoutMasterId r:id="rId128"/>
  </p:handoutMasterIdLst>
  <p:sldIdLst>
    <p:sldId id="256" r:id="rId2"/>
    <p:sldId id="309"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5" r:id="rId38"/>
    <p:sldId id="346" r:id="rId39"/>
    <p:sldId id="347" r:id="rId40"/>
    <p:sldId id="348" r:id="rId41"/>
    <p:sldId id="369"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1" r:id="rId55"/>
    <p:sldId id="362" r:id="rId56"/>
    <p:sldId id="363" r:id="rId57"/>
    <p:sldId id="364" r:id="rId58"/>
    <p:sldId id="365" r:id="rId59"/>
    <p:sldId id="366" r:id="rId60"/>
    <p:sldId id="367" r:id="rId61"/>
    <p:sldId id="368" r:id="rId62"/>
    <p:sldId id="306" r:id="rId63"/>
    <p:sldId id="258" r:id="rId64"/>
    <p:sldId id="260" r:id="rId65"/>
    <p:sldId id="259" r:id="rId66"/>
    <p:sldId id="261" r:id="rId67"/>
    <p:sldId id="262" r:id="rId68"/>
    <p:sldId id="263" r:id="rId69"/>
    <p:sldId id="267" r:id="rId70"/>
    <p:sldId id="268" r:id="rId71"/>
    <p:sldId id="264" r:id="rId72"/>
    <p:sldId id="265" r:id="rId73"/>
    <p:sldId id="266" r:id="rId74"/>
    <p:sldId id="269" r:id="rId75"/>
    <p:sldId id="270" r:id="rId76"/>
    <p:sldId id="271" r:id="rId77"/>
    <p:sldId id="272" r:id="rId78"/>
    <p:sldId id="273" r:id="rId79"/>
    <p:sldId id="274" r:id="rId80"/>
    <p:sldId id="275" r:id="rId81"/>
    <p:sldId id="276" r:id="rId82"/>
    <p:sldId id="277" r:id="rId83"/>
    <p:sldId id="278" r:id="rId84"/>
    <p:sldId id="279" r:id="rId85"/>
    <p:sldId id="280" r:id="rId86"/>
    <p:sldId id="281" r:id="rId87"/>
    <p:sldId id="282" r:id="rId88"/>
    <p:sldId id="283" r:id="rId89"/>
    <p:sldId id="284" r:id="rId90"/>
    <p:sldId id="285" r:id="rId91"/>
    <p:sldId id="287" r:id="rId92"/>
    <p:sldId id="286" r:id="rId93"/>
    <p:sldId id="370" r:id="rId94"/>
    <p:sldId id="371" r:id="rId95"/>
    <p:sldId id="372" r:id="rId96"/>
    <p:sldId id="373" r:id="rId97"/>
    <p:sldId id="374" r:id="rId98"/>
    <p:sldId id="375" r:id="rId99"/>
    <p:sldId id="376" r:id="rId100"/>
    <p:sldId id="377" r:id="rId101"/>
    <p:sldId id="378" r:id="rId102"/>
    <p:sldId id="379" r:id="rId103"/>
    <p:sldId id="380" r:id="rId104"/>
    <p:sldId id="381" r:id="rId105"/>
    <p:sldId id="307" r:id="rId106"/>
    <p:sldId id="288" r:id="rId107"/>
    <p:sldId id="289" r:id="rId108"/>
    <p:sldId id="290" r:id="rId109"/>
    <p:sldId id="291" r:id="rId110"/>
    <p:sldId id="292" r:id="rId111"/>
    <p:sldId id="293" r:id="rId112"/>
    <p:sldId id="294" r:id="rId113"/>
    <p:sldId id="295" r:id="rId114"/>
    <p:sldId id="296" r:id="rId115"/>
    <p:sldId id="297" r:id="rId116"/>
    <p:sldId id="298" r:id="rId117"/>
    <p:sldId id="299" r:id="rId118"/>
    <p:sldId id="300" r:id="rId119"/>
    <p:sldId id="301" r:id="rId120"/>
    <p:sldId id="308" r:id="rId121"/>
    <p:sldId id="302" r:id="rId122"/>
    <p:sldId id="303" r:id="rId123"/>
    <p:sldId id="304" r:id="rId124"/>
    <p:sldId id="305" r:id="rId125"/>
    <p:sldId id="382" r:id="rId126"/>
  </p:sldIdLst>
  <p:sldSz cx="12192000" cy="6858000"/>
  <p:notesSz cx="6797675" cy="9926638"/>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8DA5"/>
    <a:srgbClr val="FFFFFF"/>
    <a:srgbClr val="098495"/>
    <a:srgbClr val="9DCED5"/>
    <a:srgbClr val="DBF9FD"/>
    <a:srgbClr val="B0F1FA"/>
    <a:srgbClr val="3BDDF3"/>
    <a:srgbClr val="0CB3CA"/>
    <a:srgbClr val="9DEEF9"/>
    <a:srgbClr val="0A9A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41" autoAdjust="0"/>
  </p:normalViewPr>
  <p:slideViewPr>
    <p:cSldViewPr snapToGrid="0">
      <p:cViewPr varScale="1">
        <p:scale>
          <a:sx n="95" d="100"/>
          <a:sy n="95" d="100"/>
        </p:scale>
        <p:origin x="270" y="66"/>
      </p:cViewPr>
      <p:guideLst/>
    </p:cSldViewPr>
  </p:slideViewPr>
  <p:outlineViewPr>
    <p:cViewPr>
      <p:scale>
        <a:sx n="33" d="100"/>
        <a:sy n="33" d="100"/>
      </p:scale>
      <p:origin x="0" y="-2863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75FFF0-3F0D-DE7C-716D-B7103116CD7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CY"/>
          </a:p>
        </p:txBody>
      </p:sp>
      <p:sp>
        <p:nvSpPr>
          <p:cNvPr id="3" name="Date Placeholder 2">
            <a:extLst>
              <a:ext uri="{FF2B5EF4-FFF2-40B4-BE49-F238E27FC236}">
                <a16:creationId xmlns:a16="http://schemas.microsoft.com/office/drawing/2014/main" id="{2A86FCDB-724A-A746-4C21-95E9A1ACBEB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AE57589-2484-46E2-A8F2-B621613E0237}" type="datetimeFigureOut">
              <a:rPr lang="en-CY" smtClean="0"/>
              <a:t>03/12/2024</a:t>
            </a:fld>
            <a:endParaRPr lang="en-CY"/>
          </a:p>
        </p:txBody>
      </p:sp>
      <p:sp>
        <p:nvSpPr>
          <p:cNvPr id="4" name="Footer Placeholder 3">
            <a:extLst>
              <a:ext uri="{FF2B5EF4-FFF2-40B4-BE49-F238E27FC236}">
                <a16:creationId xmlns:a16="http://schemas.microsoft.com/office/drawing/2014/main" id="{A3B5B7C8-D718-378F-58A0-2CEDE8C085B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CY"/>
          </a:p>
        </p:txBody>
      </p:sp>
      <p:sp>
        <p:nvSpPr>
          <p:cNvPr id="5" name="Slide Number Placeholder 4">
            <a:extLst>
              <a:ext uri="{FF2B5EF4-FFF2-40B4-BE49-F238E27FC236}">
                <a16:creationId xmlns:a16="http://schemas.microsoft.com/office/drawing/2014/main" id="{AAF48E13-4B30-F4F2-0F96-59BEB247D1F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C57A621-C326-43BF-99E2-A5C2655AFA3B}" type="slidenum">
              <a:rPr lang="en-CY" smtClean="0"/>
              <a:t>‹#›</a:t>
            </a:fld>
            <a:endParaRPr lang="en-CY"/>
          </a:p>
        </p:txBody>
      </p:sp>
    </p:spTree>
    <p:extLst>
      <p:ext uri="{BB962C8B-B14F-4D97-AF65-F5344CB8AC3E}">
        <p14:creationId xmlns:p14="http://schemas.microsoft.com/office/powerpoint/2010/main" val="39180999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17BE92-55F2-47B2-8B66-5B2DE6FD7C5F}" type="datetimeFigureOut">
              <a:rPr lang="en-CY" smtClean="0"/>
              <a:t>03/12/2024</a:t>
            </a:fld>
            <a:endParaRPr lang="en-CY"/>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A048399-B89B-4F61-9028-760973E83DEC}" type="slidenum">
              <a:rPr lang="en-CY" smtClean="0"/>
              <a:t>‹#›</a:t>
            </a:fld>
            <a:endParaRPr lang="en-CY"/>
          </a:p>
        </p:txBody>
      </p:sp>
    </p:spTree>
    <p:extLst>
      <p:ext uri="{BB962C8B-B14F-4D97-AF65-F5344CB8AC3E}">
        <p14:creationId xmlns:p14="http://schemas.microsoft.com/office/powerpoint/2010/main" val="421014659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Header Placeholder 3"/>
          <p:cNvSpPr>
            <a:spLocks noGrp="1"/>
          </p:cNvSpPr>
          <p:nvPr>
            <p:ph type="hdr" sz="quarter"/>
          </p:nvPr>
        </p:nvSpPr>
        <p:spPr/>
        <p:txBody>
          <a:bodyPr/>
          <a:lstStyle/>
          <a:p>
            <a:endParaRPr lang="en-CY"/>
          </a:p>
        </p:txBody>
      </p:sp>
      <p:sp>
        <p:nvSpPr>
          <p:cNvPr id="5" name="Slide Number Placeholder 4"/>
          <p:cNvSpPr>
            <a:spLocks noGrp="1"/>
          </p:cNvSpPr>
          <p:nvPr>
            <p:ph type="sldNum" sz="quarter" idx="5"/>
          </p:nvPr>
        </p:nvSpPr>
        <p:spPr/>
        <p:txBody>
          <a:bodyPr/>
          <a:lstStyle/>
          <a:p>
            <a:fld id="{8A048399-B89B-4F61-9028-760973E83DEC}" type="slidenum">
              <a:rPr lang="en-CY" smtClean="0"/>
              <a:t>1</a:t>
            </a:fld>
            <a:endParaRPr lang="en-CY"/>
          </a:p>
        </p:txBody>
      </p:sp>
    </p:spTree>
    <p:extLst>
      <p:ext uri="{BB962C8B-B14F-4D97-AF65-F5344CB8AC3E}">
        <p14:creationId xmlns:p14="http://schemas.microsoft.com/office/powerpoint/2010/main" val="137029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hubhnhknjkmnj</a:t>
            </a:r>
            <a:endParaRPr lang="en-CY" dirty="0"/>
          </a:p>
        </p:txBody>
      </p:sp>
      <p:sp>
        <p:nvSpPr>
          <p:cNvPr id="4" name="Header Placeholder 3"/>
          <p:cNvSpPr>
            <a:spLocks noGrp="1"/>
          </p:cNvSpPr>
          <p:nvPr>
            <p:ph type="hdr" sz="quarter"/>
          </p:nvPr>
        </p:nvSpPr>
        <p:spPr/>
        <p:txBody>
          <a:bodyPr/>
          <a:lstStyle/>
          <a:p>
            <a:endParaRPr lang="en-CY"/>
          </a:p>
        </p:txBody>
      </p:sp>
      <p:sp>
        <p:nvSpPr>
          <p:cNvPr id="5" name="Slide Number Placeholder 4"/>
          <p:cNvSpPr>
            <a:spLocks noGrp="1"/>
          </p:cNvSpPr>
          <p:nvPr>
            <p:ph type="sldNum" sz="quarter" idx="5"/>
          </p:nvPr>
        </p:nvSpPr>
        <p:spPr/>
        <p:txBody>
          <a:bodyPr/>
          <a:lstStyle/>
          <a:p>
            <a:fld id="{8A048399-B89B-4F61-9028-760973E83DEC}" type="slidenum">
              <a:rPr lang="en-CY" smtClean="0"/>
              <a:t>3</a:t>
            </a:fld>
            <a:endParaRPr lang="en-CY"/>
          </a:p>
        </p:txBody>
      </p:sp>
    </p:spTree>
    <p:extLst>
      <p:ext uri="{BB962C8B-B14F-4D97-AF65-F5344CB8AC3E}">
        <p14:creationId xmlns:p14="http://schemas.microsoft.com/office/powerpoint/2010/main" val="77044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Header Placeholder 3"/>
          <p:cNvSpPr>
            <a:spLocks noGrp="1"/>
          </p:cNvSpPr>
          <p:nvPr>
            <p:ph type="hdr" sz="quarter"/>
          </p:nvPr>
        </p:nvSpPr>
        <p:spPr/>
        <p:txBody>
          <a:bodyPr/>
          <a:lstStyle/>
          <a:p>
            <a:endParaRPr lang="en-CY"/>
          </a:p>
        </p:txBody>
      </p:sp>
      <p:sp>
        <p:nvSpPr>
          <p:cNvPr id="5" name="Slide Number Placeholder 4"/>
          <p:cNvSpPr>
            <a:spLocks noGrp="1"/>
          </p:cNvSpPr>
          <p:nvPr>
            <p:ph type="sldNum" sz="quarter" idx="5"/>
          </p:nvPr>
        </p:nvSpPr>
        <p:spPr/>
        <p:txBody>
          <a:bodyPr/>
          <a:lstStyle/>
          <a:p>
            <a:fld id="{8A048399-B89B-4F61-9028-760973E83DEC}" type="slidenum">
              <a:rPr lang="en-CY" smtClean="0"/>
              <a:t>40</a:t>
            </a:fld>
            <a:endParaRPr lang="en-CY"/>
          </a:p>
        </p:txBody>
      </p:sp>
    </p:spTree>
    <p:extLst>
      <p:ext uri="{BB962C8B-B14F-4D97-AF65-F5344CB8AC3E}">
        <p14:creationId xmlns:p14="http://schemas.microsoft.com/office/powerpoint/2010/main" val="375807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Header Placeholder 3"/>
          <p:cNvSpPr>
            <a:spLocks noGrp="1"/>
          </p:cNvSpPr>
          <p:nvPr>
            <p:ph type="hdr" sz="quarter"/>
          </p:nvPr>
        </p:nvSpPr>
        <p:spPr/>
        <p:txBody>
          <a:bodyPr/>
          <a:lstStyle/>
          <a:p>
            <a:endParaRPr lang="en-CY"/>
          </a:p>
        </p:txBody>
      </p:sp>
      <p:sp>
        <p:nvSpPr>
          <p:cNvPr id="5" name="Slide Number Placeholder 4"/>
          <p:cNvSpPr>
            <a:spLocks noGrp="1"/>
          </p:cNvSpPr>
          <p:nvPr>
            <p:ph type="sldNum" sz="quarter" idx="5"/>
          </p:nvPr>
        </p:nvSpPr>
        <p:spPr/>
        <p:txBody>
          <a:bodyPr/>
          <a:lstStyle/>
          <a:p>
            <a:fld id="{8A048399-B89B-4F61-9028-760973E83DEC}" type="slidenum">
              <a:rPr lang="en-CY" smtClean="0"/>
              <a:t>54</a:t>
            </a:fld>
            <a:endParaRPr lang="en-CY"/>
          </a:p>
        </p:txBody>
      </p:sp>
    </p:spTree>
    <p:extLst>
      <p:ext uri="{BB962C8B-B14F-4D97-AF65-F5344CB8AC3E}">
        <p14:creationId xmlns:p14="http://schemas.microsoft.com/office/powerpoint/2010/main" val="317831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681A3-1D83-8941-DD21-9E632E33C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771A1-FB1D-46F9-BB32-F6428FF677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63E8E-3463-1C72-4604-3BCBB4C2C5D9}"/>
              </a:ext>
            </a:extLst>
          </p:cNvPr>
          <p:cNvSpPr>
            <a:spLocks noGrp="1"/>
          </p:cNvSpPr>
          <p:nvPr>
            <p:ph type="body" idx="1"/>
          </p:nvPr>
        </p:nvSpPr>
        <p:spPr/>
        <p:txBody>
          <a:bodyPr/>
          <a:lstStyle/>
          <a:p>
            <a:endParaRPr lang="en-CY" dirty="0"/>
          </a:p>
        </p:txBody>
      </p:sp>
      <p:sp>
        <p:nvSpPr>
          <p:cNvPr id="4" name="Header Placeholder 3">
            <a:extLst>
              <a:ext uri="{FF2B5EF4-FFF2-40B4-BE49-F238E27FC236}">
                <a16:creationId xmlns:a16="http://schemas.microsoft.com/office/drawing/2014/main" id="{460CB3EA-5445-8AE0-9AE9-6A8F08F6ACE4}"/>
              </a:ext>
            </a:extLst>
          </p:cNvPr>
          <p:cNvSpPr>
            <a:spLocks noGrp="1"/>
          </p:cNvSpPr>
          <p:nvPr>
            <p:ph type="hdr" sz="quarter"/>
          </p:nvPr>
        </p:nvSpPr>
        <p:spPr/>
        <p:txBody>
          <a:bodyPr/>
          <a:lstStyle/>
          <a:p>
            <a:endParaRPr lang="en-CY"/>
          </a:p>
        </p:txBody>
      </p:sp>
      <p:sp>
        <p:nvSpPr>
          <p:cNvPr id="5" name="Slide Number Placeholder 4">
            <a:extLst>
              <a:ext uri="{FF2B5EF4-FFF2-40B4-BE49-F238E27FC236}">
                <a16:creationId xmlns:a16="http://schemas.microsoft.com/office/drawing/2014/main" id="{28A95EF7-5D4B-2440-8E85-5EF6EFE68548}"/>
              </a:ext>
            </a:extLst>
          </p:cNvPr>
          <p:cNvSpPr>
            <a:spLocks noGrp="1"/>
          </p:cNvSpPr>
          <p:nvPr>
            <p:ph type="sldNum" sz="quarter" idx="5"/>
          </p:nvPr>
        </p:nvSpPr>
        <p:spPr/>
        <p:txBody>
          <a:bodyPr/>
          <a:lstStyle/>
          <a:p>
            <a:fld id="{8A048399-B89B-4F61-9028-760973E83DEC}" type="slidenum">
              <a:rPr lang="en-CY" smtClean="0"/>
              <a:t>125</a:t>
            </a:fld>
            <a:endParaRPr lang="en-CY"/>
          </a:p>
        </p:txBody>
      </p:sp>
    </p:spTree>
    <p:extLst>
      <p:ext uri="{BB962C8B-B14F-4D97-AF65-F5344CB8AC3E}">
        <p14:creationId xmlns:p14="http://schemas.microsoft.com/office/powerpoint/2010/main" val="919521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52F9C-E57E-EAF5-149D-2B3172AD3B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DFC6ECDF-9E6F-2726-E852-68BE9B594D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E5C5640D-23C7-DE65-E2CA-D8FA6429E74E}"/>
              </a:ext>
            </a:extLst>
          </p:cNvPr>
          <p:cNvSpPr>
            <a:spLocks noGrp="1"/>
          </p:cNvSpPr>
          <p:nvPr>
            <p:ph type="dt" sz="half" idx="10"/>
          </p:nvPr>
        </p:nvSpPr>
        <p:spPr/>
        <p:txBody>
          <a:bodyPr/>
          <a:lstStyle/>
          <a:p>
            <a:fld id="{F2D9ED87-132C-4021-9C79-9A1067E56662}" type="datetime8">
              <a:rPr lang="en-CY" smtClean="0"/>
              <a:t>03/12/2024 12:43 pm</a:t>
            </a:fld>
            <a:endParaRPr lang="en-CY"/>
          </a:p>
        </p:txBody>
      </p:sp>
      <p:sp>
        <p:nvSpPr>
          <p:cNvPr id="5" name="Footer Placeholder 4">
            <a:extLst>
              <a:ext uri="{FF2B5EF4-FFF2-40B4-BE49-F238E27FC236}">
                <a16:creationId xmlns:a16="http://schemas.microsoft.com/office/drawing/2014/main" id="{D5647358-AF22-65E0-A8E5-F0A4762B06C3}"/>
              </a:ext>
            </a:extLst>
          </p:cNvPr>
          <p:cNvSpPr>
            <a:spLocks noGrp="1"/>
          </p:cNvSpPr>
          <p:nvPr>
            <p:ph type="ftr" sz="quarter" idx="11"/>
          </p:nvPr>
        </p:nvSpPr>
        <p:spPr>
          <a:xfrm>
            <a:off x="7931209" y="6404181"/>
            <a:ext cx="3494518" cy="365125"/>
          </a:xfrm>
        </p:spPr>
        <p:txBody>
          <a:bodyPr/>
          <a:lstStyle/>
          <a:p>
            <a:endParaRPr lang="en-CY" dirty="0"/>
          </a:p>
        </p:txBody>
      </p:sp>
      <p:sp>
        <p:nvSpPr>
          <p:cNvPr id="6" name="Slide Number Placeholder 5">
            <a:extLst>
              <a:ext uri="{FF2B5EF4-FFF2-40B4-BE49-F238E27FC236}">
                <a16:creationId xmlns:a16="http://schemas.microsoft.com/office/drawing/2014/main" id="{2DD3ABD5-B9F4-6C8F-E6E5-B37D0CEE54F1}"/>
              </a:ext>
            </a:extLst>
          </p:cNvPr>
          <p:cNvSpPr>
            <a:spLocks noGrp="1"/>
          </p:cNvSpPr>
          <p:nvPr>
            <p:ph type="sldNum" sz="quarter" idx="12"/>
          </p:nvPr>
        </p:nvSpPr>
        <p:spPr>
          <a:xfrm>
            <a:off x="4724400" y="6404181"/>
            <a:ext cx="2743200" cy="365125"/>
          </a:xfrm>
        </p:spPr>
        <p:txBody>
          <a:bodyPr/>
          <a:lstStyle>
            <a:lvl1pPr algn="ctr">
              <a:defRPr/>
            </a:lvl1pPr>
          </a:lstStyle>
          <a:p>
            <a:fld id="{96BF25DB-7583-4C6D-92E2-9A981C6D8FC4}" type="slidenum">
              <a:rPr lang="en-CY" smtClean="0"/>
              <a:pPr/>
              <a:t>‹#›</a:t>
            </a:fld>
            <a:endParaRPr lang="en-CY" dirty="0"/>
          </a:p>
        </p:txBody>
      </p:sp>
    </p:spTree>
    <p:extLst>
      <p:ext uri="{BB962C8B-B14F-4D97-AF65-F5344CB8AC3E}">
        <p14:creationId xmlns:p14="http://schemas.microsoft.com/office/powerpoint/2010/main" val="212834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89F67-C7EF-85CE-98A0-81F6DD8C5DE6}"/>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DC514A9A-9A17-3A19-0E84-AC51712FEE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517D9D47-5693-D624-3AF7-D8A5EB571690}"/>
              </a:ext>
            </a:extLst>
          </p:cNvPr>
          <p:cNvSpPr>
            <a:spLocks noGrp="1"/>
          </p:cNvSpPr>
          <p:nvPr>
            <p:ph type="dt" sz="half" idx="10"/>
          </p:nvPr>
        </p:nvSpPr>
        <p:spPr/>
        <p:txBody>
          <a:bodyPr/>
          <a:lstStyle/>
          <a:p>
            <a:fld id="{6008875B-4748-48CF-9554-EC49872E567E}" type="datetime8">
              <a:rPr lang="en-CY" smtClean="0"/>
              <a:t>03/12/2024 12:43 pm</a:t>
            </a:fld>
            <a:endParaRPr lang="en-CY"/>
          </a:p>
        </p:txBody>
      </p:sp>
      <p:sp>
        <p:nvSpPr>
          <p:cNvPr id="5" name="Footer Placeholder 4">
            <a:extLst>
              <a:ext uri="{FF2B5EF4-FFF2-40B4-BE49-F238E27FC236}">
                <a16:creationId xmlns:a16="http://schemas.microsoft.com/office/drawing/2014/main" id="{F5147274-2133-03D9-D4A0-CE8697B067B2}"/>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0F836D3B-205B-7EC4-0727-C0B5C2E8A5D7}"/>
              </a:ext>
            </a:extLst>
          </p:cNvPr>
          <p:cNvSpPr>
            <a:spLocks noGrp="1"/>
          </p:cNvSpPr>
          <p:nvPr>
            <p:ph type="sldNum" sz="quarter" idx="12"/>
          </p:nvPr>
        </p:nvSpPr>
        <p:spPr/>
        <p:txBody>
          <a:bodyPr/>
          <a:lstStyle/>
          <a:p>
            <a:fld id="{96BF25DB-7583-4C6D-92E2-9A981C6D8FC4}" type="slidenum">
              <a:rPr lang="en-CY" smtClean="0"/>
              <a:t>‹#›</a:t>
            </a:fld>
            <a:endParaRPr lang="en-CY"/>
          </a:p>
        </p:txBody>
      </p:sp>
    </p:spTree>
    <p:extLst>
      <p:ext uri="{BB962C8B-B14F-4D97-AF65-F5344CB8AC3E}">
        <p14:creationId xmlns:p14="http://schemas.microsoft.com/office/powerpoint/2010/main" val="103739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AF0808-2D37-1F11-CAA6-3E93C729BA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5B0D9CAE-62FA-35A7-873A-AAFC286191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62CCF223-0D6C-A657-A82A-AFBBEC0B0C5E}"/>
              </a:ext>
            </a:extLst>
          </p:cNvPr>
          <p:cNvSpPr>
            <a:spLocks noGrp="1"/>
          </p:cNvSpPr>
          <p:nvPr>
            <p:ph type="dt" sz="half" idx="10"/>
          </p:nvPr>
        </p:nvSpPr>
        <p:spPr/>
        <p:txBody>
          <a:bodyPr/>
          <a:lstStyle/>
          <a:p>
            <a:fld id="{CDA569D2-9CBA-47BD-B52A-D082928808D3}" type="datetime8">
              <a:rPr lang="en-CY" smtClean="0"/>
              <a:t>03/12/2024 12:43 pm</a:t>
            </a:fld>
            <a:endParaRPr lang="en-CY"/>
          </a:p>
        </p:txBody>
      </p:sp>
      <p:sp>
        <p:nvSpPr>
          <p:cNvPr id="5" name="Footer Placeholder 4">
            <a:extLst>
              <a:ext uri="{FF2B5EF4-FFF2-40B4-BE49-F238E27FC236}">
                <a16:creationId xmlns:a16="http://schemas.microsoft.com/office/drawing/2014/main" id="{B6092A73-700F-FA12-E83C-DF3F344051F1}"/>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95CEDF16-6184-CFAA-EA8C-D8ACD348D90D}"/>
              </a:ext>
            </a:extLst>
          </p:cNvPr>
          <p:cNvSpPr>
            <a:spLocks noGrp="1"/>
          </p:cNvSpPr>
          <p:nvPr>
            <p:ph type="sldNum" sz="quarter" idx="12"/>
          </p:nvPr>
        </p:nvSpPr>
        <p:spPr/>
        <p:txBody>
          <a:bodyPr/>
          <a:lstStyle/>
          <a:p>
            <a:fld id="{96BF25DB-7583-4C6D-92E2-9A981C6D8FC4}" type="slidenum">
              <a:rPr lang="en-CY" smtClean="0"/>
              <a:t>‹#›</a:t>
            </a:fld>
            <a:endParaRPr lang="en-CY"/>
          </a:p>
        </p:txBody>
      </p:sp>
    </p:spTree>
    <p:extLst>
      <p:ext uri="{BB962C8B-B14F-4D97-AF65-F5344CB8AC3E}">
        <p14:creationId xmlns:p14="http://schemas.microsoft.com/office/powerpoint/2010/main" val="147971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B25E7-4E56-5123-C865-0AA9C5331732}"/>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48140FDB-FFB6-4179-7CB5-A3E7ED39A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2D380155-FC11-499E-1E53-F14E4DA182F7}"/>
              </a:ext>
            </a:extLst>
          </p:cNvPr>
          <p:cNvSpPr>
            <a:spLocks noGrp="1"/>
          </p:cNvSpPr>
          <p:nvPr>
            <p:ph type="dt" sz="half" idx="10"/>
          </p:nvPr>
        </p:nvSpPr>
        <p:spPr/>
        <p:txBody>
          <a:bodyPr/>
          <a:lstStyle/>
          <a:p>
            <a:fld id="{0CFA2596-6020-404C-8479-9CCC60EADB6E}" type="datetime8">
              <a:rPr lang="en-CY" smtClean="0"/>
              <a:t>03/12/2024 12:43 pm</a:t>
            </a:fld>
            <a:endParaRPr lang="en-CY"/>
          </a:p>
        </p:txBody>
      </p:sp>
      <p:sp>
        <p:nvSpPr>
          <p:cNvPr id="5" name="Footer Placeholder 4">
            <a:extLst>
              <a:ext uri="{FF2B5EF4-FFF2-40B4-BE49-F238E27FC236}">
                <a16:creationId xmlns:a16="http://schemas.microsoft.com/office/drawing/2014/main" id="{479CBF04-E590-3B98-5880-1A0431F4E443}"/>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BBEDDEB-433A-6152-3E05-3FFD262200C5}"/>
              </a:ext>
            </a:extLst>
          </p:cNvPr>
          <p:cNvSpPr>
            <a:spLocks noGrp="1"/>
          </p:cNvSpPr>
          <p:nvPr>
            <p:ph type="sldNum" sz="quarter" idx="12"/>
          </p:nvPr>
        </p:nvSpPr>
        <p:spPr/>
        <p:txBody>
          <a:bodyPr/>
          <a:lstStyle/>
          <a:p>
            <a:fld id="{96BF25DB-7583-4C6D-92E2-9A981C6D8FC4}" type="slidenum">
              <a:rPr lang="en-CY" smtClean="0"/>
              <a:t>‹#›</a:t>
            </a:fld>
            <a:endParaRPr lang="en-CY"/>
          </a:p>
        </p:txBody>
      </p:sp>
    </p:spTree>
    <p:extLst>
      <p:ext uri="{BB962C8B-B14F-4D97-AF65-F5344CB8AC3E}">
        <p14:creationId xmlns:p14="http://schemas.microsoft.com/office/powerpoint/2010/main" val="232189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5806-2311-D5F9-5756-B89F1FC4FB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4B27805D-0B52-85E3-E7CA-D746979168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518B3F-8D10-5E85-389A-E50A54366D6F}"/>
              </a:ext>
            </a:extLst>
          </p:cNvPr>
          <p:cNvSpPr>
            <a:spLocks noGrp="1"/>
          </p:cNvSpPr>
          <p:nvPr>
            <p:ph type="dt" sz="half" idx="10"/>
          </p:nvPr>
        </p:nvSpPr>
        <p:spPr/>
        <p:txBody>
          <a:bodyPr/>
          <a:lstStyle/>
          <a:p>
            <a:fld id="{FA3208DC-9C90-4629-815B-43D309A61B44}" type="datetime8">
              <a:rPr lang="en-CY" smtClean="0"/>
              <a:t>03/12/2024 12:43 pm</a:t>
            </a:fld>
            <a:endParaRPr lang="en-CY"/>
          </a:p>
        </p:txBody>
      </p:sp>
      <p:sp>
        <p:nvSpPr>
          <p:cNvPr id="5" name="Footer Placeholder 4">
            <a:extLst>
              <a:ext uri="{FF2B5EF4-FFF2-40B4-BE49-F238E27FC236}">
                <a16:creationId xmlns:a16="http://schemas.microsoft.com/office/drawing/2014/main" id="{74F7C509-57AF-0EED-15DE-206209D2D070}"/>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DD0C574F-C2FB-880A-BF02-96CD2BA48257}"/>
              </a:ext>
            </a:extLst>
          </p:cNvPr>
          <p:cNvSpPr>
            <a:spLocks noGrp="1"/>
          </p:cNvSpPr>
          <p:nvPr>
            <p:ph type="sldNum" sz="quarter" idx="12"/>
          </p:nvPr>
        </p:nvSpPr>
        <p:spPr/>
        <p:txBody>
          <a:bodyPr/>
          <a:lstStyle/>
          <a:p>
            <a:fld id="{96BF25DB-7583-4C6D-92E2-9A981C6D8FC4}" type="slidenum">
              <a:rPr lang="en-CY" smtClean="0"/>
              <a:t>‹#›</a:t>
            </a:fld>
            <a:endParaRPr lang="en-CY"/>
          </a:p>
        </p:txBody>
      </p:sp>
    </p:spTree>
    <p:extLst>
      <p:ext uri="{BB962C8B-B14F-4D97-AF65-F5344CB8AC3E}">
        <p14:creationId xmlns:p14="http://schemas.microsoft.com/office/powerpoint/2010/main" val="305934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CF9-1A4B-4461-F4D6-71496062CD56}"/>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D5FA4732-D69E-8284-DA02-F9F860E609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E13A4985-1BF9-2565-B392-19942B8060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852F0C15-C1B1-11F0-032B-6BFAAB89D24E}"/>
              </a:ext>
            </a:extLst>
          </p:cNvPr>
          <p:cNvSpPr>
            <a:spLocks noGrp="1"/>
          </p:cNvSpPr>
          <p:nvPr>
            <p:ph type="dt" sz="half" idx="10"/>
          </p:nvPr>
        </p:nvSpPr>
        <p:spPr/>
        <p:txBody>
          <a:bodyPr/>
          <a:lstStyle/>
          <a:p>
            <a:fld id="{2043074F-C0F5-4426-B9CD-DBBA708157D9}" type="datetime8">
              <a:rPr lang="en-CY" smtClean="0"/>
              <a:t>03/12/2024 12:43 pm</a:t>
            </a:fld>
            <a:endParaRPr lang="en-CY"/>
          </a:p>
        </p:txBody>
      </p:sp>
      <p:sp>
        <p:nvSpPr>
          <p:cNvPr id="6" name="Footer Placeholder 5">
            <a:extLst>
              <a:ext uri="{FF2B5EF4-FFF2-40B4-BE49-F238E27FC236}">
                <a16:creationId xmlns:a16="http://schemas.microsoft.com/office/drawing/2014/main" id="{48B00663-DB9D-DC6C-D6F4-C88494D71F6B}"/>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CEDD4C7F-BDA2-7EAC-A1E7-F3C00094D468}"/>
              </a:ext>
            </a:extLst>
          </p:cNvPr>
          <p:cNvSpPr>
            <a:spLocks noGrp="1"/>
          </p:cNvSpPr>
          <p:nvPr>
            <p:ph type="sldNum" sz="quarter" idx="12"/>
          </p:nvPr>
        </p:nvSpPr>
        <p:spPr/>
        <p:txBody>
          <a:bodyPr/>
          <a:lstStyle/>
          <a:p>
            <a:fld id="{96BF25DB-7583-4C6D-92E2-9A981C6D8FC4}" type="slidenum">
              <a:rPr lang="en-CY" smtClean="0"/>
              <a:t>‹#›</a:t>
            </a:fld>
            <a:endParaRPr lang="en-CY"/>
          </a:p>
        </p:txBody>
      </p:sp>
    </p:spTree>
    <p:extLst>
      <p:ext uri="{BB962C8B-B14F-4D97-AF65-F5344CB8AC3E}">
        <p14:creationId xmlns:p14="http://schemas.microsoft.com/office/powerpoint/2010/main" val="414804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1157-9128-EC8A-2304-13CB2B1C1C5D}"/>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C096CC1C-BA27-6B75-D71B-4CCBC76936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F009A0-9CC2-3292-E4C4-2BE8695F43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4209051C-5E62-8FAB-FB7E-DC77D5BA45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44E4C7-8F55-6720-1DD2-9628E6A8F8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C81B5DC6-35C5-F1F5-7A79-A4C8B1097A14}"/>
              </a:ext>
            </a:extLst>
          </p:cNvPr>
          <p:cNvSpPr>
            <a:spLocks noGrp="1"/>
          </p:cNvSpPr>
          <p:nvPr>
            <p:ph type="dt" sz="half" idx="10"/>
          </p:nvPr>
        </p:nvSpPr>
        <p:spPr/>
        <p:txBody>
          <a:bodyPr/>
          <a:lstStyle/>
          <a:p>
            <a:fld id="{75D85467-3484-4CC1-995C-4FC5005C8DF7}" type="datetime8">
              <a:rPr lang="en-CY" smtClean="0"/>
              <a:t>03/12/2024 12:43 pm</a:t>
            </a:fld>
            <a:endParaRPr lang="en-CY"/>
          </a:p>
        </p:txBody>
      </p:sp>
      <p:sp>
        <p:nvSpPr>
          <p:cNvPr id="8" name="Footer Placeholder 7">
            <a:extLst>
              <a:ext uri="{FF2B5EF4-FFF2-40B4-BE49-F238E27FC236}">
                <a16:creationId xmlns:a16="http://schemas.microsoft.com/office/drawing/2014/main" id="{8410F2AC-1A30-F120-DF14-7D87BC16B2C0}"/>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C5907E47-4FAA-38BF-6B5A-E27588426F6E}"/>
              </a:ext>
            </a:extLst>
          </p:cNvPr>
          <p:cNvSpPr>
            <a:spLocks noGrp="1"/>
          </p:cNvSpPr>
          <p:nvPr>
            <p:ph type="sldNum" sz="quarter" idx="12"/>
          </p:nvPr>
        </p:nvSpPr>
        <p:spPr/>
        <p:txBody>
          <a:bodyPr/>
          <a:lstStyle/>
          <a:p>
            <a:fld id="{96BF25DB-7583-4C6D-92E2-9A981C6D8FC4}" type="slidenum">
              <a:rPr lang="en-CY" smtClean="0"/>
              <a:t>‹#›</a:t>
            </a:fld>
            <a:endParaRPr lang="en-CY"/>
          </a:p>
        </p:txBody>
      </p:sp>
    </p:spTree>
    <p:extLst>
      <p:ext uri="{BB962C8B-B14F-4D97-AF65-F5344CB8AC3E}">
        <p14:creationId xmlns:p14="http://schemas.microsoft.com/office/powerpoint/2010/main" val="163751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9C68-33B4-9235-2917-136CC5A3DEC8}"/>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C8C387FE-5AA8-9963-1854-89F37C16CC33}"/>
              </a:ext>
            </a:extLst>
          </p:cNvPr>
          <p:cNvSpPr>
            <a:spLocks noGrp="1"/>
          </p:cNvSpPr>
          <p:nvPr>
            <p:ph type="dt" sz="half" idx="10"/>
          </p:nvPr>
        </p:nvSpPr>
        <p:spPr/>
        <p:txBody>
          <a:bodyPr/>
          <a:lstStyle/>
          <a:p>
            <a:fld id="{464E84C1-96DF-47AA-B709-F32429EDCB0C}" type="datetime8">
              <a:rPr lang="en-CY" smtClean="0"/>
              <a:t>03/12/2024 12:43 pm</a:t>
            </a:fld>
            <a:endParaRPr lang="en-CY"/>
          </a:p>
        </p:txBody>
      </p:sp>
      <p:sp>
        <p:nvSpPr>
          <p:cNvPr id="4" name="Footer Placeholder 3">
            <a:extLst>
              <a:ext uri="{FF2B5EF4-FFF2-40B4-BE49-F238E27FC236}">
                <a16:creationId xmlns:a16="http://schemas.microsoft.com/office/drawing/2014/main" id="{66241BA6-9779-EE23-6BCA-4ED81CBF40B8}"/>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B8F10CDB-5699-356F-D24E-0F8ADEC51777}"/>
              </a:ext>
            </a:extLst>
          </p:cNvPr>
          <p:cNvSpPr>
            <a:spLocks noGrp="1"/>
          </p:cNvSpPr>
          <p:nvPr>
            <p:ph type="sldNum" sz="quarter" idx="12"/>
          </p:nvPr>
        </p:nvSpPr>
        <p:spPr/>
        <p:txBody>
          <a:bodyPr/>
          <a:lstStyle/>
          <a:p>
            <a:fld id="{96BF25DB-7583-4C6D-92E2-9A981C6D8FC4}" type="slidenum">
              <a:rPr lang="en-CY" smtClean="0"/>
              <a:t>‹#›</a:t>
            </a:fld>
            <a:endParaRPr lang="en-CY"/>
          </a:p>
        </p:txBody>
      </p:sp>
    </p:spTree>
    <p:extLst>
      <p:ext uri="{BB962C8B-B14F-4D97-AF65-F5344CB8AC3E}">
        <p14:creationId xmlns:p14="http://schemas.microsoft.com/office/powerpoint/2010/main" val="429046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E31A5E-A458-320B-ECE5-156BE06A1CA4}"/>
              </a:ext>
            </a:extLst>
          </p:cNvPr>
          <p:cNvSpPr>
            <a:spLocks noGrp="1"/>
          </p:cNvSpPr>
          <p:nvPr>
            <p:ph type="dt" sz="half" idx="10"/>
          </p:nvPr>
        </p:nvSpPr>
        <p:spPr/>
        <p:txBody>
          <a:bodyPr/>
          <a:lstStyle/>
          <a:p>
            <a:fld id="{B1E631C5-4717-4C6C-A123-F3F9A9069163}" type="datetime8">
              <a:rPr lang="en-CY" smtClean="0"/>
              <a:t>03/12/2024 12:43 pm</a:t>
            </a:fld>
            <a:endParaRPr lang="en-CY"/>
          </a:p>
        </p:txBody>
      </p:sp>
      <p:sp>
        <p:nvSpPr>
          <p:cNvPr id="3" name="Footer Placeholder 2">
            <a:extLst>
              <a:ext uri="{FF2B5EF4-FFF2-40B4-BE49-F238E27FC236}">
                <a16:creationId xmlns:a16="http://schemas.microsoft.com/office/drawing/2014/main" id="{BDA93825-FD22-5058-D9E5-943D0B847A5E}"/>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AAFB6FEF-EAD5-824A-015D-5740A30E0790}"/>
              </a:ext>
            </a:extLst>
          </p:cNvPr>
          <p:cNvSpPr>
            <a:spLocks noGrp="1"/>
          </p:cNvSpPr>
          <p:nvPr>
            <p:ph type="sldNum" sz="quarter" idx="12"/>
          </p:nvPr>
        </p:nvSpPr>
        <p:spPr/>
        <p:txBody>
          <a:bodyPr/>
          <a:lstStyle/>
          <a:p>
            <a:fld id="{96BF25DB-7583-4C6D-92E2-9A981C6D8FC4}" type="slidenum">
              <a:rPr lang="en-CY" smtClean="0"/>
              <a:t>‹#›</a:t>
            </a:fld>
            <a:endParaRPr lang="en-CY"/>
          </a:p>
        </p:txBody>
      </p:sp>
    </p:spTree>
    <p:extLst>
      <p:ext uri="{BB962C8B-B14F-4D97-AF65-F5344CB8AC3E}">
        <p14:creationId xmlns:p14="http://schemas.microsoft.com/office/powerpoint/2010/main" val="283340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1FB8-DEBC-603A-B563-9B09222E3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5EDE062D-C503-2DD6-680B-B2646E0C65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774A300A-EBAC-010D-7ECF-01BFEFB52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4946BF-018D-2B5C-259B-F1209E002FC1}"/>
              </a:ext>
            </a:extLst>
          </p:cNvPr>
          <p:cNvSpPr>
            <a:spLocks noGrp="1"/>
          </p:cNvSpPr>
          <p:nvPr>
            <p:ph type="dt" sz="half" idx="10"/>
          </p:nvPr>
        </p:nvSpPr>
        <p:spPr/>
        <p:txBody>
          <a:bodyPr/>
          <a:lstStyle/>
          <a:p>
            <a:fld id="{CBBB565D-95B0-4A8E-BC09-0F902FCE72CA}" type="datetime8">
              <a:rPr lang="en-CY" smtClean="0"/>
              <a:t>03/12/2024 12:43 pm</a:t>
            </a:fld>
            <a:endParaRPr lang="en-CY"/>
          </a:p>
        </p:txBody>
      </p:sp>
      <p:sp>
        <p:nvSpPr>
          <p:cNvPr id="6" name="Footer Placeholder 5">
            <a:extLst>
              <a:ext uri="{FF2B5EF4-FFF2-40B4-BE49-F238E27FC236}">
                <a16:creationId xmlns:a16="http://schemas.microsoft.com/office/drawing/2014/main" id="{BBEFCFDC-9808-3CF3-6A09-172734390B2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6C72A4EF-60AD-7648-DE85-FA980621E76F}"/>
              </a:ext>
            </a:extLst>
          </p:cNvPr>
          <p:cNvSpPr>
            <a:spLocks noGrp="1"/>
          </p:cNvSpPr>
          <p:nvPr>
            <p:ph type="sldNum" sz="quarter" idx="12"/>
          </p:nvPr>
        </p:nvSpPr>
        <p:spPr/>
        <p:txBody>
          <a:bodyPr/>
          <a:lstStyle/>
          <a:p>
            <a:fld id="{96BF25DB-7583-4C6D-92E2-9A981C6D8FC4}" type="slidenum">
              <a:rPr lang="en-CY" smtClean="0"/>
              <a:t>‹#›</a:t>
            </a:fld>
            <a:endParaRPr lang="en-CY"/>
          </a:p>
        </p:txBody>
      </p:sp>
    </p:spTree>
    <p:extLst>
      <p:ext uri="{BB962C8B-B14F-4D97-AF65-F5344CB8AC3E}">
        <p14:creationId xmlns:p14="http://schemas.microsoft.com/office/powerpoint/2010/main" val="228162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2FA98-B80C-82B1-206C-AD666C8AC2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05CF2160-B4DE-8DCD-8733-C6F32D8370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E9A1BB96-A018-5FD3-165D-F189D8B89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4B7B6F-86D9-D27F-1575-2B703A44E18D}"/>
              </a:ext>
            </a:extLst>
          </p:cNvPr>
          <p:cNvSpPr>
            <a:spLocks noGrp="1"/>
          </p:cNvSpPr>
          <p:nvPr>
            <p:ph type="dt" sz="half" idx="10"/>
          </p:nvPr>
        </p:nvSpPr>
        <p:spPr/>
        <p:txBody>
          <a:bodyPr/>
          <a:lstStyle/>
          <a:p>
            <a:fld id="{F4917F81-989E-4831-879F-C209ED671218}" type="datetime8">
              <a:rPr lang="en-CY" smtClean="0"/>
              <a:t>03/12/2024 12:43 pm</a:t>
            </a:fld>
            <a:endParaRPr lang="en-CY"/>
          </a:p>
        </p:txBody>
      </p:sp>
      <p:sp>
        <p:nvSpPr>
          <p:cNvPr id="6" name="Footer Placeholder 5">
            <a:extLst>
              <a:ext uri="{FF2B5EF4-FFF2-40B4-BE49-F238E27FC236}">
                <a16:creationId xmlns:a16="http://schemas.microsoft.com/office/drawing/2014/main" id="{EDABA25A-72F9-E309-375C-F1CEFE147FBD}"/>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AAF13F0F-CC87-A8B7-5FF4-4908BC86A429}"/>
              </a:ext>
            </a:extLst>
          </p:cNvPr>
          <p:cNvSpPr>
            <a:spLocks noGrp="1"/>
          </p:cNvSpPr>
          <p:nvPr>
            <p:ph type="sldNum" sz="quarter" idx="12"/>
          </p:nvPr>
        </p:nvSpPr>
        <p:spPr/>
        <p:txBody>
          <a:bodyPr/>
          <a:lstStyle/>
          <a:p>
            <a:fld id="{96BF25DB-7583-4C6D-92E2-9A981C6D8FC4}" type="slidenum">
              <a:rPr lang="en-CY" smtClean="0"/>
              <a:t>‹#›</a:t>
            </a:fld>
            <a:endParaRPr lang="en-CY"/>
          </a:p>
        </p:txBody>
      </p:sp>
    </p:spTree>
    <p:extLst>
      <p:ext uri="{BB962C8B-B14F-4D97-AF65-F5344CB8AC3E}">
        <p14:creationId xmlns:p14="http://schemas.microsoft.com/office/powerpoint/2010/main" val="323642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F2A4CB-B7EB-D430-C0D4-3C0078AAB3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8ECC26E5-6F9D-A5F2-A1E4-C39D0B47A5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B50A4BB7-F26B-D41D-F8E9-B3B940EB2E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5B00C-F674-4E99-881F-BEBAC76EFAB5}" type="datetime8">
              <a:rPr lang="en-CY" smtClean="0"/>
              <a:t>03/12/2024 12:43 pm</a:t>
            </a:fld>
            <a:endParaRPr lang="en-CY"/>
          </a:p>
        </p:txBody>
      </p:sp>
      <p:sp>
        <p:nvSpPr>
          <p:cNvPr id="5" name="Footer Placeholder 4">
            <a:extLst>
              <a:ext uri="{FF2B5EF4-FFF2-40B4-BE49-F238E27FC236}">
                <a16:creationId xmlns:a16="http://schemas.microsoft.com/office/drawing/2014/main" id="{92DA6EDE-6885-25CB-574D-EA620FA2B952}"/>
              </a:ext>
            </a:extLst>
          </p:cNvPr>
          <p:cNvSpPr>
            <a:spLocks noGrp="1"/>
          </p:cNvSpPr>
          <p:nvPr>
            <p:ph type="ftr" sz="quarter" idx="3"/>
          </p:nvPr>
        </p:nvSpPr>
        <p:spPr>
          <a:xfrm>
            <a:off x="8020940" y="6356350"/>
            <a:ext cx="37124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dirty="0"/>
          </a:p>
        </p:txBody>
      </p:sp>
      <p:sp>
        <p:nvSpPr>
          <p:cNvPr id="6" name="Slide Number Placeholder 5">
            <a:extLst>
              <a:ext uri="{FF2B5EF4-FFF2-40B4-BE49-F238E27FC236}">
                <a16:creationId xmlns:a16="http://schemas.microsoft.com/office/drawing/2014/main" id="{578091EB-D1A0-2CB9-B419-58AB72777CEA}"/>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6BF25DB-7583-4C6D-92E2-9A981C6D8FC4}" type="slidenum">
              <a:rPr lang="en-CY" smtClean="0"/>
              <a:pPr/>
              <a:t>‹#›</a:t>
            </a:fld>
            <a:endParaRPr lang="en-CY"/>
          </a:p>
        </p:txBody>
      </p:sp>
    </p:spTree>
    <p:extLst>
      <p:ext uri="{BB962C8B-B14F-4D97-AF65-F5344CB8AC3E}">
        <p14:creationId xmlns:p14="http://schemas.microsoft.com/office/powerpoint/2010/main" val="116961039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microsoft.com/office/2007/relationships/hdphoto" Target="../media/hdphoto1.wdp"/><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microsoft.com/office/2007/relationships/hdphoto" Target="../media/hdphoto1.wdp"/><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microsoft.com/office/2007/relationships/hdphoto" Target="../media/hdphoto1.wdp"/><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microsoft.com/office/2007/relationships/hdphoto" Target="../media/hdphoto1.wdp"/><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microsoft.com/office/2007/relationships/hdphoto" Target="../media/hdphoto1.wdp"/><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microsoft.com/office/2007/relationships/hdphoto" Target="../media/hdphoto1.wdp"/><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microsoft.com/office/2007/relationships/hdphoto" Target="../media/hdphoto1.wdp"/><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chemeClr val="bg1"/>
            </a:gs>
            <a:gs pos="58726">
              <a:srgbClr val="098495"/>
            </a:gs>
            <a:gs pos="34000">
              <a:srgbClr val="9DCED5"/>
            </a:gs>
            <a:gs pos="44000">
              <a:srgbClr val="098495"/>
            </a:gs>
            <a:gs pos="81000">
              <a:srgbClr val="9DCED5"/>
            </a:gs>
            <a:gs pos="100000">
              <a:schemeClr val="bg1"/>
            </a:gs>
          </a:gsLst>
          <a:lin ang="48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8502-F2D0-2725-7CA3-6C8A197D8A33}"/>
              </a:ext>
            </a:extLst>
          </p:cNvPr>
          <p:cNvSpPr>
            <a:spLocks noGrp="1"/>
          </p:cNvSpPr>
          <p:nvPr>
            <p:ph type="ctrTitle"/>
          </p:nvPr>
        </p:nvSpPr>
        <p:spPr>
          <a:xfrm>
            <a:off x="337127" y="2260004"/>
            <a:ext cx="11517745" cy="2684067"/>
          </a:xfrm>
        </p:spPr>
        <p:txBody>
          <a:bodyPr anchor="t">
            <a:normAutofit/>
          </a:bodyPr>
          <a:lstStyle/>
          <a:p>
            <a:r>
              <a:rPr lang="el-GR" dirty="0">
                <a:solidFill>
                  <a:schemeClr val="bg1"/>
                </a:solidFill>
                <a:latin typeface="Arial" panose="020B0604020202020204" pitchFamily="34" charset="0"/>
                <a:cs typeface="Arial" panose="020B0604020202020204" pitchFamily="34" charset="0"/>
              </a:rPr>
              <a:t>ΠΤΩΧΕΥΣΗ</a:t>
            </a:r>
            <a:r>
              <a:rPr lang="en-US" dirty="0">
                <a:solidFill>
                  <a:schemeClr val="bg1"/>
                </a:solidFill>
                <a:latin typeface="Arial" panose="020B0604020202020204" pitchFamily="34" charset="0"/>
                <a:cs typeface="Arial" panose="020B0604020202020204" pitchFamily="34" charset="0"/>
              </a:rPr>
              <a:t>:</a:t>
            </a:r>
            <a:br>
              <a:rPr lang="en-US" dirty="0">
                <a:solidFill>
                  <a:schemeClr val="bg1"/>
                </a:solidFill>
                <a:latin typeface="Arial" panose="020B0604020202020204" pitchFamily="34" charset="0"/>
                <a:cs typeface="Arial" panose="020B0604020202020204" pitchFamily="34" charset="0"/>
              </a:rPr>
            </a:br>
            <a:r>
              <a:rPr lang="el-GR" dirty="0">
                <a:solidFill>
                  <a:schemeClr val="bg1"/>
                </a:solidFill>
                <a:latin typeface="Arial" panose="020B0604020202020204" pitchFamily="34" charset="0"/>
                <a:cs typeface="Arial" panose="020B0604020202020204" pitchFamily="34" charset="0"/>
              </a:rPr>
              <a:t>ΚΡΙΣΙΜΗ ΣΤΙΓΜΗ </a:t>
            </a:r>
            <a:br>
              <a:rPr lang="en-US" dirty="0">
                <a:solidFill>
                  <a:schemeClr val="bg1"/>
                </a:solidFill>
                <a:latin typeface="Arial" panose="020B0604020202020204" pitchFamily="34" charset="0"/>
                <a:cs typeface="Arial" panose="020B0604020202020204" pitchFamily="34" charset="0"/>
              </a:rPr>
            </a:br>
            <a:r>
              <a:rPr lang="el-GR" dirty="0">
                <a:solidFill>
                  <a:schemeClr val="bg1"/>
                </a:solidFill>
                <a:latin typeface="Arial" panose="020B0604020202020204" pitchFamily="34" charset="0"/>
                <a:cs typeface="Arial" panose="020B0604020202020204" pitchFamily="34" charset="0"/>
              </a:rPr>
              <a:t>ΚΑΙ ΝΕΑ ΑΡΧΗ</a:t>
            </a:r>
            <a:endParaRPr lang="en-CY" dirty="0">
              <a:solidFill>
                <a:schemeClr val="bg1"/>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BC0FDA73-29E1-C040-A819-241BED235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51" t="55032" r="37421" b="28654"/>
          <a:stretch>
            <a:fillRect/>
          </a:stretch>
        </p:blipFill>
        <p:spPr bwMode="auto">
          <a:xfrm>
            <a:off x="121798" y="238483"/>
            <a:ext cx="5216820" cy="1468438"/>
          </a:xfrm>
          <a:prstGeom prst="rect">
            <a:avLst/>
          </a:prstGeom>
          <a:pattFill prst="pct5">
            <a:fgClr>
              <a:srgbClr val="0A9AAE"/>
            </a:fgClr>
            <a:bgClr>
              <a:schemeClr val="bg1"/>
            </a:bgClr>
          </a:pattFill>
          <a:ln>
            <a:noFill/>
          </a:ln>
          <a:effectLst>
            <a:softEdge rad="88900"/>
          </a:effectLst>
        </p:spPr>
      </p:pic>
      <p:sp>
        <p:nvSpPr>
          <p:cNvPr id="3" name="Subtitle 2">
            <a:extLst>
              <a:ext uri="{FF2B5EF4-FFF2-40B4-BE49-F238E27FC236}">
                <a16:creationId xmlns:a16="http://schemas.microsoft.com/office/drawing/2014/main" id="{6CBC2A5D-5C16-A369-2CBD-D03CBFF3EA54}"/>
              </a:ext>
            </a:extLst>
          </p:cNvPr>
          <p:cNvSpPr>
            <a:spLocks noGrp="1"/>
          </p:cNvSpPr>
          <p:nvPr>
            <p:ph type="subTitle" idx="1"/>
          </p:nvPr>
        </p:nvSpPr>
        <p:spPr>
          <a:xfrm>
            <a:off x="1524000" y="3602038"/>
            <a:ext cx="9144000" cy="1655762"/>
          </a:xfrm>
        </p:spPr>
        <p:txBody>
          <a:bodyPr/>
          <a:lstStyle/>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CY" dirty="0"/>
          </a:p>
        </p:txBody>
      </p:sp>
      <p:pic>
        <p:nvPicPr>
          <p:cNvPr id="14" name="Image" descr="Image">
            <a:extLst>
              <a:ext uri="{FF2B5EF4-FFF2-40B4-BE49-F238E27FC236}">
                <a16:creationId xmlns:a16="http://schemas.microsoft.com/office/drawing/2014/main" id="{971E0AF8-FF97-3AA6-CAF3-4D6FC191D55D}"/>
              </a:ext>
            </a:extLst>
          </p:cNvPr>
          <p:cNvPicPr>
            <a:picLocks noChangeAspect="1"/>
          </p:cNvPicPr>
          <p:nvPr/>
        </p:nvPicPr>
        <p:blipFill>
          <a:blip r:embed="rId4"/>
          <a:srcRect r="54655"/>
          <a:stretch/>
        </p:blipFill>
        <p:spPr>
          <a:xfrm>
            <a:off x="9278904" y="5644276"/>
            <a:ext cx="2913096" cy="1370743"/>
          </a:xfrm>
          <a:prstGeom prst="rect">
            <a:avLst/>
          </a:prstGeom>
          <a:ln w="12700">
            <a:miter lim="400000"/>
          </a:ln>
        </p:spPr>
      </p:pic>
      <p:sp>
        <p:nvSpPr>
          <p:cNvPr id="5" name="Slide Number Placeholder 4">
            <a:extLst>
              <a:ext uri="{FF2B5EF4-FFF2-40B4-BE49-F238E27FC236}">
                <a16:creationId xmlns:a16="http://schemas.microsoft.com/office/drawing/2014/main" id="{CA2AB7D1-F97B-DBAC-2380-B24B22D0BF89}"/>
              </a:ext>
            </a:extLst>
          </p:cNvPr>
          <p:cNvSpPr>
            <a:spLocks noGrp="1"/>
          </p:cNvSpPr>
          <p:nvPr>
            <p:ph type="sldNum" sz="quarter" idx="12"/>
          </p:nvPr>
        </p:nvSpPr>
        <p:spPr/>
        <p:txBody>
          <a:bodyPr/>
          <a:lstStyle/>
          <a:p>
            <a:fld id="{96BF25DB-7583-4C6D-92E2-9A981C6D8FC4}" type="slidenum">
              <a:rPr lang="en-CY" smtClean="0"/>
              <a:pPr/>
              <a:t>1</a:t>
            </a:fld>
            <a:endParaRPr lang="en-CY" dirty="0"/>
          </a:p>
        </p:txBody>
      </p:sp>
    </p:spTree>
    <p:extLst>
      <p:ext uri="{BB962C8B-B14F-4D97-AF65-F5344CB8AC3E}">
        <p14:creationId xmlns:p14="http://schemas.microsoft.com/office/powerpoint/2010/main" val="17768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1030B-BCFB-397A-48CA-5FFB642F1C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8620C-C8C2-8018-6473-1BD125812F8D}"/>
              </a:ext>
            </a:extLst>
          </p:cNvPr>
          <p:cNvSpPr>
            <a:spLocks noGrp="1"/>
          </p:cNvSpPr>
          <p:nvPr>
            <p:ph type="title"/>
          </p:nvPr>
        </p:nvSpPr>
        <p:spPr>
          <a:xfrm>
            <a:off x="838200" y="365125"/>
            <a:ext cx="10515600" cy="611419"/>
          </a:xfrm>
          <a:ln>
            <a:noFill/>
          </a:ln>
        </p:spPr>
        <p:txBody>
          <a:bodyPr>
            <a:normAutofit/>
          </a:bodyPr>
          <a:lstStyle/>
          <a:p>
            <a:r>
              <a:rPr lang="el-GR" sz="2600" b="1" kern="100" dirty="0">
                <a:solidFill>
                  <a:srgbClr val="321F61"/>
                </a:solidFill>
                <a:latin typeface="Arial" panose="020B0604020202020204" pitchFamily="34" charset="0"/>
                <a:cs typeface="Arial" panose="020B0604020202020204" pitchFamily="34" charset="0"/>
              </a:rPr>
              <a:t>Προϋποθέσεις</a:t>
            </a:r>
            <a:r>
              <a:rPr lang="el-GR" sz="2600" b="1" kern="100" dirty="0">
                <a:solidFill>
                  <a:srgbClr val="321F61"/>
                </a:solidFill>
                <a:latin typeface="Arial" panose="020B0604020202020204" pitchFamily="34" charset="0"/>
                <a:cs typeface="Arial" panose="020B0604020202020204" pitchFamily="34" charset="0"/>
                <a:sym typeface="Helvetica Neue"/>
              </a:rPr>
              <a:t> για υποβολή αίτησης πτώχευσης από πιστωτή</a:t>
            </a:r>
            <a:endParaRPr lang="en-CY" sz="26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2D433ACB-A03B-E91A-E5B8-E38C056F1836}"/>
              </a:ext>
            </a:extLst>
          </p:cNvPr>
          <p:cNvSpPr>
            <a:spLocks noGrp="1"/>
          </p:cNvSpPr>
          <p:nvPr>
            <p:ph idx="1"/>
          </p:nvPr>
        </p:nvSpPr>
        <p:spPr>
          <a:xfrm>
            <a:off x="838200" y="1444131"/>
            <a:ext cx="10760242" cy="4433936"/>
          </a:xfrm>
          <a:ln>
            <a:noFill/>
            <a:miter lim="800000"/>
          </a:ln>
        </p:spPr>
        <p:txBody>
          <a:bodyPr>
            <a:normAutofit/>
          </a:bodyPr>
          <a:lstStyle/>
          <a:p>
            <a:pPr marL="0" lvl="1" indent="0">
              <a:buNone/>
            </a:pPr>
            <a:r>
              <a:rPr lang="el-GR" kern="100" dirty="0">
                <a:solidFill>
                  <a:srgbClr val="407879"/>
                </a:solidFill>
                <a:latin typeface="Arial" panose="020B0604020202020204" pitchFamily="34" charset="0"/>
                <a:cs typeface="Arial" panose="020B0604020202020204" pitchFamily="34" charset="0"/>
              </a:rPr>
              <a:t>Ο εξασφαλισμένος πιστωτής πρέπει να</a:t>
            </a:r>
            <a:r>
              <a:rPr lang="en-US" kern="100" dirty="0">
                <a:solidFill>
                  <a:srgbClr val="407879"/>
                </a:solidFill>
                <a:latin typeface="Arial" panose="020B0604020202020204" pitchFamily="34" charset="0"/>
                <a:cs typeface="Arial" panose="020B0604020202020204" pitchFamily="34" charset="0"/>
              </a:rPr>
              <a:t>:</a:t>
            </a:r>
          </a:p>
          <a:p>
            <a:pPr marL="342900" lvl="1" indent="-342900"/>
            <a:r>
              <a:rPr lang="el-GR" kern="100" dirty="0">
                <a:solidFill>
                  <a:srgbClr val="407879"/>
                </a:solidFill>
                <a:latin typeface="Arial" panose="020B0604020202020204" pitchFamily="34" charset="0"/>
                <a:cs typeface="Arial" panose="020B0604020202020204" pitchFamily="34" charset="0"/>
              </a:rPr>
              <a:t>δηλώσει στην αίτηση του ότι θα παραιτηθεί από την εξασφάλισή του</a:t>
            </a:r>
            <a:endParaRPr lang="en-US" kern="100" dirty="0">
              <a:solidFill>
                <a:srgbClr val="407879"/>
              </a:solidFill>
              <a:latin typeface="Arial" panose="020B0604020202020204" pitchFamily="34" charset="0"/>
              <a:cs typeface="Arial" panose="020B0604020202020204" pitchFamily="34" charset="0"/>
            </a:endParaRPr>
          </a:p>
          <a:p>
            <a:pPr marL="342900" lvl="1" indent="-342900"/>
            <a:r>
              <a:rPr lang="el-GR" kern="100" dirty="0">
                <a:solidFill>
                  <a:srgbClr val="407879"/>
                </a:solidFill>
                <a:latin typeface="Arial" panose="020B0604020202020204" pitchFamily="34" charset="0"/>
                <a:cs typeface="Arial" panose="020B0604020202020204" pitchFamily="34" charset="0"/>
              </a:rPr>
              <a:t>δώσει εκτίμηση της εξασφάλισης του</a:t>
            </a:r>
          </a:p>
          <a:p>
            <a:pPr marL="342900" lvl="1" indent="-342900"/>
            <a:endParaRPr lang="el-GR" kern="100" dirty="0">
              <a:solidFill>
                <a:srgbClr val="407879"/>
              </a:solidFill>
              <a:latin typeface="Arial" panose="020B0604020202020204" pitchFamily="34" charset="0"/>
              <a:cs typeface="Arial" panose="020B0604020202020204" pitchFamily="34" charset="0"/>
            </a:endParaRPr>
          </a:p>
          <a:p>
            <a:pPr marL="0" lvl="1" indent="0">
              <a:buNone/>
            </a:pPr>
            <a:r>
              <a:rPr lang="el-GR" kern="100" dirty="0">
                <a:solidFill>
                  <a:srgbClr val="407879"/>
                </a:solidFill>
                <a:latin typeface="Arial" panose="020B0604020202020204" pitchFamily="34" charset="0"/>
                <a:cs typeface="Arial" panose="020B0604020202020204" pitchFamily="34" charset="0"/>
              </a:rPr>
              <a:t>Εάν όμως προκύπτει ανεξασφάλιστο ποσό ή αν η εξασφάλιση παρέχεται από τρίτο πρόσωπο ο πιστωτής μπορεί να συνεχίσει ως </a:t>
            </a:r>
            <a:r>
              <a:rPr lang="el-GR" b="1" kern="100" dirty="0">
                <a:solidFill>
                  <a:srgbClr val="407879"/>
                </a:solidFill>
                <a:latin typeface="Arial" panose="020B0604020202020204" pitchFamily="34" charset="0"/>
                <a:cs typeface="Arial" panose="020B0604020202020204" pitchFamily="34" charset="0"/>
              </a:rPr>
              <a:t>μη εξασφαλισμένος πιστωτής. </a:t>
            </a:r>
            <a:endParaRPr lang="el-GR" kern="100" dirty="0">
              <a:solidFill>
                <a:srgbClr val="407879"/>
              </a:solidFill>
              <a:latin typeface="Arial" panose="020B0604020202020204" pitchFamily="34" charset="0"/>
              <a:cs typeface="Arial" panose="020B0604020202020204" pitchFamily="34" charset="0"/>
            </a:endParaRPr>
          </a:p>
          <a:p>
            <a:pPr marL="0" lvl="1" indent="0">
              <a:buNone/>
            </a:pPr>
            <a:endParaRPr lang="el-GR" kern="100" dirty="0">
              <a:solidFill>
                <a:srgbClr val="407879"/>
              </a:solidFill>
              <a:latin typeface="Arial" panose="020B0604020202020204" pitchFamily="34" charset="0"/>
              <a:cs typeface="Arial" panose="020B0604020202020204" pitchFamily="34" charset="0"/>
            </a:endParaRPr>
          </a:p>
          <a:p>
            <a:pPr marL="0" lvl="1" indent="0">
              <a:buNone/>
            </a:pPr>
            <a:endParaRPr lang="el-GR"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startAt="5"/>
            </a:pPr>
            <a:endParaRPr lang="el-GR" sz="2200" kern="100" dirty="0">
              <a:solidFill>
                <a:srgbClr val="407879"/>
              </a:solidFill>
              <a:latin typeface="Arial" panose="020B0604020202020204" pitchFamily="34" charset="0"/>
              <a:cs typeface="Arial" panose="020B0604020202020204" pitchFamily="34" charset="0"/>
            </a:endParaRPr>
          </a:p>
          <a:p>
            <a:pPr marL="0" indent="0">
              <a:buNone/>
            </a:pPr>
            <a:endParaRPr lang="el-GR"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36DDD01F-95AA-3895-DD11-D73B1B5EFEBF}"/>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53274E65-7FF7-1A10-0123-BD7A49D783EE}"/>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9ABB641A-4142-E5F0-98E3-B86D434A0BD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A6D9D1EC-DC16-D952-5CD2-24FC041B6227}"/>
              </a:ext>
            </a:extLst>
          </p:cNvPr>
          <p:cNvSpPr>
            <a:spLocks noGrp="1"/>
          </p:cNvSpPr>
          <p:nvPr>
            <p:ph type="sldNum" sz="quarter" idx="12"/>
          </p:nvPr>
        </p:nvSpPr>
        <p:spPr/>
        <p:txBody>
          <a:bodyPr/>
          <a:lstStyle/>
          <a:p>
            <a:fld id="{96BF25DB-7583-4C6D-92E2-9A981C6D8FC4}" type="slidenum">
              <a:rPr lang="en-CY" smtClean="0"/>
              <a:t>10</a:t>
            </a:fld>
            <a:endParaRPr lang="en-CY"/>
          </a:p>
        </p:txBody>
      </p:sp>
    </p:spTree>
    <p:extLst>
      <p:ext uri="{BB962C8B-B14F-4D97-AF65-F5344CB8AC3E}">
        <p14:creationId xmlns:p14="http://schemas.microsoft.com/office/powerpoint/2010/main" val="24515696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952FD-C2DB-3F1D-72FC-749747E39E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0D5C8-68F2-C704-10CC-09A5137D98B9}"/>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Διανομή μερίσματος</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278C35D-7138-EB6E-DA60-491203F18DD0}"/>
              </a:ext>
            </a:extLst>
          </p:cNvPr>
          <p:cNvSpPr>
            <a:spLocks noGrp="1"/>
          </p:cNvSpPr>
          <p:nvPr>
            <p:ph idx="1"/>
          </p:nvPr>
        </p:nvSpPr>
        <p:spPr>
          <a:xfrm>
            <a:off x="838200" y="1444131"/>
            <a:ext cx="10728158" cy="4766876"/>
          </a:xfrm>
          <a:ln>
            <a:noFill/>
            <a:miter lim="800000"/>
          </a:ln>
        </p:spPr>
        <p:txBody>
          <a:bodyPr>
            <a:normAutofit lnSpcReduction="10000"/>
          </a:bodyPr>
          <a:lstStyle/>
          <a:p>
            <a:pPr>
              <a:lnSpc>
                <a:spcPct val="125000"/>
              </a:lnSpc>
              <a:spcAft>
                <a:spcPts val="1000"/>
              </a:spcAft>
              <a:tabLst>
                <a:tab pos="450215" algn="l"/>
              </a:tabLst>
            </a:pPr>
            <a:r>
              <a:rPr lang="el-GR" sz="2200" kern="100" dirty="0">
                <a:solidFill>
                  <a:srgbClr val="407879"/>
                </a:solidFill>
                <a:latin typeface="Arial" panose="020B0604020202020204" pitchFamily="34" charset="0"/>
                <a:cs typeface="Arial" panose="020B0604020202020204" pitchFamily="34" charset="0"/>
              </a:rPr>
              <a:t>Επόμενη κατηγορία είναι οι Προνομιούχοι Πιστωτές, οι οποίοι πληρώνονται </a:t>
            </a:r>
            <a:r>
              <a:rPr lang="el-GR" sz="2200" kern="100" dirty="0" err="1">
                <a:solidFill>
                  <a:srgbClr val="407879"/>
                </a:solidFill>
                <a:latin typeface="Arial" panose="020B0604020202020204" pitchFamily="34" charset="0"/>
                <a:cs typeface="Arial" panose="020B0604020202020204" pitchFamily="34" charset="0"/>
              </a:rPr>
              <a:t>κατ΄αναλογία</a:t>
            </a:r>
            <a:r>
              <a:rPr lang="el-GR" sz="2200" kern="100" dirty="0">
                <a:solidFill>
                  <a:srgbClr val="407879"/>
                </a:solidFill>
                <a:latin typeface="Arial" panose="020B0604020202020204" pitchFamily="34" charset="0"/>
                <a:cs typeface="Arial" panose="020B0604020202020204" pitchFamily="34" charset="0"/>
              </a:rPr>
              <a:t>.</a:t>
            </a:r>
          </a:p>
          <a:p>
            <a:pPr marL="342900" lvl="0" indent="-342900">
              <a:lnSpc>
                <a:spcPct val="12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Τέλος, εάν υπάρχει διαθέσιμο υπόλοιπο, τότε πληρώνονται πλήρως ή </a:t>
            </a:r>
            <a:r>
              <a:rPr lang="el-GR" sz="2200" kern="100" dirty="0" err="1">
                <a:solidFill>
                  <a:srgbClr val="407879"/>
                </a:solidFill>
                <a:latin typeface="Arial" panose="020B0604020202020204" pitchFamily="34" charset="0"/>
                <a:cs typeface="Arial" panose="020B0604020202020204" pitchFamily="34" charset="0"/>
              </a:rPr>
              <a:t>κατ</a:t>
            </a:r>
            <a:r>
              <a:rPr lang="el-GR" sz="2200" kern="100" dirty="0">
                <a:solidFill>
                  <a:srgbClr val="407879"/>
                </a:solidFill>
                <a:latin typeface="Arial" panose="020B0604020202020204" pitchFamily="34" charset="0"/>
                <a:cs typeface="Arial" panose="020B0604020202020204" pitchFamily="34" charset="0"/>
              </a:rPr>
              <a:t>΄ αναλογία τα επαληθεύσιμα χρέη.</a:t>
            </a:r>
          </a:p>
          <a:p>
            <a:pPr marL="342900" lvl="0" indent="-342900">
              <a:lnSpc>
                <a:spcPct val="12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Εάν παραμείνει πλεόνασμα, υπολογίζονται τόκοι για όλους τους Πιστωτές με επιτόκιο 9%, νοουμένου ότι θα εξοφληθούν πλήρως όλοι οι Πιστωτές.</a:t>
            </a:r>
          </a:p>
          <a:p>
            <a:pPr marL="342900" lvl="0" indent="-342900">
              <a:lnSpc>
                <a:spcPct val="12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Ακολούθως, ο διαχειριστής δημοσιεύει την πληρωμή μερίσματος.</a:t>
            </a:r>
          </a:p>
          <a:p>
            <a:pPr marL="342900" indent="-342900">
              <a:lnSpc>
                <a:spcPct val="12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Όταν κηρυχθεί το μέρισμα, ο διαχειριστής αποστέλλει σε κάθε Πιστωτή ειδοποίηση σχετικά με το ποσό του μερίσματος, καθώς πότε και πώς θα πληρωθεί. </a:t>
            </a:r>
          </a:p>
          <a:p>
            <a:pPr marL="342900" indent="-342900">
              <a:lnSpc>
                <a:spcPct val="125000"/>
              </a:lnSpc>
              <a:spcAft>
                <a:spcPts val="1000"/>
              </a:spcAft>
              <a:buFont typeface="Symbol" panose="05050102010706020507" pitchFamily="18" charset="2"/>
              <a:buChar char=""/>
              <a:tabLst>
                <a:tab pos="450215" algn="l"/>
              </a:tabLst>
            </a:pPr>
            <a:endParaRPr lang="el-GR" sz="2200" kern="100" dirty="0">
              <a:solidFill>
                <a:srgbClr val="407879"/>
              </a:solidFill>
              <a:latin typeface="Arial" panose="020B0604020202020204" pitchFamily="34" charset="0"/>
              <a:cs typeface="Arial" panose="020B0604020202020204" pitchFamily="34" charset="0"/>
            </a:endParaRPr>
          </a:p>
          <a:p>
            <a:pPr marL="342900" indent="-342900">
              <a:lnSpc>
                <a:spcPct val="125000"/>
              </a:lnSpc>
              <a:spcAft>
                <a:spcPts val="1000"/>
              </a:spcAft>
              <a:buFont typeface="Symbol" panose="05050102010706020507" pitchFamily="18" charset="2"/>
              <a:buChar char=""/>
              <a:tabLst>
                <a:tab pos="450215" algn="l"/>
              </a:tabLst>
            </a:pPr>
            <a:endParaRPr lang="en-CY" sz="22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Symbol" panose="05050102010706020507" pitchFamily="18" charset="2"/>
              <a:buChar char=""/>
              <a:tabLst>
                <a:tab pos="450215" algn="l"/>
              </a:tabLst>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Aft>
                <a:spcPts val="1000"/>
              </a:spcAft>
              <a:buFont typeface="Symbol" panose="05050102010706020507" pitchFamily="18" charset="2"/>
              <a:buChar char=""/>
              <a:tabLst>
                <a:tab pos="450215" algn="l"/>
              </a:tabLst>
            </a:pPr>
            <a:endParaRPr lang="en-CY" sz="2400" dirty="0">
              <a:effectLst/>
              <a:latin typeface="Arial" panose="020B0604020202020204" pitchFamily="34" charset="0"/>
              <a:ea typeface="Calibri" panose="020F0502020204030204" pitchFamily="34" charset="0"/>
              <a:cs typeface="Arial" panose="020B060402020202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indent="0" algn="l">
              <a:lnSpc>
                <a:spcPct val="115000"/>
              </a:lnSpc>
              <a:spcAft>
                <a:spcPts val="1000"/>
              </a:spcAft>
              <a:buNone/>
              <a:tabLst>
                <a:tab pos="450215" algn="l"/>
              </a:tabLst>
            </a:pP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6327D90B-570A-03FC-0ABF-6C2A453CD5E1}"/>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D493A557-DEF9-08B3-63C6-B0C3BD159DC2}"/>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91777B06-3EAE-FA4F-3A79-91468A09E95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29208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85FE1-7843-00E4-C563-992B90E4E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24633-906F-C4F6-6F19-24AD5283E62A}"/>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Διανομή μερίσματος</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8048F02-3468-C263-1B77-B6D7CCAC6850}"/>
              </a:ext>
            </a:extLst>
          </p:cNvPr>
          <p:cNvSpPr>
            <a:spLocks noGrp="1"/>
          </p:cNvSpPr>
          <p:nvPr>
            <p:ph idx="1"/>
          </p:nvPr>
        </p:nvSpPr>
        <p:spPr>
          <a:xfrm>
            <a:off x="838200" y="1444131"/>
            <a:ext cx="10728158" cy="4766876"/>
          </a:xfrm>
          <a:ln>
            <a:noFill/>
            <a:miter lim="800000"/>
          </a:ln>
        </p:spPr>
        <p:txBody>
          <a:bodyPr>
            <a:normAutofit lnSpcReduction="10000"/>
          </a:bodyPr>
          <a:lstStyle/>
          <a:p>
            <a:pPr marL="342900" indent="-342900">
              <a:lnSpc>
                <a:spcPct val="12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Εάν ο διαχειριστής προβεί σε διανομή περιουσίας η οποία τελικά ανήκε σε τρίτο πρόσωπο, τότε το Δικαστήριο μπορεί να διατάξει τον διαχειριστή να επαναφέρει την περιουσία στον πραγματικό δικαιούχο.</a:t>
            </a:r>
          </a:p>
          <a:p>
            <a:pPr marL="342900" indent="-342900">
              <a:lnSpc>
                <a:spcPct val="12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Σε περίπτωση που Πιστωτής δεν ανευρίσκεται για να του δοθεί το μέρισμα και ο πτωχεύσας ακυρώσει το διάταγμα, το ποσό μεταφέρεται στο Πάγιο Ταμείο της Δημοκρατίας και αν δεν παραληφθεί σε δύο χρόνια, τότε το ποσό θα επιστρέφεται στον πτωχεύσαντα.</a:t>
            </a:r>
          </a:p>
          <a:p>
            <a:pPr marL="342900" indent="-342900">
              <a:lnSpc>
                <a:spcPct val="12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Μέρισμα το οποίο παραμένει αζήτητο για κάποιο χρονικό διάστημα, τότε πρέπει αμέσως  να κατατεθεί στον Πρωτοκολλητή στον ειδικό «λογαριασμό πτωχευτικών περιουσιών».</a:t>
            </a:r>
            <a:endParaRPr lang="en-CY" sz="22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Symbol" panose="05050102010706020507" pitchFamily="18" charset="2"/>
              <a:buChar char=""/>
              <a:tabLst>
                <a:tab pos="450215" algn="l"/>
              </a:tabLst>
            </a:pPr>
            <a:endParaRPr lang="en-CY" sz="2400" dirty="0">
              <a:effectLst/>
              <a:latin typeface="Arial" panose="020B0604020202020204" pitchFamily="34" charset="0"/>
              <a:ea typeface="Calibri" panose="020F0502020204030204" pitchFamily="34" charset="0"/>
              <a:cs typeface="Arial" panose="020B0604020202020204" pitchFamily="34" charset="0"/>
            </a:endParaRPr>
          </a:p>
          <a:p>
            <a:pPr marL="0" lvl="0" indent="0" algn="l" rtl="0">
              <a:lnSpc>
                <a:spcPct val="115000"/>
              </a:lnSpc>
              <a:spcAft>
                <a:spcPts val="1000"/>
              </a:spcAft>
              <a:buNone/>
              <a:tabLst>
                <a:tab pos="450215" algn="l"/>
              </a:tabLst>
            </a:pPr>
            <a:endParaRPr lang="el-GR" sz="2400" dirty="0">
              <a:effectLst/>
              <a:latin typeface="Arial" panose="020B0604020202020204" pitchFamily="34" charset="0"/>
              <a:ea typeface="Calibri" panose="020F0502020204030204" pitchFamily="34" charset="0"/>
              <a:cs typeface="Arial" panose="020B060402020202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indent="0" algn="l">
              <a:lnSpc>
                <a:spcPct val="115000"/>
              </a:lnSpc>
              <a:spcAft>
                <a:spcPts val="1000"/>
              </a:spcAft>
              <a:buNone/>
              <a:tabLst>
                <a:tab pos="450215" algn="l"/>
              </a:tabLst>
            </a:pP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3A46789C-05C3-A930-DBE8-5D7A4899392B}"/>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EDB5D3C2-BD03-110C-787D-F5AD2EA17C75}"/>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0B5D076B-0FDD-4D9B-9973-8D596D2DDE8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79062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DA4C7-9B59-6617-3075-9563AB3B2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3212E-5C14-EBE3-3E5C-3297ECD271E7}"/>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Διανομή μερίσματος</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0588EAD-A2F0-D9A1-CEDB-85D6E0221924}"/>
              </a:ext>
            </a:extLst>
          </p:cNvPr>
          <p:cNvSpPr>
            <a:spLocks noGrp="1"/>
          </p:cNvSpPr>
          <p:nvPr>
            <p:ph idx="1"/>
          </p:nvPr>
        </p:nvSpPr>
        <p:spPr>
          <a:xfrm>
            <a:off x="838200" y="1444131"/>
            <a:ext cx="10728158" cy="4766876"/>
          </a:xfrm>
          <a:ln>
            <a:noFill/>
            <a:miter lim="800000"/>
          </a:ln>
        </p:spPr>
        <p:txBody>
          <a:bodyPr>
            <a:normAutofit/>
          </a:bodyPr>
          <a:lstStyle/>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11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Αν Πιστωτής θεωρεί ότι δικαιούται χρήματα τα οποία καταβλήθηκαν στον «λογαριασμό πτωχευτικών περιουσιών», τότε εντός 5 ετών από την κατάθεση μπορεί να αποταθεί στον Πρωτοκολλητή για πληρωμή του ποσού και εάν ικανοποιηθεί εκδίδει ένταλμα πληρωμής.</a:t>
            </a:r>
            <a:endParaRPr lang="en-CY" sz="22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Αν τα χρήματα παραμείνουν αζήτητα στον «λογαριασμό πτωχευτικών περιουσιών» για περίοδο 5 ετών, ο Πρωτοκολλητής τα καταθέτει στον Γενικό Λογιστή προς όφελος της Δημοκρατίας.</a:t>
            </a:r>
            <a:endParaRPr lang="en-CY" sz="2200" kern="100" dirty="0">
              <a:solidFill>
                <a:srgbClr val="407879"/>
              </a:solidFill>
              <a:latin typeface="Arial" panose="020B0604020202020204" pitchFamily="34" charset="0"/>
              <a:cs typeface="Arial" panose="020B060402020202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indent="0" algn="l">
              <a:lnSpc>
                <a:spcPct val="115000"/>
              </a:lnSpc>
              <a:spcAft>
                <a:spcPts val="1000"/>
              </a:spcAft>
              <a:buNone/>
              <a:tabLst>
                <a:tab pos="450215" algn="l"/>
              </a:tabLst>
            </a:pP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B6DE8D98-EE7D-5FD9-2303-1740CAE5FC5B}"/>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A0D8084C-66A3-0738-992D-A71EA8998A62}"/>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0FB25EA5-E063-C90D-1F16-3E374F0AED2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6803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71FCA-839D-F54A-B215-B6BAF8E0B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DE33E-60E0-6723-86CB-0468915C3D66}"/>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Διανομή μερίσματος</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9C01BBD-AA4B-7B1A-7583-122349A5E6FE}"/>
              </a:ext>
            </a:extLst>
          </p:cNvPr>
          <p:cNvSpPr>
            <a:spLocks noGrp="1"/>
          </p:cNvSpPr>
          <p:nvPr>
            <p:ph idx="1"/>
          </p:nvPr>
        </p:nvSpPr>
        <p:spPr>
          <a:xfrm>
            <a:off x="838200" y="1444131"/>
            <a:ext cx="10728158" cy="4766876"/>
          </a:xfrm>
          <a:ln>
            <a:noFill/>
            <a:miter lim="800000"/>
          </a:ln>
        </p:spPr>
        <p:txBody>
          <a:bodyPr>
            <a:normAutofit/>
          </a:bodyPr>
          <a:lstStyle/>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Aft>
                <a:spcPts val="1000"/>
              </a:spcAft>
              <a:buNone/>
              <a:tabLst>
                <a:tab pos="450215" algn="l"/>
              </a:tabLst>
            </a:pPr>
            <a:endParaRPr lang="el-GR" sz="1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11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Με την πλήρη εξόφληση των χρεών του πτωχεύσαντα και μετά την ακύρωση του διατάγματος πτώχευσης εάν παραμείνει πλεόνασμα, τότε το ποσό αυτό επιστρέφεται στον πτωχεύσαντα, αφού αφαιρεθεί το κόστος επιστροφής. Εάν το κόστος επιστροφής είναι μεγαλύτερο από την αξία της επιστρεφόμενης περιουσίας, τότε η χρηματική περιουσία θα κατατίθεται στο Πάγιο Ταμείο της Δημοκρατίας.</a:t>
            </a:r>
            <a:endParaRPr lang="en-CY" sz="2200" kern="100" dirty="0">
              <a:solidFill>
                <a:srgbClr val="407879"/>
              </a:solidFill>
              <a:latin typeface="Arial" panose="020B0604020202020204" pitchFamily="34" charset="0"/>
              <a:cs typeface="Arial" panose="020B0604020202020204" pitchFamily="34" charset="0"/>
            </a:endParaRPr>
          </a:p>
          <a:p>
            <a:pPr marL="0" indent="0" algn="l">
              <a:lnSpc>
                <a:spcPct val="115000"/>
              </a:lnSpc>
              <a:spcAft>
                <a:spcPts val="1000"/>
              </a:spcAft>
              <a:buNone/>
              <a:tabLst>
                <a:tab pos="450215" algn="l"/>
              </a:tabLst>
            </a:pP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indent="0" algn="l">
              <a:lnSpc>
                <a:spcPct val="115000"/>
              </a:lnSpc>
              <a:spcAft>
                <a:spcPts val="1000"/>
              </a:spcAft>
              <a:buNone/>
              <a:tabLst>
                <a:tab pos="450215" algn="l"/>
              </a:tabLst>
            </a:pP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2CD8E5C3-FD13-86E6-00E8-8F299A917B81}"/>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5F564C6F-6CD2-C4A5-3FDE-7AD8953EA026}"/>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86D82B50-2BD5-9798-A0A7-EF1A8A5F02F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22561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0368F-7687-2AC3-3D21-4B4C4BD226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85469-99A5-5262-3A96-BD897870E9F1}"/>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Διανομή μερίσματος</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C904F0E-7106-81C3-2118-A960C5BE0135}"/>
              </a:ext>
            </a:extLst>
          </p:cNvPr>
          <p:cNvSpPr>
            <a:spLocks noGrp="1"/>
          </p:cNvSpPr>
          <p:nvPr>
            <p:ph idx="1"/>
          </p:nvPr>
        </p:nvSpPr>
        <p:spPr>
          <a:xfrm>
            <a:off x="838200" y="1444131"/>
            <a:ext cx="10728158" cy="4766876"/>
          </a:xfrm>
          <a:ln>
            <a:noFill/>
            <a:miter lim="800000"/>
          </a:ln>
        </p:spPr>
        <p:txBody>
          <a:bodyPr>
            <a:normAutofit/>
          </a:bodyPr>
          <a:lstStyle/>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Διαχειριστής ανεξαρτήτως εάν εξασφάλισε την απαλλαγή του ή όχι, δύναται να κληθεί από το Δικαστήριο να λογοδοτήσει για οποιαδήποτε χρηματικά ποσά ή μερίσματα. Σε περίπτωση παράλειψης προς τις εντολές του Δικαστηρίου, δύναται να τύχει μεταχείρισης όπως στην περίπτωση περιφρόνησης του Δικαστηρίου.</a:t>
            </a:r>
            <a:endParaRPr lang="en-CY" sz="2200" kern="100" dirty="0">
              <a:solidFill>
                <a:srgbClr val="407879"/>
              </a:solidFill>
              <a:latin typeface="Arial" panose="020B0604020202020204" pitchFamily="34" charset="0"/>
              <a:cs typeface="Arial" panose="020B0604020202020204" pitchFamily="34" charset="0"/>
            </a:endParaRPr>
          </a:p>
          <a:p>
            <a:pPr marL="342900" indent="-342900">
              <a:lnSpc>
                <a:spcPct val="11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Σε περίπτωση την οποία ο διαχειριστής αρνείται να πληρώσει μέρισμα, ο πιστωτής έχει το δικαίωμα να αποταθεί στο Δικαστήριο με αίτηση για να διατάξει τον διαχειριστή να πληρώσει μέρισμα.</a:t>
            </a:r>
            <a:endParaRPr lang="en-CY" sz="2200" kern="100" dirty="0">
              <a:solidFill>
                <a:srgbClr val="407879"/>
              </a:solidFill>
              <a:latin typeface="Arial" panose="020B0604020202020204" pitchFamily="34" charset="0"/>
              <a:cs typeface="Arial" panose="020B0604020202020204" pitchFamily="34" charset="0"/>
            </a:endParaRPr>
          </a:p>
          <a:p>
            <a:pPr marL="342900" lvl="0" indent="-342900" algn="l" rtl="0">
              <a:lnSpc>
                <a:spcPct val="115000"/>
              </a:lnSpc>
              <a:spcAft>
                <a:spcPts val="1000"/>
              </a:spcAft>
              <a:buFont typeface="Symbol" panose="05050102010706020507" pitchFamily="18" charset="2"/>
              <a:buChar char=""/>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115000"/>
              </a:lnSpc>
              <a:spcAft>
                <a:spcPts val="1000"/>
              </a:spcAft>
              <a:buFont typeface="Symbol" panose="05050102010706020507" pitchFamily="18" charset="2"/>
              <a:buChar char=""/>
              <a:tabLst>
                <a:tab pos="450215" algn="l"/>
              </a:tabLst>
            </a:pPr>
            <a:endParaRPr lang="el-GR" sz="1800" dirty="0">
              <a:latin typeface="Calibri" panose="020F0502020204030204" pitchFamily="34" charset="0"/>
              <a:ea typeface="Calibri" panose="020F0502020204030204" pitchFamily="34" charset="0"/>
              <a:cs typeface="Calibri" panose="020F0502020204030204" pitchFamily="34" charset="0"/>
            </a:endParaRPr>
          </a:p>
          <a:p>
            <a:pPr marL="0" indent="0" algn="l">
              <a:lnSpc>
                <a:spcPct val="115000"/>
              </a:lnSpc>
              <a:spcAft>
                <a:spcPts val="1000"/>
              </a:spcAft>
              <a:buNone/>
              <a:tabLst>
                <a:tab pos="450215" algn="l"/>
              </a:tabLst>
            </a:pP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indent="0" algn="l">
              <a:lnSpc>
                <a:spcPct val="115000"/>
              </a:lnSpc>
              <a:spcAft>
                <a:spcPts val="1000"/>
              </a:spcAft>
              <a:buNone/>
              <a:tabLst>
                <a:tab pos="450215" algn="l"/>
              </a:tabLst>
            </a:pP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B540CC6C-C190-DB25-16DC-2F7FA75A7FFF}"/>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22C0A27F-B3E6-75A1-D355-48BEE565A76C}"/>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D2192B0A-62CB-D304-1AC4-29DF267025F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37604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chemeClr val="bg1"/>
            </a:gs>
            <a:gs pos="58726">
              <a:srgbClr val="098495"/>
            </a:gs>
            <a:gs pos="34000">
              <a:srgbClr val="9DCED5"/>
            </a:gs>
            <a:gs pos="44000">
              <a:srgbClr val="098495"/>
            </a:gs>
            <a:gs pos="81000">
              <a:srgbClr val="9DCED5"/>
            </a:gs>
            <a:gs pos="100000">
              <a:schemeClr val="bg1"/>
            </a:gs>
          </a:gsLst>
          <a:lin ang="4800000" scaled="0"/>
          <a:tileRect/>
        </a:gradFill>
        <a:effectLst/>
      </p:bgPr>
    </p:bg>
    <p:spTree>
      <p:nvGrpSpPr>
        <p:cNvPr id="1" name="">
          <a:extLst>
            <a:ext uri="{FF2B5EF4-FFF2-40B4-BE49-F238E27FC236}">
              <a16:creationId xmlns:a16="http://schemas.microsoft.com/office/drawing/2014/main" id="{5588DEA1-EA9C-6036-C1A3-855FB852E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C9121-738B-B6AE-DEFD-C34D654FE134}"/>
              </a:ext>
            </a:extLst>
          </p:cNvPr>
          <p:cNvSpPr>
            <a:spLocks noGrp="1"/>
          </p:cNvSpPr>
          <p:nvPr>
            <p:ph type="ctrTitle"/>
          </p:nvPr>
        </p:nvSpPr>
        <p:spPr>
          <a:xfrm>
            <a:off x="337127" y="2260004"/>
            <a:ext cx="11517745" cy="2684067"/>
          </a:xfrm>
        </p:spPr>
        <p:txBody>
          <a:bodyPr anchor="t">
            <a:normAutofit/>
          </a:bodyPr>
          <a:lstStyle/>
          <a:p>
            <a:br>
              <a:rPr lang="el-GR" sz="6000" b="1" kern="100" dirty="0">
                <a:solidFill>
                  <a:schemeClr val="bg1"/>
                </a:solidFill>
                <a:latin typeface="Arial" panose="020B0604020202020204" pitchFamily="34" charset="0"/>
                <a:cs typeface="Arial" panose="020B0604020202020204" pitchFamily="34" charset="0"/>
                <a:sym typeface="Helvetica Neue"/>
              </a:rPr>
            </a:br>
            <a:r>
              <a:rPr lang="el-GR" sz="6000" b="1" kern="100" dirty="0">
                <a:solidFill>
                  <a:schemeClr val="bg1"/>
                </a:solidFill>
                <a:latin typeface="Arial" panose="020B0604020202020204" pitchFamily="34" charset="0"/>
                <a:cs typeface="Arial" panose="020B0604020202020204" pitchFamily="34" charset="0"/>
                <a:sym typeface="Helvetica Neue"/>
              </a:rPr>
              <a:t>Αποκατάσταση</a:t>
            </a:r>
            <a:endParaRPr lang="en-CY"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8CDA4ED-229F-B817-5B66-8D9F67A2C103}"/>
              </a:ext>
            </a:extLst>
          </p:cNvPr>
          <p:cNvSpPr>
            <a:spLocks noGrp="1"/>
          </p:cNvSpPr>
          <p:nvPr>
            <p:ph type="subTitle" idx="1"/>
          </p:nvPr>
        </p:nvSpPr>
        <p:spPr/>
        <p:txBody>
          <a:bodyPr/>
          <a:lstStyle/>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CY" dirty="0"/>
          </a:p>
        </p:txBody>
      </p:sp>
      <p:sp>
        <p:nvSpPr>
          <p:cNvPr id="5" name="Slide Number Placeholder 4">
            <a:extLst>
              <a:ext uri="{FF2B5EF4-FFF2-40B4-BE49-F238E27FC236}">
                <a16:creationId xmlns:a16="http://schemas.microsoft.com/office/drawing/2014/main" id="{C83A125B-6336-1CC4-4009-06CEF530BF80}"/>
              </a:ext>
            </a:extLst>
          </p:cNvPr>
          <p:cNvSpPr>
            <a:spLocks noGrp="1"/>
          </p:cNvSpPr>
          <p:nvPr>
            <p:ph type="sldNum" sz="quarter" idx="12"/>
          </p:nvPr>
        </p:nvSpPr>
        <p:spPr/>
        <p:txBody>
          <a:bodyPr/>
          <a:lstStyle/>
          <a:p>
            <a:fld id="{96BF25DB-7583-4C6D-92E2-9A981C6D8FC4}" type="slidenum">
              <a:rPr lang="en-CY" smtClean="0"/>
              <a:pPr/>
              <a:t>105</a:t>
            </a:fld>
            <a:endParaRPr lang="en-CY" dirty="0"/>
          </a:p>
        </p:txBody>
      </p:sp>
    </p:spTree>
    <p:extLst>
      <p:ext uri="{BB962C8B-B14F-4D97-AF65-F5344CB8AC3E}">
        <p14:creationId xmlns:p14="http://schemas.microsoft.com/office/powerpoint/2010/main" val="2611434492"/>
      </p:ext>
    </p:extLst>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DE58C-242D-B938-C614-1DDD63F50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EC2ED9-8296-3E4E-BEEB-AB25ED53627B}"/>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Αποκατάσταση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346B0D1-D725-D1D9-D9EC-CC5A4A02D263}"/>
              </a:ext>
            </a:extLst>
          </p:cNvPr>
          <p:cNvSpPr>
            <a:spLocks noGrp="1"/>
          </p:cNvSpPr>
          <p:nvPr>
            <p:ph idx="1"/>
          </p:nvPr>
        </p:nvSpPr>
        <p:spPr>
          <a:xfrm>
            <a:off x="838200" y="1444131"/>
            <a:ext cx="10728158" cy="4766876"/>
          </a:xfrm>
          <a:ln>
            <a:noFill/>
            <a:miter lim="800000"/>
          </a:ln>
        </p:spPr>
        <p:txBody>
          <a:bodyPr>
            <a:normAutofit fontScale="92500" lnSpcReduction="10000"/>
          </a:bodyPr>
          <a:lstStyle/>
          <a:p>
            <a:r>
              <a:rPr lang="el-GR" sz="2400" kern="100" dirty="0">
                <a:solidFill>
                  <a:srgbClr val="407879"/>
                </a:solidFill>
                <a:latin typeface="Arial" panose="020B0604020202020204" pitchFamily="34" charset="0"/>
                <a:cs typeface="Arial" panose="020B0604020202020204" pitchFamily="34" charset="0"/>
              </a:rPr>
              <a:t>Η διαδικασία με την οποία ο πτωχεύσαντας θα ανακτήσει τα δικαιώματα και τις ελευθερίες του.</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Επανένταξη στην οικονομία χωρίς τους περιορισμούς της πτώχευσης.</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Πιο συγκεκριμένα πλέον θα μπορεί να</a:t>
            </a:r>
            <a:r>
              <a:rPr lang="en-US" sz="2400" kern="100" dirty="0">
                <a:solidFill>
                  <a:srgbClr val="407879"/>
                </a:solidFill>
                <a:latin typeface="Arial" panose="020B0604020202020204" pitchFamily="34" charset="0"/>
                <a:cs typeface="Arial" panose="020B0604020202020204" pitchFamily="34" charset="0"/>
              </a:rPr>
              <a:t>:</a:t>
            </a:r>
          </a:p>
          <a:p>
            <a:pPr lvl="1"/>
            <a:r>
              <a:rPr lang="el-GR" sz="2000" kern="100" dirty="0">
                <a:solidFill>
                  <a:srgbClr val="407879"/>
                </a:solidFill>
                <a:latin typeface="Arial" panose="020B0604020202020204" pitchFamily="34" charset="0"/>
                <a:cs typeface="Arial" panose="020B0604020202020204" pitchFamily="34" charset="0"/>
              </a:rPr>
              <a:t>συνάψει νέα χρέη</a:t>
            </a:r>
          </a:p>
          <a:p>
            <a:pPr lvl="1"/>
            <a:r>
              <a:rPr lang="el-GR" sz="2000" kern="100" dirty="0">
                <a:solidFill>
                  <a:srgbClr val="407879"/>
                </a:solidFill>
                <a:latin typeface="Arial" panose="020B0604020202020204" pitchFamily="34" charset="0"/>
                <a:cs typeface="Arial" panose="020B0604020202020204" pitchFamily="34" charset="0"/>
              </a:rPr>
              <a:t>διαχειριστεί νέα περιουσιακά στοιχεία</a:t>
            </a:r>
          </a:p>
          <a:p>
            <a:pPr lvl="1"/>
            <a:r>
              <a:rPr lang="el-GR" sz="2000" kern="100" dirty="0">
                <a:solidFill>
                  <a:srgbClr val="407879"/>
                </a:solidFill>
                <a:latin typeface="Arial" panose="020B0604020202020204" pitchFamily="34" charset="0"/>
                <a:cs typeface="Arial" panose="020B0604020202020204" pitchFamily="34" charset="0"/>
              </a:rPr>
              <a:t>διοριστεί διευθυντής σε εταιρείες</a:t>
            </a:r>
          </a:p>
          <a:p>
            <a:pPr lvl="1"/>
            <a:r>
              <a:rPr lang="el-GR" sz="2000" kern="100" dirty="0">
                <a:solidFill>
                  <a:srgbClr val="407879"/>
                </a:solidFill>
                <a:latin typeface="Arial" panose="020B0604020202020204" pitchFamily="34" charset="0"/>
                <a:cs typeface="Arial" panose="020B0604020202020204" pitchFamily="34" charset="0"/>
              </a:rPr>
              <a:t>είναι μέτοχος σε εταιρείες</a:t>
            </a:r>
          </a:p>
          <a:p>
            <a:pPr lvl="1"/>
            <a:r>
              <a:rPr lang="el-GR" sz="2000" kern="100" dirty="0">
                <a:solidFill>
                  <a:srgbClr val="407879"/>
                </a:solidFill>
                <a:latin typeface="Arial" panose="020B0604020202020204" pitchFamily="34" charset="0"/>
                <a:cs typeface="Arial" panose="020B0604020202020204" pitchFamily="34" charset="0"/>
              </a:rPr>
              <a:t>ανοίγει τραπεζικούς λογαριασμούς χωρίς περιορισμούς</a:t>
            </a:r>
          </a:p>
          <a:p>
            <a:pPr lvl="1"/>
            <a:r>
              <a:rPr lang="el-GR" sz="2000" kern="100" dirty="0">
                <a:solidFill>
                  <a:srgbClr val="407879"/>
                </a:solidFill>
                <a:latin typeface="Arial" panose="020B0604020202020204" pitchFamily="34" charset="0"/>
                <a:cs typeface="Arial" panose="020B0604020202020204" pitchFamily="34" charset="0"/>
              </a:rPr>
              <a:t>κατέχει πολιτικά αξιώματα</a:t>
            </a:r>
          </a:p>
          <a:p>
            <a:pPr lvl="1"/>
            <a:r>
              <a:rPr lang="el-GR" sz="2000" kern="100" dirty="0">
                <a:solidFill>
                  <a:srgbClr val="407879"/>
                </a:solidFill>
                <a:latin typeface="Arial" panose="020B0604020202020204" pitchFamily="34" charset="0"/>
                <a:cs typeface="Arial" panose="020B0604020202020204" pitchFamily="34" charset="0"/>
              </a:rPr>
              <a:t>κατέχει επαγγελματικές άδειες</a:t>
            </a:r>
          </a:p>
          <a:p>
            <a:pPr lvl="1"/>
            <a:r>
              <a:rPr lang="el-GR" sz="2000" kern="100" dirty="0">
                <a:solidFill>
                  <a:srgbClr val="407879"/>
                </a:solidFill>
                <a:latin typeface="Arial" panose="020B0604020202020204" pitchFamily="34" charset="0"/>
                <a:cs typeface="Arial" panose="020B0604020202020204" pitchFamily="34" charset="0"/>
              </a:rPr>
              <a:t>συμμετέχει σε δημόσιους διαγωνισμούς</a:t>
            </a:r>
          </a:p>
          <a:p>
            <a:pPr lvl="1"/>
            <a:endParaRPr lang="el-GR" sz="2000" kern="100" dirty="0">
              <a:solidFill>
                <a:srgbClr val="407879"/>
              </a:solidFill>
              <a:latin typeface="Arial" panose="020B0604020202020204" pitchFamily="34" charset="0"/>
              <a:cs typeface="Arial" panose="020B0604020202020204" pitchFamily="34" charset="0"/>
            </a:endParaRPr>
          </a:p>
          <a:p>
            <a:endParaRPr lang="en-US"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0F13247B-A346-3530-AA24-93E9A434E060}"/>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359253D6-0CCE-3B4F-0B90-AF431CFFA98C}"/>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FCBA6997-3C22-C1ED-9F81-55D7404D7D0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2489BEF3-6EFF-BA83-3E7F-63279298DBB1}"/>
              </a:ext>
            </a:extLst>
          </p:cNvPr>
          <p:cNvSpPr>
            <a:spLocks noGrp="1"/>
          </p:cNvSpPr>
          <p:nvPr>
            <p:ph type="sldNum" sz="quarter" idx="12"/>
          </p:nvPr>
        </p:nvSpPr>
        <p:spPr/>
        <p:txBody>
          <a:bodyPr/>
          <a:lstStyle/>
          <a:p>
            <a:fld id="{96BF25DB-7583-4C6D-92E2-9A981C6D8FC4}" type="slidenum">
              <a:rPr lang="en-CY" smtClean="0"/>
              <a:t>106</a:t>
            </a:fld>
            <a:endParaRPr lang="en-CY"/>
          </a:p>
        </p:txBody>
      </p:sp>
    </p:spTree>
    <p:extLst>
      <p:ext uri="{BB962C8B-B14F-4D97-AF65-F5344CB8AC3E}">
        <p14:creationId xmlns:p14="http://schemas.microsoft.com/office/powerpoint/2010/main" val="16297477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8067E-4776-6406-348D-FBCBB49A4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37CB6F-98B9-5643-9AE6-2A7A70D67BD7}"/>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Αποκατάσταση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F818E03-BF3D-BBF7-0C07-AFA162C6C275}"/>
              </a:ext>
            </a:extLst>
          </p:cNvPr>
          <p:cNvSpPr>
            <a:spLocks noGrp="1"/>
          </p:cNvSpPr>
          <p:nvPr>
            <p:ph idx="1"/>
          </p:nvPr>
        </p:nvSpPr>
        <p:spPr>
          <a:xfrm>
            <a:off x="838200" y="1444131"/>
            <a:ext cx="10728158" cy="4766876"/>
          </a:xfrm>
          <a:ln>
            <a:noFill/>
            <a:miter lim="800000"/>
          </a:ln>
        </p:spPr>
        <p:txBody>
          <a:bodyPr>
            <a:normAutofit/>
          </a:bodyPr>
          <a:lstStyle/>
          <a:p>
            <a:r>
              <a:rPr lang="el-GR" sz="2400" kern="100" dirty="0">
                <a:solidFill>
                  <a:srgbClr val="407879"/>
                </a:solidFill>
                <a:latin typeface="Arial" panose="020B0604020202020204" pitchFamily="34" charset="0"/>
                <a:cs typeface="Arial" panose="020B0604020202020204" pitchFamily="34" charset="0"/>
              </a:rPr>
              <a:t>Βασικός σκοπός της αποκατάστασης είναι να δοθεί στον οφειλέτη μια ‘</a:t>
            </a:r>
            <a:r>
              <a:rPr lang="el-GR" sz="2400" b="1" kern="100" dirty="0">
                <a:solidFill>
                  <a:srgbClr val="407879"/>
                </a:solidFill>
                <a:latin typeface="Arial" panose="020B0604020202020204" pitchFamily="34" charset="0"/>
                <a:cs typeface="Arial" panose="020B0604020202020204" pitchFamily="34" charset="0"/>
              </a:rPr>
              <a:t>δεύτερη ευκαιρία</a:t>
            </a:r>
            <a:r>
              <a:rPr lang="el-GR" sz="2400" kern="100" dirty="0">
                <a:solidFill>
                  <a:srgbClr val="407879"/>
                </a:solidFill>
                <a:latin typeface="Arial" panose="020B0604020202020204" pitchFamily="34" charset="0"/>
                <a:cs typeface="Arial" panose="020B0604020202020204" pitchFamily="34" charset="0"/>
              </a:rPr>
              <a:t>’. </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Η αποκατάσταση είναι σημαντική γιατί</a:t>
            </a:r>
            <a:r>
              <a:rPr lang="en-US" sz="2400" kern="100" dirty="0">
                <a:solidFill>
                  <a:srgbClr val="407879"/>
                </a:solidFill>
                <a:latin typeface="Arial" panose="020B0604020202020204" pitchFamily="34" charset="0"/>
                <a:cs typeface="Arial" panose="020B0604020202020204" pitchFamily="34" charset="0"/>
              </a:rPr>
              <a:t>:</a:t>
            </a:r>
            <a:endParaRPr lang="el-GR" sz="2400" kern="100" dirty="0">
              <a:solidFill>
                <a:srgbClr val="407879"/>
              </a:solidFill>
              <a:latin typeface="Arial" panose="020B0604020202020204" pitchFamily="34" charset="0"/>
              <a:cs typeface="Arial" panose="020B0604020202020204" pitchFamily="34" charset="0"/>
            </a:endParaRPr>
          </a:p>
          <a:p>
            <a:pPr lvl="1"/>
            <a:r>
              <a:rPr lang="el-GR" sz="2000" kern="100" dirty="0">
                <a:solidFill>
                  <a:srgbClr val="407879"/>
                </a:solidFill>
                <a:latin typeface="Arial" panose="020B0604020202020204" pitchFamily="34" charset="0"/>
                <a:cs typeface="Arial" panose="020B0604020202020204" pitchFamily="34" charset="0"/>
              </a:rPr>
              <a:t>Αποκαθιστά την εμπορική του φήμη</a:t>
            </a:r>
          </a:p>
          <a:p>
            <a:pPr lvl="1"/>
            <a:r>
              <a:rPr lang="el-GR" sz="2000" kern="100" dirty="0">
                <a:solidFill>
                  <a:srgbClr val="407879"/>
                </a:solidFill>
                <a:latin typeface="Arial" panose="020B0604020202020204" pitchFamily="34" charset="0"/>
                <a:cs typeface="Arial" panose="020B0604020202020204" pitchFamily="34" charset="0"/>
              </a:rPr>
              <a:t>Ενθαρρύνει την οικονομική δραστηριότητα </a:t>
            </a:r>
          </a:p>
          <a:p>
            <a:pPr lvl="1"/>
            <a:r>
              <a:rPr lang="el-GR" sz="2000" kern="100" dirty="0">
                <a:solidFill>
                  <a:srgbClr val="407879"/>
                </a:solidFill>
                <a:latin typeface="Arial" panose="020B0604020202020204" pitchFamily="34" charset="0"/>
                <a:cs typeface="Arial" panose="020B0604020202020204" pitchFamily="34" charset="0"/>
              </a:rPr>
              <a:t>Παύει τους περιορισμούς της πτώχευσης</a:t>
            </a: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Επομένως, του προσφέρεται μια νέα αρχή τόσο οικονομικά τόσο και κοινωνικά.</a:t>
            </a:r>
            <a:endParaRPr lang="en-US"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3644F70F-8319-44F3-D83D-07FB66B2EBE4}"/>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5118D47A-47D0-B642-074A-E7B8016CC75C}"/>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59A449A9-AFBB-1AF8-0BBC-9282F29A9F1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EF082DDC-C87C-58D5-CF5C-D54A25FDDCCB}"/>
              </a:ext>
            </a:extLst>
          </p:cNvPr>
          <p:cNvSpPr>
            <a:spLocks noGrp="1"/>
          </p:cNvSpPr>
          <p:nvPr>
            <p:ph type="sldNum" sz="quarter" idx="12"/>
          </p:nvPr>
        </p:nvSpPr>
        <p:spPr/>
        <p:txBody>
          <a:bodyPr/>
          <a:lstStyle/>
          <a:p>
            <a:fld id="{96BF25DB-7583-4C6D-92E2-9A981C6D8FC4}" type="slidenum">
              <a:rPr lang="en-CY" smtClean="0"/>
              <a:t>107</a:t>
            </a:fld>
            <a:endParaRPr lang="en-CY"/>
          </a:p>
        </p:txBody>
      </p:sp>
    </p:spTree>
    <p:extLst>
      <p:ext uri="{BB962C8B-B14F-4D97-AF65-F5344CB8AC3E}">
        <p14:creationId xmlns:p14="http://schemas.microsoft.com/office/powerpoint/2010/main" val="33659100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FCC9F-8AFC-0C95-CB77-1E183A044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8ADDD9-0B4A-A9C5-7DF4-B2C4FA235769}"/>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Αποκατάσταση (Άρθρο 27)</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8D2C36-BA55-4872-F060-0CCE873C0585}"/>
              </a:ext>
            </a:extLst>
          </p:cNvPr>
          <p:cNvSpPr>
            <a:spLocks noGrp="1"/>
          </p:cNvSpPr>
          <p:nvPr>
            <p:ph idx="1"/>
          </p:nvPr>
        </p:nvSpPr>
        <p:spPr>
          <a:xfrm>
            <a:off x="838200" y="1444131"/>
            <a:ext cx="10728158" cy="4766876"/>
          </a:xfrm>
          <a:ln>
            <a:noFill/>
            <a:miter lim="800000"/>
          </a:ln>
        </p:spPr>
        <p:txBody>
          <a:bodyPr>
            <a:normAutofit/>
          </a:bodyPr>
          <a:lstStyle/>
          <a:p>
            <a:r>
              <a:rPr lang="el-GR" sz="2400" kern="100" dirty="0">
                <a:solidFill>
                  <a:srgbClr val="407879"/>
                </a:solidFill>
                <a:latin typeface="Arial" panose="020B0604020202020204" pitchFamily="34" charset="0"/>
                <a:cs typeface="Arial" panose="020B0604020202020204" pitchFamily="34" charset="0"/>
              </a:rPr>
              <a:t>Γίνεται με υποβολή αίτησης από τον πτωχεύσαντα στο Δικαστήριο για να εκδοθεί Διάταγμα Αποκατάστασης.</a:t>
            </a:r>
          </a:p>
          <a:p>
            <a:pPr marL="0" indent="0">
              <a:buNone/>
            </a:pPr>
            <a:endParaRPr lang="en-US" sz="2400" kern="100" dirty="0">
              <a:solidFill>
                <a:srgbClr val="407879"/>
              </a:solidFill>
              <a:latin typeface="Arial" panose="020B0604020202020204" pitchFamily="34" charset="0"/>
              <a:cs typeface="Arial" panose="020B0604020202020204" pitchFamily="34" charset="0"/>
            </a:endParaRP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Τα στάδια της διαδικασίας είναι</a:t>
            </a:r>
            <a:r>
              <a:rPr lang="en-US" sz="2400" kern="100" dirty="0">
                <a:solidFill>
                  <a:srgbClr val="407879"/>
                </a:solidFill>
                <a:latin typeface="Arial" panose="020B0604020202020204" pitchFamily="34" charset="0"/>
                <a:cs typeface="Arial" panose="020B0604020202020204" pitchFamily="34" charset="0"/>
              </a:rPr>
              <a:t>:</a:t>
            </a:r>
            <a:endParaRPr lang="el-GR" sz="2400" kern="100" dirty="0">
              <a:solidFill>
                <a:srgbClr val="407879"/>
              </a:solidFill>
              <a:latin typeface="Arial" panose="020B0604020202020204" pitchFamily="34" charset="0"/>
              <a:cs typeface="Arial" panose="020B0604020202020204" pitchFamily="34" charset="0"/>
            </a:endParaRPr>
          </a:p>
          <a:p>
            <a:pPr marL="914400" lvl="1" indent="-457200">
              <a:buFont typeface="+mj-lt"/>
              <a:buAutoNum type="arabicPeriod"/>
            </a:pPr>
            <a:r>
              <a:rPr lang="el-GR" sz="2000" kern="100" dirty="0">
                <a:solidFill>
                  <a:srgbClr val="407879"/>
                </a:solidFill>
                <a:latin typeface="Arial" panose="020B0604020202020204" pitchFamily="34" charset="0"/>
                <a:cs typeface="Arial" panose="020B0604020202020204" pitchFamily="34" charset="0"/>
              </a:rPr>
              <a:t>Υποβολή αίτησης από τον πτωχεύσαντα</a:t>
            </a:r>
            <a:endParaRPr lang="en-US" sz="2000" kern="100" dirty="0">
              <a:solidFill>
                <a:srgbClr val="407879"/>
              </a:solidFill>
              <a:latin typeface="Arial" panose="020B0604020202020204" pitchFamily="34" charset="0"/>
              <a:cs typeface="Arial" panose="020B0604020202020204" pitchFamily="34" charset="0"/>
            </a:endParaRPr>
          </a:p>
          <a:p>
            <a:pPr marL="914400" lvl="1" indent="-457200">
              <a:buFont typeface="+mj-lt"/>
              <a:buAutoNum type="arabicPeriod"/>
            </a:pPr>
            <a:r>
              <a:rPr lang="el-GR" sz="2000" kern="100" dirty="0">
                <a:solidFill>
                  <a:srgbClr val="407879"/>
                </a:solidFill>
                <a:latin typeface="Arial" panose="020B0604020202020204" pitchFamily="34" charset="0"/>
                <a:cs typeface="Arial" panose="020B0604020202020204" pitchFamily="34" charset="0"/>
              </a:rPr>
              <a:t>Έκθεση από τον Επίσημο Παραλήπτη</a:t>
            </a:r>
          </a:p>
          <a:p>
            <a:pPr marL="914400" lvl="1" indent="-457200">
              <a:buFont typeface="+mj-lt"/>
              <a:buAutoNum type="arabicPeriod"/>
            </a:pPr>
            <a:r>
              <a:rPr lang="el-GR" sz="2000" kern="100" dirty="0">
                <a:solidFill>
                  <a:srgbClr val="407879"/>
                </a:solidFill>
                <a:latin typeface="Arial" panose="020B0604020202020204" pitchFamily="34" charset="0"/>
                <a:cs typeface="Arial" panose="020B0604020202020204" pitchFamily="34" charset="0"/>
              </a:rPr>
              <a:t>Ακρόαση στο Δικαστήριο</a:t>
            </a:r>
          </a:p>
          <a:p>
            <a:pPr lvl="1"/>
            <a:endParaRPr lang="el-GR" sz="2000" kern="100" dirty="0">
              <a:solidFill>
                <a:srgbClr val="407879"/>
              </a:solidFill>
              <a:latin typeface="Arial" panose="020B0604020202020204" pitchFamily="34" charset="0"/>
              <a:cs typeface="Arial" panose="020B0604020202020204" pitchFamily="34" charset="0"/>
            </a:endParaRPr>
          </a:p>
          <a:p>
            <a:pPr marL="457200" lvl="1" indent="0">
              <a:buNone/>
            </a:pPr>
            <a:endParaRPr lang="en-US"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D79A771-DD04-7198-B4E5-8CC2AE42F29C}"/>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AF1C46B8-8D86-6BC3-7D7F-9DC8FB614A11}"/>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1E12F3DB-8B4F-9F15-F98F-204198A5DF9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8CE2CAFF-D3B0-08F9-91E8-3BAA6FE7044B}"/>
              </a:ext>
            </a:extLst>
          </p:cNvPr>
          <p:cNvSpPr>
            <a:spLocks noGrp="1"/>
          </p:cNvSpPr>
          <p:nvPr>
            <p:ph type="sldNum" sz="quarter" idx="12"/>
          </p:nvPr>
        </p:nvSpPr>
        <p:spPr/>
        <p:txBody>
          <a:bodyPr/>
          <a:lstStyle/>
          <a:p>
            <a:fld id="{96BF25DB-7583-4C6D-92E2-9A981C6D8FC4}" type="slidenum">
              <a:rPr lang="en-CY" smtClean="0"/>
              <a:t>108</a:t>
            </a:fld>
            <a:endParaRPr lang="en-CY"/>
          </a:p>
        </p:txBody>
      </p:sp>
    </p:spTree>
    <p:extLst>
      <p:ext uri="{BB962C8B-B14F-4D97-AF65-F5344CB8AC3E}">
        <p14:creationId xmlns:p14="http://schemas.microsoft.com/office/powerpoint/2010/main" val="14011728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50A99-98ED-D8D9-101C-4B240D450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0433E-B74F-9A3B-766E-86B36F8C091B}"/>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Αποκατάσταση (Άρθρο 27)</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2B86B8E-1BF4-541B-04E3-A4E63023BD7A}"/>
              </a:ext>
            </a:extLst>
          </p:cNvPr>
          <p:cNvSpPr>
            <a:spLocks noGrp="1"/>
          </p:cNvSpPr>
          <p:nvPr>
            <p:ph idx="1"/>
          </p:nvPr>
        </p:nvSpPr>
        <p:spPr>
          <a:xfrm>
            <a:off x="838200" y="1444131"/>
            <a:ext cx="10728158" cy="4766876"/>
          </a:xfrm>
          <a:ln>
            <a:noFill/>
            <a:miter lim="800000"/>
          </a:ln>
        </p:spPr>
        <p:txBody>
          <a:bodyPr>
            <a:normAutofit/>
          </a:bodyPr>
          <a:lstStyle/>
          <a:p>
            <a:r>
              <a:rPr lang="el-GR" sz="2400" kern="100" dirty="0">
                <a:solidFill>
                  <a:srgbClr val="407879"/>
                </a:solidFill>
                <a:latin typeface="Arial" panose="020B0604020202020204" pitchFamily="34" charset="0"/>
                <a:cs typeface="Arial" panose="020B0604020202020204" pitchFamily="34" charset="0"/>
              </a:rPr>
              <a:t>Το δικαστήριο έχει το δικαίωμα να</a:t>
            </a:r>
            <a:r>
              <a:rPr lang="en-US" sz="2400" kern="100" dirty="0">
                <a:solidFill>
                  <a:srgbClr val="407879"/>
                </a:solidFill>
                <a:latin typeface="Arial" panose="020B0604020202020204" pitchFamily="34" charset="0"/>
                <a:cs typeface="Arial" panose="020B0604020202020204" pitchFamily="34" charset="0"/>
              </a:rPr>
              <a:t>:</a:t>
            </a:r>
            <a:r>
              <a:rPr lang="el-GR" sz="2400" kern="100" dirty="0">
                <a:solidFill>
                  <a:srgbClr val="407879"/>
                </a:solidFill>
                <a:latin typeface="Arial" panose="020B0604020202020204" pitchFamily="34" charset="0"/>
                <a:cs typeface="Arial" panose="020B0604020202020204" pitchFamily="34" charset="0"/>
              </a:rPr>
              <a:t> </a:t>
            </a:r>
          </a:p>
          <a:p>
            <a:pPr lvl="1"/>
            <a:r>
              <a:rPr lang="el-GR" sz="2000" kern="100" dirty="0">
                <a:solidFill>
                  <a:srgbClr val="407879"/>
                </a:solidFill>
                <a:latin typeface="Arial" panose="020B0604020202020204" pitchFamily="34" charset="0"/>
                <a:cs typeface="Arial" panose="020B0604020202020204" pitchFamily="34" charset="0"/>
              </a:rPr>
              <a:t>εκδώσει Διάταγμα Αποκατάστασης</a:t>
            </a: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a:p>
            <a:pPr lvl="1"/>
            <a:r>
              <a:rPr lang="el-GR" sz="2000" kern="100" dirty="0">
                <a:solidFill>
                  <a:srgbClr val="407879"/>
                </a:solidFill>
                <a:latin typeface="Arial" panose="020B0604020202020204" pitchFamily="34" charset="0"/>
                <a:cs typeface="Arial" panose="020B0604020202020204" pitchFamily="34" charset="0"/>
              </a:rPr>
              <a:t>αρνηθεί να εκδώσει Διάταγμα Αποκατάστασης</a:t>
            </a: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a:p>
            <a:pPr lvl="1"/>
            <a:r>
              <a:rPr lang="el-GR" sz="2000" kern="100" dirty="0">
                <a:solidFill>
                  <a:srgbClr val="407879"/>
                </a:solidFill>
                <a:latin typeface="Arial" panose="020B0604020202020204" pitchFamily="34" charset="0"/>
                <a:cs typeface="Arial" panose="020B0604020202020204" pitchFamily="34" charset="0"/>
              </a:rPr>
              <a:t>αναστείλει για ορισμένο διάστημα την Αποκατάσταση</a:t>
            </a: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a:p>
            <a:pPr lvl="1"/>
            <a:r>
              <a:rPr lang="el-GR" sz="2000" kern="100" dirty="0">
                <a:solidFill>
                  <a:srgbClr val="407879"/>
                </a:solidFill>
                <a:latin typeface="Arial" panose="020B0604020202020204" pitchFamily="34" charset="0"/>
                <a:cs typeface="Arial" panose="020B0604020202020204" pitchFamily="34" charset="0"/>
              </a:rPr>
              <a:t>αναστείλει την αποκατάσταση μέχρι να δοθεί μέρισμα μεγαλύτερο από €0,50 στο €1.</a:t>
            </a: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a:p>
            <a:pPr lvl="1"/>
            <a:r>
              <a:rPr lang="el-GR" sz="2000" kern="100" dirty="0">
                <a:solidFill>
                  <a:srgbClr val="407879"/>
                </a:solidFill>
                <a:latin typeface="Arial" panose="020B0604020202020204" pitchFamily="34" charset="0"/>
                <a:cs typeface="Arial" panose="020B0604020202020204" pitchFamily="34" charset="0"/>
              </a:rPr>
              <a:t>εκδώσει Διάταγμα αποκατάστασης με όρο να συναινέσει ο ίδιος ο πτωχεύσαντας να εκδοθεί απόφαση εναντίον του από το διαχειριστή</a:t>
            </a:r>
          </a:p>
        </p:txBody>
      </p:sp>
      <p:cxnSp>
        <p:nvCxnSpPr>
          <p:cNvPr id="4" name="Straight Connector 3">
            <a:extLst>
              <a:ext uri="{FF2B5EF4-FFF2-40B4-BE49-F238E27FC236}">
                <a16:creationId xmlns:a16="http://schemas.microsoft.com/office/drawing/2014/main" id="{34502FAE-57EA-21E5-3C20-527E8ADFD978}"/>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0664D6BE-85F9-8287-257D-F82A7B255EE6}"/>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5EBB7130-6EBE-9EDC-7EAB-9EE58D5CEE4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71FA2D62-9438-61FF-206C-FD74E878C737}"/>
              </a:ext>
            </a:extLst>
          </p:cNvPr>
          <p:cNvSpPr>
            <a:spLocks noGrp="1"/>
          </p:cNvSpPr>
          <p:nvPr>
            <p:ph type="sldNum" sz="quarter" idx="12"/>
          </p:nvPr>
        </p:nvSpPr>
        <p:spPr/>
        <p:txBody>
          <a:bodyPr/>
          <a:lstStyle/>
          <a:p>
            <a:fld id="{96BF25DB-7583-4C6D-92E2-9A981C6D8FC4}" type="slidenum">
              <a:rPr lang="en-CY" smtClean="0"/>
              <a:t>109</a:t>
            </a:fld>
            <a:endParaRPr lang="en-CY"/>
          </a:p>
        </p:txBody>
      </p:sp>
    </p:spTree>
    <p:extLst>
      <p:ext uri="{BB962C8B-B14F-4D97-AF65-F5344CB8AC3E}">
        <p14:creationId xmlns:p14="http://schemas.microsoft.com/office/powerpoint/2010/main" val="45230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F26A8-C775-90FA-550B-C2342E409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221A4-29E2-AE00-D8E7-60C770C4EA4E}"/>
              </a:ext>
            </a:extLst>
          </p:cNvPr>
          <p:cNvSpPr>
            <a:spLocks noGrp="1"/>
          </p:cNvSpPr>
          <p:nvPr>
            <p:ph type="title"/>
          </p:nvPr>
        </p:nvSpPr>
        <p:spPr>
          <a:xfrm>
            <a:off x="838200" y="365125"/>
            <a:ext cx="10515600" cy="611419"/>
          </a:xfrm>
          <a:ln>
            <a:noFill/>
          </a:ln>
        </p:spPr>
        <p:txBody>
          <a:bodyPr>
            <a:normAutofit/>
          </a:bodyPr>
          <a:lstStyle/>
          <a:p>
            <a:r>
              <a:rPr lang="el-GR" sz="2900" b="1" kern="100" dirty="0">
                <a:solidFill>
                  <a:srgbClr val="321F61"/>
                </a:solidFill>
                <a:latin typeface="Arial" panose="020B0604020202020204" pitchFamily="34" charset="0"/>
                <a:cs typeface="Arial" panose="020B0604020202020204" pitchFamily="34" charset="0"/>
              </a:rPr>
              <a:t>Διαδικασία και Διάταγμα σε Αίτηση Πιστωτή</a:t>
            </a:r>
            <a:endParaRPr lang="en-CY" sz="29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59D5D055-DA92-8C08-53AB-8919EA99076F}"/>
              </a:ext>
            </a:extLst>
          </p:cNvPr>
          <p:cNvSpPr>
            <a:spLocks noGrp="1"/>
          </p:cNvSpPr>
          <p:nvPr>
            <p:ph idx="1"/>
          </p:nvPr>
        </p:nvSpPr>
        <p:spPr>
          <a:xfrm>
            <a:off x="838200" y="1444131"/>
            <a:ext cx="10760242" cy="4433936"/>
          </a:xfrm>
          <a:ln>
            <a:noFill/>
            <a:miter lim="800000"/>
          </a:ln>
        </p:spPr>
        <p:txBody>
          <a:bodyPr>
            <a:normAutofit lnSpcReduction="10000"/>
          </a:bodyPr>
          <a:lstStyle/>
          <a:p>
            <a:pPr marL="0" lvl="1" indent="0">
              <a:buNone/>
            </a:pPr>
            <a:r>
              <a:rPr lang="el-GR" kern="100" dirty="0">
                <a:solidFill>
                  <a:srgbClr val="407879"/>
                </a:solidFill>
                <a:latin typeface="Arial" panose="020B0604020202020204" pitchFamily="34" charset="0"/>
                <a:cs typeface="Arial" panose="020B0604020202020204" pitchFamily="34" charset="0"/>
              </a:rPr>
              <a:t>1. Αίτηση πιστωτή</a:t>
            </a:r>
            <a:endParaRPr lang="en-US" kern="100" dirty="0">
              <a:solidFill>
                <a:srgbClr val="407879"/>
              </a:solidFill>
              <a:latin typeface="Arial" panose="020B0604020202020204" pitchFamily="34" charset="0"/>
              <a:cs typeface="Arial" panose="020B0604020202020204" pitchFamily="34" charset="0"/>
            </a:endParaRPr>
          </a:p>
          <a:p>
            <a:pPr marL="342900" lvl="1" indent="-342900"/>
            <a:r>
              <a:rPr lang="el-GR" kern="100" dirty="0">
                <a:solidFill>
                  <a:srgbClr val="407879"/>
                </a:solidFill>
                <a:latin typeface="Arial" panose="020B0604020202020204" pitchFamily="34" charset="0"/>
                <a:cs typeface="Arial" panose="020B0604020202020204" pitchFamily="34" charset="0"/>
              </a:rPr>
              <a:t>Απαιτεί ένορκη δήλωση από τον πιστωτή ή εξουσιοδοτημένο πρόσωπο.</a:t>
            </a:r>
            <a:endParaRPr lang="en-US" kern="100" dirty="0">
              <a:solidFill>
                <a:srgbClr val="407879"/>
              </a:solidFill>
              <a:latin typeface="Arial" panose="020B0604020202020204" pitchFamily="34" charset="0"/>
              <a:cs typeface="Arial" panose="020B0604020202020204" pitchFamily="34" charset="0"/>
            </a:endParaRPr>
          </a:p>
          <a:p>
            <a:pPr marL="342900" lvl="1" indent="-342900"/>
            <a:r>
              <a:rPr lang="el-GR" kern="100" dirty="0">
                <a:solidFill>
                  <a:srgbClr val="407879"/>
                </a:solidFill>
                <a:latin typeface="Arial" panose="020B0604020202020204" pitchFamily="34" charset="0"/>
                <a:cs typeface="Arial" panose="020B0604020202020204" pitchFamily="34" charset="0"/>
              </a:rPr>
              <a:t>Επιδίδεται προσωπικά στον οφειλέτη, και εάν δεν εντοπίζεται το Δικαστήριο  μπορεί να διατάξει υποκατάστατη επίδοση.</a:t>
            </a:r>
          </a:p>
          <a:p>
            <a:pPr marL="342900" lvl="1" indent="-342900"/>
            <a:r>
              <a:rPr lang="el-GR" kern="100" dirty="0">
                <a:solidFill>
                  <a:srgbClr val="407879"/>
                </a:solidFill>
                <a:latin typeface="Arial" panose="020B0604020202020204" pitchFamily="34" charset="0"/>
                <a:cs typeface="Arial" panose="020B0604020202020204" pitchFamily="34" charset="0"/>
              </a:rPr>
              <a:t>Υπογράφεται ενώπιον πρωτοκολλητή</a:t>
            </a:r>
            <a:r>
              <a:rPr lang="en-US" kern="100" dirty="0">
                <a:solidFill>
                  <a:srgbClr val="407879"/>
                </a:solidFill>
                <a:latin typeface="Arial" panose="020B0604020202020204" pitchFamily="34" charset="0"/>
                <a:cs typeface="Arial" panose="020B0604020202020204" pitchFamily="34" charset="0"/>
              </a:rPr>
              <a:t>.</a:t>
            </a:r>
            <a:endParaRPr lang="el-GR" kern="100" dirty="0">
              <a:solidFill>
                <a:srgbClr val="407879"/>
              </a:solidFill>
              <a:latin typeface="Arial" panose="020B0604020202020204" pitchFamily="34" charset="0"/>
              <a:cs typeface="Arial" panose="020B0604020202020204" pitchFamily="34" charset="0"/>
            </a:endParaRPr>
          </a:p>
          <a:p>
            <a:pPr marL="342900" lvl="1" indent="-342900"/>
            <a:endParaRPr lang="el-GR" kern="100" dirty="0">
              <a:solidFill>
                <a:srgbClr val="407879"/>
              </a:solidFill>
              <a:latin typeface="Arial" panose="020B0604020202020204" pitchFamily="34" charset="0"/>
              <a:cs typeface="Arial" panose="020B0604020202020204" pitchFamily="34" charset="0"/>
            </a:endParaRPr>
          </a:p>
          <a:p>
            <a:pPr marL="0" lvl="1" indent="0">
              <a:buNone/>
            </a:pPr>
            <a:r>
              <a:rPr lang="el-GR" kern="100" dirty="0">
                <a:solidFill>
                  <a:srgbClr val="407879"/>
                </a:solidFill>
                <a:latin typeface="Arial" panose="020B0604020202020204" pitchFamily="34" charset="0"/>
                <a:cs typeface="Arial" panose="020B0604020202020204" pitchFamily="34" charset="0"/>
              </a:rPr>
              <a:t>2. Ακρόαση και Απόδειξη</a:t>
            </a:r>
          </a:p>
          <a:p>
            <a:pPr marL="342900" lvl="1" indent="-342900"/>
            <a:r>
              <a:rPr lang="el-GR" kern="100" dirty="0">
                <a:solidFill>
                  <a:srgbClr val="407879"/>
                </a:solidFill>
                <a:latin typeface="Arial" panose="020B0604020202020204" pitchFamily="34" charset="0"/>
                <a:cs typeface="Arial" panose="020B0604020202020204" pitchFamily="34" charset="0"/>
              </a:rPr>
              <a:t>Το Δικαστήριο εξετάζει την απόδειξη του χρέους και της επίδοσης της αίτησης.</a:t>
            </a:r>
          </a:p>
          <a:p>
            <a:pPr marL="342900" lvl="1" indent="-342900"/>
            <a:r>
              <a:rPr lang="el-GR" kern="100" dirty="0">
                <a:solidFill>
                  <a:srgbClr val="407879"/>
                </a:solidFill>
                <a:latin typeface="Arial" panose="020B0604020202020204" pitchFamily="34" charset="0"/>
                <a:cs typeface="Arial" panose="020B0604020202020204" pitchFamily="34" charset="0"/>
              </a:rPr>
              <a:t>Η ένορκη δήλωση του πιστωτή δεν αρκεί από μόνη της για απόδειξη του χρέους, χρειάζεται περαιτέρω μαρτυρία.</a:t>
            </a:r>
          </a:p>
          <a:p>
            <a:pPr marL="342900" lvl="1" indent="-342900"/>
            <a:r>
              <a:rPr lang="el-GR" kern="100" dirty="0">
                <a:solidFill>
                  <a:srgbClr val="407879"/>
                </a:solidFill>
                <a:latin typeface="Arial" panose="020B0604020202020204" pitchFamily="34" charset="0"/>
                <a:cs typeface="Arial" panose="020B0604020202020204" pitchFamily="34" charset="0"/>
              </a:rPr>
              <a:t>Απόδειξη επίδοσης αποτελεί η ένορκη δήλωση του επιδότη.</a:t>
            </a:r>
          </a:p>
          <a:p>
            <a:pPr marL="342900" lvl="1" indent="-342900"/>
            <a:endParaRPr lang="el-GR" kern="100" dirty="0">
              <a:solidFill>
                <a:srgbClr val="407879"/>
              </a:solidFill>
              <a:latin typeface="Arial" panose="020B0604020202020204" pitchFamily="34" charset="0"/>
              <a:cs typeface="Arial" panose="020B0604020202020204" pitchFamily="34" charset="0"/>
            </a:endParaRPr>
          </a:p>
          <a:p>
            <a:pPr marL="0" lvl="1" indent="0">
              <a:buNone/>
            </a:pPr>
            <a:endParaRPr lang="el-GR" kern="100" dirty="0">
              <a:solidFill>
                <a:srgbClr val="407879"/>
              </a:solidFill>
              <a:latin typeface="Arial" panose="020B0604020202020204" pitchFamily="34" charset="0"/>
              <a:cs typeface="Arial" panose="020B0604020202020204" pitchFamily="34" charset="0"/>
            </a:endParaRPr>
          </a:p>
          <a:p>
            <a:pPr marL="0" lvl="1" indent="0">
              <a:buNone/>
            </a:pPr>
            <a:endParaRPr lang="el-GR"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startAt="5"/>
            </a:pPr>
            <a:endParaRPr lang="el-GR" sz="2200" kern="100" dirty="0">
              <a:solidFill>
                <a:srgbClr val="407879"/>
              </a:solidFill>
              <a:latin typeface="Arial" panose="020B0604020202020204" pitchFamily="34" charset="0"/>
              <a:cs typeface="Arial" panose="020B0604020202020204" pitchFamily="34" charset="0"/>
            </a:endParaRPr>
          </a:p>
          <a:p>
            <a:pPr marL="0" indent="0">
              <a:buNone/>
            </a:pPr>
            <a:endParaRPr lang="el-GR"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1B05103-6DA9-8750-32AE-EE89C207FF4B}"/>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51853BFC-12AD-DC79-15A6-4491D7D9CA3B}"/>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69F86FF2-7025-8033-ECA9-E637111DB14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8C277B4C-63A2-C803-B65E-F6A550371DDC}"/>
              </a:ext>
            </a:extLst>
          </p:cNvPr>
          <p:cNvSpPr>
            <a:spLocks noGrp="1"/>
          </p:cNvSpPr>
          <p:nvPr>
            <p:ph type="sldNum" sz="quarter" idx="12"/>
          </p:nvPr>
        </p:nvSpPr>
        <p:spPr/>
        <p:txBody>
          <a:bodyPr/>
          <a:lstStyle/>
          <a:p>
            <a:fld id="{96BF25DB-7583-4C6D-92E2-9A981C6D8FC4}" type="slidenum">
              <a:rPr lang="en-CY" smtClean="0"/>
              <a:t>11</a:t>
            </a:fld>
            <a:endParaRPr lang="en-CY"/>
          </a:p>
        </p:txBody>
      </p:sp>
    </p:spTree>
    <p:extLst>
      <p:ext uri="{BB962C8B-B14F-4D97-AF65-F5344CB8AC3E}">
        <p14:creationId xmlns:p14="http://schemas.microsoft.com/office/powerpoint/2010/main" val="3852946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28C38-90D4-1A53-22E0-A61186580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B1E66-04B4-1B12-3C0C-3931EA7EF07F}"/>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Αποκατάσταση (Άρθρο 27)</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7495A3D-E870-6570-4BDA-A89B75DC230B}"/>
              </a:ext>
            </a:extLst>
          </p:cNvPr>
          <p:cNvSpPr>
            <a:spLocks noGrp="1"/>
          </p:cNvSpPr>
          <p:nvPr>
            <p:ph idx="1"/>
          </p:nvPr>
        </p:nvSpPr>
        <p:spPr>
          <a:xfrm>
            <a:off x="838200" y="1444131"/>
            <a:ext cx="10728158" cy="4766876"/>
          </a:xfrm>
          <a:ln>
            <a:noFill/>
            <a:miter lim="800000"/>
          </a:ln>
        </p:spPr>
        <p:txBody>
          <a:bodyPr>
            <a:normAutofit lnSpcReduction="10000"/>
          </a:bodyPr>
          <a:lstStyle/>
          <a:p>
            <a:r>
              <a:rPr lang="el-GR" sz="2400" kern="100" dirty="0">
                <a:solidFill>
                  <a:srgbClr val="407879"/>
                </a:solidFill>
                <a:latin typeface="Arial" panose="020B0604020202020204" pitchFamily="34" charset="0"/>
                <a:cs typeface="Arial" panose="020B0604020202020204" pitchFamily="34" charset="0"/>
              </a:rPr>
              <a:t>Το δικαστήριο εκδίδει Διάταγμα Αποκατάστασης όταν η πτώχευση οφείλονταν σε οικονομικές δυσκολίες και όχι σε δόλο ή κακή διαχείριση.</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Παραδείγματα που μπορεί να οδηγήσουν στην πτώχευση</a:t>
            </a:r>
            <a:endParaRPr lang="el-GR" sz="2000" kern="100" dirty="0">
              <a:solidFill>
                <a:srgbClr val="407879"/>
              </a:solidFill>
              <a:latin typeface="Arial" panose="020B0604020202020204" pitchFamily="34" charset="0"/>
              <a:cs typeface="Arial" panose="020B0604020202020204" pitchFamily="34" charset="0"/>
            </a:endParaRPr>
          </a:p>
          <a:p>
            <a:pPr lvl="1"/>
            <a:r>
              <a:rPr lang="el-GR" sz="2000" kern="100" dirty="0">
                <a:solidFill>
                  <a:srgbClr val="407879"/>
                </a:solidFill>
                <a:latin typeface="Arial" panose="020B0604020202020204" pitchFamily="34" charset="0"/>
                <a:cs typeface="Arial" panose="020B0604020202020204" pitchFamily="34" charset="0"/>
              </a:rPr>
              <a:t>Απρόβλεπτη απώλεια εισοδήματος</a:t>
            </a:r>
          </a:p>
          <a:p>
            <a:pPr lvl="1"/>
            <a:r>
              <a:rPr lang="el-GR" sz="2000" kern="100" dirty="0">
                <a:solidFill>
                  <a:srgbClr val="407879"/>
                </a:solidFill>
                <a:latin typeface="Arial" panose="020B0604020202020204" pitchFamily="34" charset="0"/>
                <a:cs typeface="Arial" panose="020B0604020202020204" pitchFamily="34" charset="0"/>
              </a:rPr>
              <a:t>Προβλήματα Υγείας</a:t>
            </a:r>
          </a:p>
          <a:p>
            <a:pPr lvl="1"/>
            <a:r>
              <a:rPr lang="el-GR" sz="2000" kern="100" dirty="0">
                <a:solidFill>
                  <a:srgbClr val="407879"/>
                </a:solidFill>
                <a:latin typeface="Arial" panose="020B0604020202020204" pitchFamily="34" charset="0"/>
                <a:cs typeface="Arial" panose="020B0604020202020204" pitchFamily="34" charset="0"/>
              </a:rPr>
              <a:t>Φυσική καταστροφή</a:t>
            </a:r>
          </a:p>
          <a:p>
            <a:pPr lvl="1"/>
            <a:r>
              <a:rPr lang="el-GR" sz="2000" kern="100" dirty="0">
                <a:solidFill>
                  <a:srgbClr val="407879"/>
                </a:solidFill>
                <a:latin typeface="Arial" panose="020B0604020202020204" pitchFamily="34" charset="0"/>
                <a:cs typeface="Arial" panose="020B0604020202020204" pitchFamily="34" charset="0"/>
              </a:rPr>
              <a:t>Δυσμενείς οικονομικές συνθήκες</a:t>
            </a: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Παραδείγματα που ίσως οδηγήσουν στη άρνηση της αποκατάστασης</a:t>
            </a:r>
          </a:p>
          <a:p>
            <a:pPr lvl="1"/>
            <a:r>
              <a:rPr lang="el-GR" sz="2000" kern="100" dirty="0">
                <a:solidFill>
                  <a:srgbClr val="407879"/>
                </a:solidFill>
                <a:latin typeface="Arial" panose="020B0604020202020204" pitchFamily="34" charset="0"/>
                <a:cs typeface="Arial" panose="020B0604020202020204" pitchFamily="34" charset="0"/>
              </a:rPr>
              <a:t>Δόλιες συναλλαγές</a:t>
            </a:r>
          </a:p>
          <a:p>
            <a:pPr lvl="1"/>
            <a:r>
              <a:rPr lang="el-GR" sz="2000" kern="100" dirty="0">
                <a:solidFill>
                  <a:srgbClr val="407879"/>
                </a:solidFill>
                <a:latin typeface="Arial" panose="020B0604020202020204" pitchFamily="34" charset="0"/>
                <a:cs typeface="Arial" panose="020B0604020202020204" pitchFamily="34" charset="0"/>
              </a:rPr>
              <a:t>Αποτυχία συμμόρφωσης</a:t>
            </a:r>
          </a:p>
          <a:p>
            <a:pPr lvl="1"/>
            <a:r>
              <a:rPr lang="el-GR" sz="2000" kern="100" dirty="0">
                <a:solidFill>
                  <a:srgbClr val="407879"/>
                </a:solidFill>
                <a:latin typeface="Arial" panose="020B0604020202020204" pitchFamily="34" charset="0"/>
                <a:cs typeface="Arial" panose="020B0604020202020204" pitchFamily="34" charset="0"/>
              </a:rPr>
              <a:t>Επαναλαμβανόμενη πτώχευση</a:t>
            </a:r>
          </a:p>
          <a:p>
            <a:pPr lvl="1"/>
            <a:r>
              <a:rPr lang="el-GR" sz="2000" kern="100" dirty="0">
                <a:solidFill>
                  <a:srgbClr val="407879"/>
                </a:solidFill>
                <a:latin typeface="Arial" panose="020B0604020202020204" pitchFamily="34" charset="0"/>
                <a:cs typeface="Arial" panose="020B0604020202020204" pitchFamily="34" charset="0"/>
              </a:rPr>
              <a:t>Καταδίκη για οικονομικά εγκλήματα</a:t>
            </a: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B9D73EF-E650-3B67-91FC-AA67255D4B4C}"/>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557CB3CC-268C-8D7B-1A46-FB724353A956}"/>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948E744D-02A2-2610-8FAC-97550077FB0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C01848DB-C587-5A8E-2CF9-72E6588F05DC}"/>
              </a:ext>
            </a:extLst>
          </p:cNvPr>
          <p:cNvSpPr>
            <a:spLocks noGrp="1"/>
          </p:cNvSpPr>
          <p:nvPr>
            <p:ph type="sldNum" sz="quarter" idx="12"/>
          </p:nvPr>
        </p:nvSpPr>
        <p:spPr/>
        <p:txBody>
          <a:bodyPr/>
          <a:lstStyle/>
          <a:p>
            <a:fld id="{96BF25DB-7583-4C6D-92E2-9A981C6D8FC4}" type="slidenum">
              <a:rPr lang="en-CY" smtClean="0"/>
              <a:t>110</a:t>
            </a:fld>
            <a:endParaRPr lang="en-CY"/>
          </a:p>
        </p:txBody>
      </p:sp>
    </p:spTree>
    <p:extLst>
      <p:ext uri="{BB962C8B-B14F-4D97-AF65-F5344CB8AC3E}">
        <p14:creationId xmlns:p14="http://schemas.microsoft.com/office/powerpoint/2010/main" val="22148993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7BBD9-78B1-770D-2B9E-FC7FDCC818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69E50-A241-9CDD-3E3B-5041212F63A1}"/>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Αποκατάσταση (Άρθρο 27)</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FBD3BB0-5008-1E05-C43A-7CCFB6465B18}"/>
              </a:ext>
            </a:extLst>
          </p:cNvPr>
          <p:cNvSpPr>
            <a:spLocks noGrp="1"/>
          </p:cNvSpPr>
          <p:nvPr>
            <p:ph idx="1"/>
          </p:nvPr>
        </p:nvSpPr>
        <p:spPr>
          <a:xfrm>
            <a:off x="838200" y="1444131"/>
            <a:ext cx="10728158" cy="4766876"/>
          </a:xfrm>
          <a:ln>
            <a:noFill/>
            <a:miter lim="800000"/>
          </a:ln>
        </p:spPr>
        <p:txBody>
          <a:bodyPr>
            <a:normAutofit/>
          </a:bodyPr>
          <a:lstStyle/>
          <a:p>
            <a:r>
              <a:rPr lang="el-GR" sz="2400" kern="100" dirty="0">
                <a:solidFill>
                  <a:srgbClr val="407879"/>
                </a:solidFill>
                <a:latin typeface="Arial" panose="020B0604020202020204" pitchFamily="34" charset="0"/>
                <a:cs typeface="Arial" panose="020B0604020202020204" pitchFamily="34" charset="0"/>
              </a:rPr>
              <a:t>Παραδείγματα που ίσως οδηγήσουν στην αναστολή της αποκατάστασης για συγκεκριμένο διάστημα</a:t>
            </a:r>
          </a:p>
          <a:p>
            <a:pPr lvl="1"/>
            <a:r>
              <a:rPr lang="el-GR" sz="2000" kern="100" dirty="0">
                <a:solidFill>
                  <a:srgbClr val="407879"/>
                </a:solidFill>
                <a:latin typeface="Arial" panose="020B0604020202020204" pitchFamily="34" charset="0"/>
                <a:cs typeface="Arial" panose="020B0604020202020204" pitchFamily="34" charset="0"/>
              </a:rPr>
              <a:t>Πρόσφατη δόλια δράση</a:t>
            </a:r>
          </a:p>
          <a:p>
            <a:pPr lvl="1"/>
            <a:r>
              <a:rPr lang="el-GR" sz="2000" kern="100" dirty="0">
                <a:solidFill>
                  <a:srgbClr val="407879"/>
                </a:solidFill>
                <a:latin typeface="Arial" panose="020B0604020202020204" pitchFamily="34" charset="0"/>
                <a:cs typeface="Arial" panose="020B0604020202020204" pitchFamily="34" charset="0"/>
              </a:rPr>
              <a:t>Μη καταβολή οφειλών </a:t>
            </a:r>
          </a:p>
          <a:p>
            <a:pPr lvl="1"/>
            <a:r>
              <a:rPr lang="el-GR" sz="2000" kern="100" dirty="0">
                <a:solidFill>
                  <a:srgbClr val="407879"/>
                </a:solidFill>
                <a:latin typeface="Arial" panose="020B0604020202020204" pitchFamily="34" charset="0"/>
                <a:cs typeface="Arial" panose="020B0604020202020204" pitchFamily="34" charset="0"/>
              </a:rPr>
              <a:t>Δημιουργία νέων χρεών</a:t>
            </a:r>
          </a:p>
          <a:p>
            <a:pPr lvl="1"/>
            <a:r>
              <a:rPr lang="el-GR" sz="2000" kern="100" dirty="0">
                <a:solidFill>
                  <a:srgbClr val="407879"/>
                </a:solidFill>
                <a:latin typeface="Arial" panose="020B0604020202020204" pitchFamily="34" charset="0"/>
                <a:cs typeface="Arial" panose="020B0604020202020204" pitchFamily="34" charset="0"/>
              </a:rPr>
              <a:t>Αλλαγές στην οικονομική κατάσταση</a:t>
            </a:r>
          </a:p>
          <a:p>
            <a:pPr lvl="1"/>
            <a:r>
              <a:rPr lang="el-GR" sz="2000" kern="100" dirty="0">
                <a:solidFill>
                  <a:srgbClr val="407879"/>
                </a:solidFill>
                <a:latin typeface="Arial" panose="020B0604020202020204" pitchFamily="34" charset="0"/>
                <a:cs typeface="Arial" panose="020B0604020202020204" pitchFamily="34" charset="0"/>
              </a:rPr>
              <a:t>Διαπίστωση δόλιας πράξης</a:t>
            </a:r>
          </a:p>
          <a:p>
            <a:pPr lvl="1"/>
            <a:r>
              <a:rPr lang="el-GR" sz="2000" kern="100" dirty="0">
                <a:solidFill>
                  <a:srgbClr val="407879"/>
                </a:solidFill>
                <a:latin typeface="Arial" panose="020B0604020202020204" pitchFamily="34" charset="0"/>
                <a:cs typeface="Arial" panose="020B0604020202020204" pitchFamily="34" charset="0"/>
              </a:rPr>
              <a:t>Μη αναφορά εισοδημάτων</a:t>
            </a: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a:p>
            <a:pPr marL="228600" lvl="1">
              <a:spcBef>
                <a:spcPts val="1000"/>
              </a:spcBef>
            </a:pPr>
            <a:r>
              <a:rPr lang="el-GR" kern="100" dirty="0">
                <a:solidFill>
                  <a:srgbClr val="407879"/>
                </a:solidFill>
                <a:latin typeface="Arial" panose="020B0604020202020204" pitchFamily="34" charset="0"/>
                <a:cs typeface="Arial" panose="020B0604020202020204" pitchFamily="34" charset="0"/>
              </a:rPr>
              <a:t>Σχετικά με το Διάταγμα Αποκατάστασης με όρο να συναινέσει ο ίδιος ο πτωχεύσαντας να εκδοθεί απόφαση εναντίον του από το διαχειριστή ότι το μέρος των χρεών που δεν ξοφλήθηκαν να καταβληθεί από τις μελλοντικές απολαβές ή από τη μετέπειτα εξασφαλιζόμενη περιουσία του πτωχεύσαντα.</a:t>
            </a: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32BC2A0-E2D5-117D-BE70-1E4D178CB819}"/>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C166E820-42BA-5E1F-A644-20DB6E5CBE66}"/>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699F2596-39B6-13A3-28C2-E6738B03BC8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88C6A518-C89D-0127-232E-CD307E418B7D}"/>
              </a:ext>
            </a:extLst>
          </p:cNvPr>
          <p:cNvSpPr>
            <a:spLocks noGrp="1"/>
          </p:cNvSpPr>
          <p:nvPr>
            <p:ph type="sldNum" sz="quarter" idx="12"/>
          </p:nvPr>
        </p:nvSpPr>
        <p:spPr/>
        <p:txBody>
          <a:bodyPr/>
          <a:lstStyle/>
          <a:p>
            <a:fld id="{96BF25DB-7583-4C6D-92E2-9A981C6D8FC4}" type="slidenum">
              <a:rPr lang="en-CY" smtClean="0"/>
              <a:t>111</a:t>
            </a:fld>
            <a:endParaRPr lang="en-CY"/>
          </a:p>
        </p:txBody>
      </p:sp>
    </p:spTree>
    <p:extLst>
      <p:ext uri="{BB962C8B-B14F-4D97-AF65-F5344CB8AC3E}">
        <p14:creationId xmlns:p14="http://schemas.microsoft.com/office/powerpoint/2010/main" val="9498364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47F3A-59E9-5F88-C953-7A41528C0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6F8AF-4B41-6FEF-A9AF-A7FA339BBEC0}"/>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Αποκατάσταση (Άρθρο 27)</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9CD8EB8-7099-50C8-DF45-03CA513C2C85}"/>
              </a:ext>
            </a:extLst>
          </p:cNvPr>
          <p:cNvSpPr>
            <a:spLocks noGrp="1"/>
          </p:cNvSpPr>
          <p:nvPr>
            <p:ph idx="1"/>
          </p:nvPr>
        </p:nvSpPr>
        <p:spPr>
          <a:xfrm>
            <a:off x="838200" y="1444131"/>
            <a:ext cx="10728158" cy="4766876"/>
          </a:xfrm>
          <a:ln>
            <a:noFill/>
            <a:miter lim="800000"/>
          </a:ln>
        </p:spPr>
        <p:txBody>
          <a:bodyPr>
            <a:normAutofit/>
          </a:bodyPr>
          <a:lstStyle/>
          <a:p>
            <a:r>
              <a:rPr lang="el-GR" sz="2400" kern="100" dirty="0">
                <a:solidFill>
                  <a:srgbClr val="407879"/>
                </a:solidFill>
                <a:latin typeface="Arial" panose="020B0604020202020204" pitchFamily="34" charset="0"/>
                <a:cs typeface="Arial" panose="020B0604020202020204" pitchFamily="34" charset="0"/>
              </a:rPr>
              <a:t>Κάποια άλλα γεγονότα που αναφέρονται στο νόμο και μπορεί να προκαλέσουν την άρνηση ή την αναστολή Διατάγματος Αποκατάστασης είναι:</a:t>
            </a:r>
            <a:endParaRPr lang="en-US" sz="2400" kern="100" dirty="0">
              <a:solidFill>
                <a:srgbClr val="407879"/>
              </a:solidFill>
              <a:latin typeface="Arial" panose="020B0604020202020204" pitchFamily="34" charset="0"/>
              <a:cs typeface="Arial" panose="020B0604020202020204" pitchFamily="34" charset="0"/>
            </a:endParaRPr>
          </a:p>
          <a:p>
            <a:pPr lvl="1"/>
            <a:r>
              <a:rPr lang="el-GR" sz="2000" kern="100" dirty="0">
                <a:solidFill>
                  <a:srgbClr val="407879"/>
                </a:solidFill>
                <a:latin typeface="Arial" panose="020B0604020202020204" pitchFamily="34" charset="0"/>
                <a:cs typeface="Arial" panose="020B0604020202020204" pitchFamily="34" charset="0"/>
              </a:rPr>
              <a:t>Το </a:t>
            </a:r>
            <a:r>
              <a:rPr lang="el-GR" sz="2100" kern="100" dirty="0">
                <a:solidFill>
                  <a:srgbClr val="407879"/>
                </a:solidFill>
                <a:latin typeface="Arial" panose="020B0604020202020204" pitchFamily="34" charset="0"/>
                <a:cs typeface="Arial" panose="020B0604020202020204" pitchFamily="34" charset="0"/>
              </a:rPr>
              <a:t>ενεργητικό του δεν είναι αξίας τουλάχιστον 50 </a:t>
            </a:r>
            <a:r>
              <a:rPr lang="el-GR" sz="2100" kern="100" dirty="0" err="1">
                <a:solidFill>
                  <a:srgbClr val="407879"/>
                </a:solidFill>
                <a:latin typeface="Arial" panose="020B0604020202020204" pitchFamily="34" charset="0"/>
                <a:cs typeface="Arial" panose="020B0604020202020204" pitchFamily="34" charset="0"/>
              </a:rPr>
              <a:t>σεντ</a:t>
            </a:r>
            <a:r>
              <a:rPr lang="el-GR" sz="2100" kern="100" dirty="0">
                <a:solidFill>
                  <a:srgbClr val="407879"/>
                </a:solidFill>
                <a:latin typeface="Arial" panose="020B0604020202020204" pitchFamily="34" charset="0"/>
                <a:cs typeface="Arial" panose="020B0604020202020204" pitchFamily="34" charset="0"/>
              </a:rPr>
              <a:t> στο ευρώ για το σύνολο των χρεών του.</a:t>
            </a:r>
          </a:p>
          <a:p>
            <a:pPr lvl="1"/>
            <a:r>
              <a:rPr lang="el-GR" sz="2100" kern="100" dirty="0">
                <a:solidFill>
                  <a:srgbClr val="407879"/>
                </a:solidFill>
                <a:latin typeface="Arial" panose="020B0604020202020204" pitchFamily="34" charset="0"/>
                <a:cs typeface="Arial" panose="020B0604020202020204" pitchFamily="34" charset="0"/>
              </a:rPr>
              <a:t>Ο πτωχεύσαντας δεν τήρησε λογαριασμούς και βιβλία που είναι συνήθη και κατάλληλα για την επιχειρηματική του δραστηριότητα.</a:t>
            </a:r>
          </a:p>
          <a:p>
            <a:pPr lvl="1"/>
            <a:r>
              <a:rPr lang="el-GR" sz="2100" kern="100" dirty="0">
                <a:solidFill>
                  <a:srgbClr val="407879"/>
                </a:solidFill>
                <a:latin typeface="Arial" panose="020B0604020202020204" pitchFamily="34" charset="0"/>
                <a:cs typeface="Arial" panose="020B0604020202020204" pitchFamily="34" charset="0"/>
              </a:rPr>
              <a:t>Ο πτωχεύσαντας ασκεί εμπόριο γνωρίζοντας ότι είναι αφερέγγυος.</a:t>
            </a:r>
          </a:p>
          <a:p>
            <a:pPr lvl="1"/>
            <a:r>
              <a:rPr lang="el-GR" sz="2100" kern="100" dirty="0">
                <a:solidFill>
                  <a:srgbClr val="407879"/>
                </a:solidFill>
                <a:latin typeface="Arial" panose="020B0604020202020204" pitchFamily="34" charset="0"/>
                <a:cs typeface="Arial" panose="020B0604020202020204" pitchFamily="34" charset="0"/>
              </a:rPr>
              <a:t>Ο πτωχεύσαντας σύναψε χρέος χωρίς προσδοκία να ήταν ικανός να το πληρώσει.</a:t>
            </a:r>
          </a:p>
          <a:p>
            <a:pPr lvl="1"/>
            <a:r>
              <a:rPr lang="el-GR" sz="2100" kern="100" dirty="0">
                <a:solidFill>
                  <a:srgbClr val="407879"/>
                </a:solidFill>
                <a:latin typeface="Arial" panose="020B0604020202020204" pitchFamily="34" charset="0"/>
                <a:cs typeface="Arial" panose="020B0604020202020204" pitchFamily="34" charset="0"/>
              </a:rPr>
              <a:t>Ο πτωχεύσαντας δεν μπόρεσε να εξηγήσει ικανοποιητικά γιατί χάθηκε μέρος της περιουσίας του ή γιατί η περιουσία του δεν ήταν αρκετή για να καλύψει τα χρέη του.</a:t>
            </a:r>
          </a:p>
          <a:p>
            <a:pPr lvl="1"/>
            <a:r>
              <a:rPr lang="el-GR" sz="2100" kern="100" dirty="0">
                <a:solidFill>
                  <a:srgbClr val="407879"/>
                </a:solidFill>
                <a:latin typeface="Arial" panose="020B0604020202020204" pitchFamily="34" charset="0"/>
                <a:cs typeface="Arial" panose="020B0604020202020204" pitchFamily="34" charset="0"/>
              </a:rPr>
              <a:t>Ο πτωχεύσαντας προκάλεσε την πτώχευση με ριψοκίνδυνες επενδύσεις, σπατάλες, τυχερά παιχνίδια ή σοβαρή αμέλεια.</a:t>
            </a:r>
          </a:p>
          <a:p>
            <a:pPr marL="457200" lvl="1" indent="0">
              <a:buNone/>
            </a:pPr>
            <a:endParaRPr lang="el-GR" sz="2100" kern="100" dirty="0">
              <a:solidFill>
                <a:srgbClr val="407879"/>
              </a:solidFill>
              <a:latin typeface="Arial" panose="020B0604020202020204" pitchFamily="34" charset="0"/>
              <a:cs typeface="Arial" panose="020B0604020202020204" pitchFamily="34" charset="0"/>
            </a:endParaRPr>
          </a:p>
          <a:p>
            <a:pPr lvl="1"/>
            <a:endParaRPr lang="el-GR" sz="21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4BE04CE6-97CF-6CF6-9679-EF80A73043E6}"/>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498F871B-A9F5-0952-B9E7-2D475934CA16}"/>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8B97CE85-09AB-18FD-ABD9-D2A5C31DD59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A4B30B93-B173-2E00-7AE6-7EFC81571B85}"/>
              </a:ext>
            </a:extLst>
          </p:cNvPr>
          <p:cNvSpPr>
            <a:spLocks noGrp="1"/>
          </p:cNvSpPr>
          <p:nvPr>
            <p:ph type="sldNum" sz="quarter" idx="12"/>
          </p:nvPr>
        </p:nvSpPr>
        <p:spPr/>
        <p:txBody>
          <a:bodyPr/>
          <a:lstStyle/>
          <a:p>
            <a:fld id="{96BF25DB-7583-4C6D-92E2-9A981C6D8FC4}" type="slidenum">
              <a:rPr lang="en-CY" smtClean="0"/>
              <a:t>112</a:t>
            </a:fld>
            <a:endParaRPr lang="en-CY"/>
          </a:p>
        </p:txBody>
      </p:sp>
    </p:spTree>
    <p:extLst>
      <p:ext uri="{BB962C8B-B14F-4D97-AF65-F5344CB8AC3E}">
        <p14:creationId xmlns:p14="http://schemas.microsoft.com/office/powerpoint/2010/main" val="9276875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3AF91-C2A6-8DC0-D18A-937A8B50AD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EE2F5-F1FC-4E6E-0D8D-63D50BE4D82F}"/>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Αποκατάσταση (Άρθρο 27)</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033429E-A991-5464-884A-949FC79B4819}"/>
              </a:ext>
            </a:extLst>
          </p:cNvPr>
          <p:cNvSpPr>
            <a:spLocks noGrp="1"/>
          </p:cNvSpPr>
          <p:nvPr>
            <p:ph idx="1"/>
          </p:nvPr>
        </p:nvSpPr>
        <p:spPr>
          <a:xfrm>
            <a:off x="838200" y="1444131"/>
            <a:ext cx="10728158" cy="4766876"/>
          </a:xfrm>
          <a:ln>
            <a:noFill/>
            <a:miter lim="800000"/>
          </a:ln>
        </p:spPr>
        <p:txBody>
          <a:bodyPr>
            <a:normAutofit/>
          </a:bodyPr>
          <a:lstStyle/>
          <a:p>
            <a:pPr lvl="1"/>
            <a:r>
              <a:rPr lang="el-GR" sz="2100" kern="100" dirty="0">
                <a:solidFill>
                  <a:srgbClr val="407879"/>
                </a:solidFill>
                <a:latin typeface="Arial" panose="020B0604020202020204" pitchFamily="34" charset="0"/>
                <a:cs typeface="Arial" panose="020B0604020202020204" pitchFamily="34" charset="0"/>
              </a:rPr>
              <a:t>Ο πτωχεύσαντας υπέβαλε τους πιστωτές του σε άσκοπες δαπάνες με επιπόλαιη ή ενοχλητική υπεράσπιση σε αγωγές.</a:t>
            </a:r>
          </a:p>
          <a:p>
            <a:pPr lvl="1"/>
            <a:r>
              <a:rPr lang="el-GR" sz="2100" kern="100" dirty="0">
                <a:solidFill>
                  <a:srgbClr val="407879"/>
                </a:solidFill>
                <a:latin typeface="Arial" panose="020B0604020202020204" pitchFamily="34" charset="0"/>
                <a:cs typeface="Arial" panose="020B0604020202020204" pitchFamily="34" charset="0"/>
              </a:rPr>
              <a:t>Ο πτωχεύσαντας συνέβαλε στην πτώχευσή του με το να ξοδέψει αλόγιστα, υποβάλλοντας αβάσιμες ή ενοχλητικές αγωγές.</a:t>
            </a:r>
          </a:p>
          <a:p>
            <a:pPr lvl="1"/>
            <a:r>
              <a:rPr lang="el-GR" sz="2100" kern="100" dirty="0">
                <a:solidFill>
                  <a:srgbClr val="407879"/>
                </a:solidFill>
                <a:latin typeface="Arial" panose="020B0604020202020204" pitchFamily="34" charset="0"/>
                <a:cs typeface="Arial" panose="020B0604020202020204" pitchFamily="34" charset="0"/>
              </a:rPr>
              <a:t>Ο πτωχεύσαντας, επέδειξε αδικαιολόγητη προτίμηση σε οποιοδήποτε από τους πιστωτές του, τρεις μήνες πριν την έκδοση του διατάγματος πτώχευσης.</a:t>
            </a:r>
          </a:p>
          <a:p>
            <a:pPr lvl="1"/>
            <a:r>
              <a:rPr lang="el-GR" sz="2100" kern="100">
                <a:solidFill>
                  <a:srgbClr val="407879"/>
                </a:solidFill>
                <a:latin typeface="Arial" panose="020B0604020202020204" pitchFamily="34" charset="0"/>
                <a:cs typeface="Arial" panose="020B0604020202020204" pitchFamily="34" charset="0"/>
              </a:rPr>
              <a:t>Ο </a:t>
            </a:r>
            <a:r>
              <a:rPr lang="el-GR" sz="2100" kern="100" dirty="0">
                <a:solidFill>
                  <a:srgbClr val="407879"/>
                </a:solidFill>
                <a:latin typeface="Arial" panose="020B0604020202020204" pitchFamily="34" charset="0"/>
                <a:cs typeface="Arial" panose="020B0604020202020204" pitchFamily="34" charset="0"/>
              </a:rPr>
              <a:t>πτωχεύσαντας ήταν ένοχος απάτης ή δόλιας κατάχρησης εμπιστοσύνης.</a:t>
            </a:r>
            <a:endParaRPr lang="en-CY" sz="2100" kern="100" dirty="0">
              <a:solidFill>
                <a:srgbClr val="407879"/>
              </a:solidFill>
              <a:latin typeface="Arial" panose="020B0604020202020204" pitchFamily="34" charset="0"/>
              <a:cs typeface="Arial" panose="020B0604020202020204" pitchFamily="34" charset="0"/>
            </a:endParaRPr>
          </a:p>
          <a:p>
            <a:pPr lvl="1"/>
            <a:endParaRPr lang="el-GR" sz="2100" kern="100" dirty="0">
              <a:solidFill>
                <a:srgbClr val="407879"/>
              </a:solidFill>
              <a:latin typeface="Arial" panose="020B0604020202020204" pitchFamily="34" charset="0"/>
              <a:cs typeface="Arial" panose="020B0604020202020204" pitchFamily="34" charset="0"/>
            </a:endParaRPr>
          </a:p>
          <a:p>
            <a:pPr lvl="1"/>
            <a:endParaRPr lang="el-GR" sz="2100" kern="100" dirty="0">
              <a:solidFill>
                <a:srgbClr val="407879"/>
              </a:solidFill>
              <a:latin typeface="Arial" panose="020B0604020202020204" pitchFamily="34" charset="0"/>
              <a:cs typeface="Arial" panose="020B0604020202020204" pitchFamily="34" charset="0"/>
            </a:endParaRPr>
          </a:p>
          <a:p>
            <a:pPr lvl="1"/>
            <a:endParaRPr lang="el-GR" sz="21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762DE8AF-5717-21FC-8E90-640D9245124E}"/>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7F108D72-88B8-8E3D-2CDC-B070780FFF41}"/>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F2AEE901-6D8F-C259-CBFC-D30C2B0FCF5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F8D07BE8-EF10-09FB-DD4A-6AA1F3E9D1E5}"/>
              </a:ext>
            </a:extLst>
          </p:cNvPr>
          <p:cNvSpPr>
            <a:spLocks noGrp="1"/>
          </p:cNvSpPr>
          <p:nvPr>
            <p:ph type="sldNum" sz="quarter" idx="12"/>
          </p:nvPr>
        </p:nvSpPr>
        <p:spPr/>
        <p:txBody>
          <a:bodyPr/>
          <a:lstStyle/>
          <a:p>
            <a:fld id="{96BF25DB-7583-4C6D-92E2-9A981C6D8FC4}" type="slidenum">
              <a:rPr lang="en-CY" smtClean="0"/>
              <a:t>113</a:t>
            </a:fld>
            <a:endParaRPr lang="en-CY"/>
          </a:p>
        </p:txBody>
      </p:sp>
    </p:spTree>
    <p:extLst>
      <p:ext uri="{BB962C8B-B14F-4D97-AF65-F5344CB8AC3E}">
        <p14:creationId xmlns:p14="http://schemas.microsoft.com/office/powerpoint/2010/main" val="20715206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56AB1-99EA-88FE-D826-A4FDDA3FE5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72C202-777F-A321-CC19-B7C3A9542786}"/>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Αποκατάσταση (Άρθρο 27)</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08F4E63-8870-A02D-BF52-7B9D65B3A7F3}"/>
              </a:ext>
            </a:extLst>
          </p:cNvPr>
          <p:cNvSpPr>
            <a:spLocks noGrp="1"/>
          </p:cNvSpPr>
          <p:nvPr>
            <p:ph idx="1"/>
          </p:nvPr>
        </p:nvSpPr>
        <p:spPr>
          <a:xfrm>
            <a:off x="838200" y="1444131"/>
            <a:ext cx="10728158" cy="4766876"/>
          </a:xfrm>
          <a:ln>
            <a:noFill/>
            <a:miter lim="800000"/>
          </a:ln>
        </p:spPr>
        <p:txBody>
          <a:bodyPr>
            <a:normAutofit/>
          </a:bodyPr>
          <a:lstStyle/>
          <a:p>
            <a:r>
              <a:rPr lang="el-GR" sz="2400" kern="100" dirty="0">
                <a:solidFill>
                  <a:srgbClr val="407879"/>
                </a:solidFill>
                <a:latin typeface="Arial" panose="020B0604020202020204" pitchFamily="34" charset="0"/>
                <a:cs typeface="Arial" panose="020B0604020202020204" pitchFamily="34" charset="0"/>
              </a:rPr>
              <a:t>Ο πτωχεύσαντας μπορεί να ζητήσει πιστοποιητικό αποκατάστασης από το Δικαστήριο με το οποίο να βεβαιώνεται ότι η πτώχευση προκλήθηκε από ατυχίες και όχι από δική του υπαιτιότητα.</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Την ημέρα της ακρόασης γίνεται δημοσίευση και δικαιούνται όλοι οι πιστωτές που επαλήθευσαν να ακουστούν στο δικαστήριο.</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Καμία αίτηση για αποκατάσταση δεν γίνεται αποδεκτή εάν κατά τον χρόνο κήρυξης </a:t>
            </a:r>
            <a:r>
              <a:rPr lang="el-GR" sz="2400" kern="100">
                <a:solidFill>
                  <a:srgbClr val="407879"/>
                </a:solidFill>
                <a:latin typeface="Arial" panose="020B0604020202020204" pitchFamily="34" charset="0"/>
                <a:cs typeface="Arial" panose="020B0604020202020204" pitchFamily="34" charset="0"/>
              </a:rPr>
              <a:t>σε πτώχευση, </a:t>
            </a:r>
            <a:r>
              <a:rPr lang="el-GR" sz="2400" kern="100" dirty="0">
                <a:solidFill>
                  <a:srgbClr val="407879"/>
                </a:solidFill>
                <a:latin typeface="Arial" panose="020B0604020202020204" pitchFamily="34" charset="0"/>
                <a:cs typeface="Arial" panose="020B0604020202020204" pitchFamily="34" charset="0"/>
              </a:rPr>
              <a:t>ο πτωχεύσαντας πληρούσε τις προϋποθέσεις για να υποβάλει Προσωπικό </a:t>
            </a:r>
            <a:r>
              <a:rPr lang="el-GR" sz="2400" kern="100">
                <a:solidFill>
                  <a:srgbClr val="407879"/>
                </a:solidFill>
                <a:latin typeface="Arial" panose="020B0604020202020204" pitchFamily="34" charset="0"/>
                <a:cs typeface="Arial" panose="020B0604020202020204" pitchFamily="34" charset="0"/>
              </a:rPr>
              <a:t>Σχέδιο Αποπληρωμής.</a:t>
            </a:r>
            <a:endParaRPr lang="el-GR" sz="24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4B76D315-4BAD-E268-0437-16D2057D6D6C}"/>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840EDE2D-D527-CF2B-F500-B2E014A70A2A}"/>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32F3BDE2-7E51-F1B0-29E0-7397BB9E3A0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CC296370-CBDA-105E-970C-0BC61571B81B}"/>
              </a:ext>
            </a:extLst>
          </p:cNvPr>
          <p:cNvSpPr>
            <a:spLocks noGrp="1"/>
          </p:cNvSpPr>
          <p:nvPr>
            <p:ph type="sldNum" sz="quarter" idx="12"/>
          </p:nvPr>
        </p:nvSpPr>
        <p:spPr/>
        <p:txBody>
          <a:bodyPr/>
          <a:lstStyle/>
          <a:p>
            <a:fld id="{96BF25DB-7583-4C6D-92E2-9A981C6D8FC4}" type="slidenum">
              <a:rPr lang="en-CY" smtClean="0"/>
              <a:t>114</a:t>
            </a:fld>
            <a:endParaRPr lang="en-CY"/>
          </a:p>
        </p:txBody>
      </p:sp>
    </p:spTree>
    <p:extLst>
      <p:ext uri="{BB962C8B-B14F-4D97-AF65-F5344CB8AC3E}">
        <p14:creationId xmlns:p14="http://schemas.microsoft.com/office/powerpoint/2010/main" val="6581317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A7E10-4EE6-64EB-92E2-A7C616F40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0E07A0-6752-73FE-BC6A-FA37D47A9D32}"/>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Αυτοδίκαιη Αποκατάσταση (Άρθρο 27Α)</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7FA7A30-BFB3-D558-DF53-664D4D6B2DF1}"/>
              </a:ext>
            </a:extLst>
          </p:cNvPr>
          <p:cNvSpPr>
            <a:spLocks noGrp="1"/>
          </p:cNvSpPr>
          <p:nvPr>
            <p:ph idx="1"/>
          </p:nvPr>
        </p:nvSpPr>
        <p:spPr>
          <a:xfrm>
            <a:off x="838200" y="1444131"/>
            <a:ext cx="10728158" cy="4766876"/>
          </a:xfrm>
          <a:ln>
            <a:noFill/>
            <a:miter lim="800000"/>
          </a:ln>
        </p:spPr>
        <p:txBody>
          <a:bodyPr>
            <a:normAutofit fontScale="92500" lnSpcReduction="20000"/>
          </a:bodyPr>
          <a:lstStyle/>
          <a:p>
            <a:r>
              <a:rPr lang="el-GR" sz="2400" kern="100" dirty="0">
                <a:solidFill>
                  <a:srgbClr val="407879"/>
                </a:solidFill>
                <a:latin typeface="Arial" panose="020B0604020202020204" pitchFamily="34" charset="0"/>
                <a:cs typeface="Arial" panose="020B0604020202020204" pitchFamily="34" charset="0"/>
              </a:rPr>
              <a:t>Η αυτόματη αποκατάσταση ενός πτωχεύσαντα 3 χρόνια μετά την ημερομηνία έκδοσης του Διατάγματος Πτώχευσης.</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Βασικές προϋποθέσεις</a:t>
            </a:r>
            <a:r>
              <a:rPr lang="en-US" sz="2400" kern="100" dirty="0">
                <a:solidFill>
                  <a:srgbClr val="407879"/>
                </a:solidFill>
                <a:latin typeface="Arial" panose="020B0604020202020204" pitchFamily="34" charset="0"/>
                <a:cs typeface="Arial" panose="020B0604020202020204" pitchFamily="34" charset="0"/>
              </a:rPr>
              <a:t>:</a:t>
            </a:r>
          </a:p>
          <a:p>
            <a:pPr lvl="1"/>
            <a:r>
              <a:rPr lang="el-GR" sz="2000" kern="100" dirty="0">
                <a:solidFill>
                  <a:srgbClr val="407879"/>
                </a:solidFill>
                <a:latin typeface="Arial" panose="020B0604020202020204" pitchFamily="34" charset="0"/>
                <a:cs typeface="Arial" panose="020B0604020202020204" pitchFamily="34" charset="0"/>
              </a:rPr>
              <a:t>Να περάσουν 3 χρόνια</a:t>
            </a:r>
          </a:p>
          <a:p>
            <a:pPr lvl="1"/>
            <a:r>
              <a:rPr lang="el-GR" sz="2000" kern="100" dirty="0">
                <a:solidFill>
                  <a:srgbClr val="407879"/>
                </a:solidFill>
                <a:latin typeface="Arial" panose="020B0604020202020204" pitchFamily="34" charset="0"/>
                <a:cs typeface="Arial" panose="020B0604020202020204" pitchFamily="34" charset="0"/>
              </a:rPr>
              <a:t>Να μην έχει διαπράξει απάτη ή δόλο</a:t>
            </a:r>
          </a:p>
          <a:p>
            <a:pPr lvl="1"/>
            <a:r>
              <a:rPr lang="el-GR" sz="2000" kern="100" dirty="0">
                <a:solidFill>
                  <a:srgbClr val="407879"/>
                </a:solidFill>
                <a:latin typeface="Arial" panose="020B0604020202020204" pitchFamily="34" charset="0"/>
                <a:cs typeface="Arial" panose="020B0604020202020204" pitchFamily="34" charset="0"/>
              </a:rPr>
              <a:t>Να συνεργάζεται με τον διαχειριστή (συμπλήρωση Έκθεσης Κατάστασης τουλάχιστον 1 χρόνο πριν)</a:t>
            </a: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Εάν το Διάταγμα Παραλαβής/Πτώχευσης εκδόθηκε 3 χρόνια πριν τις 7 Μάϊου 2015, που τέθηκε σε ισχύ ο τροποποιητικός νόμος, αποκαθίσταται 6 μήνες μετά, δηλαδή στις 7 Νοεμβρίου 2015.</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Εάν το Διάταγμα Παραλαβής/Πτώχευσης εκδόθηκε λιγότερο από 3 χρόνια πριν τις 7 Μάϊου 2015 τότε αποκαθίσταται 3 χρόνια και 6 μήνες μετά την ημερομηνία έκδοσης του Διατάγματος.</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pPr lvl="1"/>
            <a:endParaRPr lang="el-GR" sz="20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55502FB-F8DF-7D33-C132-86F5BD7CB2C8}"/>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24DDA626-094A-AC8E-6202-02968BCEA5EF}"/>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4A4A0636-680E-9D81-22C5-1617FE929AE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2CFE75FD-5C15-EC05-B5D1-68DA7871F5D6}"/>
              </a:ext>
            </a:extLst>
          </p:cNvPr>
          <p:cNvSpPr>
            <a:spLocks noGrp="1"/>
          </p:cNvSpPr>
          <p:nvPr>
            <p:ph type="sldNum" sz="quarter" idx="12"/>
          </p:nvPr>
        </p:nvSpPr>
        <p:spPr/>
        <p:txBody>
          <a:bodyPr/>
          <a:lstStyle/>
          <a:p>
            <a:fld id="{96BF25DB-7583-4C6D-92E2-9A981C6D8FC4}" type="slidenum">
              <a:rPr lang="en-CY" smtClean="0"/>
              <a:t>115</a:t>
            </a:fld>
            <a:endParaRPr lang="en-CY"/>
          </a:p>
        </p:txBody>
      </p:sp>
    </p:spTree>
    <p:extLst>
      <p:ext uri="{BB962C8B-B14F-4D97-AF65-F5344CB8AC3E}">
        <p14:creationId xmlns:p14="http://schemas.microsoft.com/office/powerpoint/2010/main" val="14193264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4235-6A81-165A-052D-E628FE3A58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3CE0F3-4F21-CF38-7D7C-6BB4EE3BD791}"/>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Αυτοδίκαιη Αποκατάσταση (Άρθρο 27Α)</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DA0E5B0-A421-DC9B-2B40-D621FA522E7F}"/>
              </a:ext>
            </a:extLst>
          </p:cNvPr>
          <p:cNvSpPr>
            <a:spLocks noGrp="1"/>
          </p:cNvSpPr>
          <p:nvPr>
            <p:ph idx="1"/>
          </p:nvPr>
        </p:nvSpPr>
        <p:spPr>
          <a:xfrm>
            <a:off x="838200" y="1444131"/>
            <a:ext cx="10728158" cy="4766876"/>
          </a:xfrm>
          <a:ln>
            <a:noFill/>
            <a:miter lim="800000"/>
          </a:ln>
        </p:spPr>
        <p:txBody>
          <a:bodyPr>
            <a:normAutofit lnSpcReduction="10000"/>
          </a:bodyPr>
          <a:lstStyle/>
          <a:p>
            <a:pPr marL="0" indent="0">
              <a:buNone/>
            </a:pPr>
            <a:r>
              <a:rPr lang="el-GR" sz="2400" kern="100" dirty="0">
                <a:solidFill>
                  <a:srgbClr val="407879"/>
                </a:solidFill>
                <a:latin typeface="Arial" panose="020B0604020202020204" pitchFamily="34" charset="0"/>
                <a:cs typeface="Arial" panose="020B0604020202020204" pitchFamily="34" charset="0"/>
              </a:rPr>
              <a:t>Συνέπειες Αυτοδίκαιης Αποκατάστασης</a:t>
            </a:r>
            <a:r>
              <a:rPr lang="en-US" sz="2400" kern="100" dirty="0">
                <a:solidFill>
                  <a:srgbClr val="407879"/>
                </a:solidFill>
                <a:latin typeface="Arial" panose="020B0604020202020204" pitchFamily="34" charset="0"/>
                <a:cs typeface="Arial" panose="020B0604020202020204" pitchFamily="34" charset="0"/>
              </a:rPr>
              <a:t>:</a:t>
            </a:r>
          </a:p>
          <a:p>
            <a:r>
              <a:rPr lang="el-GR" sz="2400" kern="100" dirty="0">
                <a:solidFill>
                  <a:srgbClr val="407879"/>
                </a:solidFill>
                <a:latin typeface="Arial" panose="020B0604020202020204" pitchFamily="34" charset="0"/>
                <a:cs typeface="Arial" panose="020B0604020202020204" pitchFamily="34" charset="0"/>
              </a:rPr>
              <a:t>Όλη η περιουσία που προέκυψε κατά την πτώχευση παραμένει στην διαχείριση του διαχειριστή με σκοπό την ρευστοποίηση και την διανομή της.</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Το μη διανεμηθέν μέρος της περιουσίας μετά την εξόφληση όλων των χρεών επιστρέφεται στον πτωχεύσαντα.</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Όλοι οι περιορισμοί στην επαγγελματική του δραστηριότητα παύουν αυτόματα να ισχύουν.</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Ο πτωχεύσαντας απαλλάσσεται από όλα τα επαληθεύσιμα μη εξασφαλισμένα χρέη αλλά υπάρχουν χρέη από τα οποία δεν απαλλάσσεται.</a:t>
            </a:r>
            <a:endParaRPr lang="en-US"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pPr lvl="1"/>
            <a:endParaRPr lang="el-GR" sz="20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30573477-207B-2E69-F9DA-83A1983BF436}"/>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5AAA2850-D7EE-40DC-5AD0-D2CB2B01FF45}"/>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415FB053-E63B-2B19-62C2-1D4F9AD9A4B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50BCD2D4-0BF0-C02E-5C6F-3B153248BB2F}"/>
              </a:ext>
            </a:extLst>
          </p:cNvPr>
          <p:cNvSpPr>
            <a:spLocks noGrp="1"/>
          </p:cNvSpPr>
          <p:nvPr>
            <p:ph type="sldNum" sz="quarter" idx="12"/>
          </p:nvPr>
        </p:nvSpPr>
        <p:spPr/>
        <p:txBody>
          <a:bodyPr/>
          <a:lstStyle/>
          <a:p>
            <a:fld id="{96BF25DB-7583-4C6D-92E2-9A981C6D8FC4}" type="slidenum">
              <a:rPr lang="en-CY" smtClean="0"/>
              <a:t>116</a:t>
            </a:fld>
            <a:endParaRPr lang="en-CY"/>
          </a:p>
        </p:txBody>
      </p:sp>
    </p:spTree>
    <p:extLst>
      <p:ext uri="{BB962C8B-B14F-4D97-AF65-F5344CB8AC3E}">
        <p14:creationId xmlns:p14="http://schemas.microsoft.com/office/powerpoint/2010/main" val="38757941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30467-A49D-CB8A-5213-4D7B39F80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9D5522-CCE3-0BAC-CFE7-9755A92F539C}"/>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Αυτοδίκαιη Αποκατάσταση (Άρθρο 27Α)</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1929022-194D-209E-BF3B-CB8380AAFF31}"/>
              </a:ext>
            </a:extLst>
          </p:cNvPr>
          <p:cNvSpPr>
            <a:spLocks noGrp="1"/>
          </p:cNvSpPr>
          <p:nvPr>
            <p:ph idx="1"/>
          </p:nvPr>
        </p:nvSpPr>
        <p:spPr>
          <a:xfrm>
            <a:off x="838200" y="1444131"/>
            <a:ext cx="10728158" cy="4766876"/>
          </a:xfrm>
          <a:ln>
            <a:noFill/>
            <a:miter lim="800000"/>
          </a:ln>
        </p:spPr>
        <p:txBody>
          <a:bodyPr>
            <a:normAutofit lnSpcReduction="10000"/>
          </a:bodyPr>
          <a:lstStyle/>
          <a:p>
            <a:pPr marL="0" indent="0">
              <a:buNone/>
            </a:pPr>
            <a:r>
              <a:rPr lang="el-GR" sz="2400" kern="100" dirty="0">
                <a:solidFill>
                  <a:srgbClr val="407879"/>
                </a:solidFill>
                <a:latin typeface="Arial" panose="020B0604020202020204" pitchFamily="34" charset="0"/>
                <a:cs typeface="Arial" panose="020B0604020202020204" pitchFamily="34" charset="0"/>
              </a:rPr>
              <a:t>Χρέη από τα οποία δεν απαλλάσσεται</a:t>
            </a:r>
            <a:r>
              <a:rPr lang="en-US" sz="2400" kern="100" dirty="0">
                <a:solidFill>
                  <a:srgbClr val="407879"/>
                </a:solidFill>
                <a:latin typeface="Arial" panose="020B0604020202020204" pitchFamily="34" charset="0"/>
                <a:cs typeface="Arial" panose="020B0604020202020204" pitchFamily="34" charset="0"/>
              </a:rPr>
              <a:t>:</a:t>
            </a: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Φόρος, τέλος ή άλλη οφειλή προς τη Δημοκρατία.</a:t>
            </a:r>
          </a:p>
          <a:p>
            <a:r>
              <a:rPr lang="el-GR" sz="2400" kern="100" dirty="0">
                <a:solidFill>
                  <a:srgbClr val="407879"/>
                </a:solidFill>
                <a:latin typeface="Arial" panose="020B0604020202020204" pitchFamily="34" charset="0"/>
                <a:cs typeface="Arial" panose="020B0604020202020204" pitchFamily="34" charset="0"/>
              </a:rPr>
              <a:t>Ποσό καταβλητέο δυνάμει του περί Δήμων και Κοινοτήτων Νόμου.</a:t>
            </a:r>
          </a:p>
          <a:p>
            <a:r>
              <a:rPr lang="el-GR" sz="2400" kern="100" dirty="0">
                <a:solidFill>
                  <a:srgbClr val="407879"/>
                </a:solidFill>
                <a:latin typeface="Arial" panose="020B0604020202020204" pitchFamily="34" charset="0"/>
                <a:cs typeface="Arial" panose="020B0604020202020204" pitchFamily="34" charset="0"/>
              </a:rPr>
              <a:t>Υποχρέωση που πηγάζει από Διάταγμα διατροφής.</a:t>
            </a:r>
          </a:p>
          <a:p>
            <a:r>
              <a:rPr lang="el-GR" sz="2400" kern="100" dirty="0">
                <a:solidFill>
                  <a:srgbClr val="407879"/>
                </a:solidFill>
                <a:latin typeface="Arial" panose="020B0604020202020204" pitchFamily="34" charset="0"/>
                <a:cs typeface="Arial" panose="020B0604020202020204" pitchFamily="34" charset="0"/>
              </a:rPr>
              <a:t>Υποχρέωση που πηγάζει από δικαστική απόφαση για από αποζημίωση οποιουδήποτε προσώπου για θάνατο ή σωματική βλάβη συνεπεία αστικού αδικήματος του χρεώστη.</a:t>
            </a:r>
          </a:p>
          <a:p>
            <a:r>
              <a:rPr lang="el-GR" sz="2400" kern="100" dirty="0">
                <a:solidFill>
                  <a:srgbClr val="407879"/>
                </a:solidFill>
                <a:latin typeface="Arial" panose="020B0604020202020204" pitchFamily="34" charset="0"/>
                <a:cs typeface="Arial" panose="020B0604020202020204" pitchFamily="34" charset="0"/>
              </a:rPr>
              <a:t>Χρέος από δάνειο που εξασφαλίστηκε μέσω απάτης, κατάχρησης, υπεξαίρεσης ή δόλιας παραβίασης της εμπιστοσύνης.</a:t>
            </a:r>
          </a:p>
          <a:p>
            <a:r>
              <a:rPr lang="el-GR" sz="2400" kern="100" dirty="0">
                <a:solidFill>
                  <a:srgbClr val="407879"/>
                </a:solidFill>
                <a:latin typeface="Arial" panose="020B0604020202020204" pitchFamily="34" charset="0"/>
                <a:cs typeface="Arial" panose="020B0604020202020204" pitchFamily="34" charset="0"/>
              </a:rPr>
              <a:t>Χρέος από δικαστική απόφαση για παράνομη νομιμοποίηση εσόδων ή χρηματική ποινή λόγω καταδίκης για ποινικό αδίκημα.</a:t>
            </a:r>
          </a:p>
          <a:p>
            <a:r>
              <a:rPr lang="el-GR" sz="2400" kern="100" dirty="0">
                <a:solidFill>
                  <a:srgbClr val="407879"/>
                </a:solidFill>
                <a:latin typeface="Arial" panose="020B0604020202020204" pitchFamily="34" charset="0"/>
                <a:cs typeface="Arial" panose="020B0604020202020204" pitchFamily="34" charset="0"/>
              </a:rPr>
              <a:t>Χρέος από οφειλόμενους μισθούς στους εργαζόμενους του πτωχεύσαντα.</a:t>
            </a:r>
          </a:p>
          <a:p>
            <a:pPr marL="0" indent="0">
              <a:buNone/>
            </a:pPr>
            <a:endParaRPr lang="en-US"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pPr lvl="1"/>
            <a:endParaRPr lang="el-GR" sz="20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9D338245-F729-DE06-7863-5475211089B8}"/>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EF48C6D4-5005-D54B-8103-BF727C43CADD}"/>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1DA91377-D784-9D19-245F-7F0E72F4E39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2B3ED2AB-F7EB-0038-6980-F1EAB3A946B1}"/>
              </a:ext>
            </a:extLst>
          </p:cNvPr>
          <p:cNvSpPr>
            <a:spLocks noGrp="1"/>
          </p:cNvSpPr>
          <p:nvPr>
            <p:ph type="sldNum" sz="quarter" idx="12"/>
          </p:nvPr>
        </p:nvSpPr>
        <p:spPr/>
        <p:txBody>
          <a:bodyPr/>
          <a:lstStyle/>
          <a:p>
            <a:fld id="{96BF25DB-7583-4C6D-92E2-9A981C6D8FC4}" type="slidenum">
              <a:rPr lang="en-CY" smtClean="0"/>
              <a:t>117</a:t>
            </a:fld>
            <a:endParaRPr lang="en-CY"/>
          </a:p>
        </p:txBody>
      </p:sp>
    </p:spTree>
    <p:extLst>
      <p:ext uri="{BB962C8B-B14F-4D97-AF65-F5344CB8AC3E}">
        <p14:creationId xmlns:p14="http://schemas.microsoft.com/office/powerpoint/2010/main" val="29349329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882CE-62D8-5113-42C0-77D118F09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72C9E-9701-AB42-D68C-D51E685B1A9D}"/>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Αυτοδίκαιη Αποκατάσταση (Άρθρο 27Α)</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CA19F5C-C76A-C2A5-E444-F56F77B9AE13}"/>
              </a:ext>
            </a:extLst>
          </p:cNvPr>
          <p:cNvSpPr>
            <a:spLocks noGrp="1"/>
          </p:cNvSpPr>
          <p:nvPr>
            <p:ph idx="1"/>
          </p:nvPr>
        </p:nvSpPr>
        <p:spPr>
          <a:xfrm>
            <a:off x="838200" y="1444131"/>
            <a:ext cx="10728158" cy="4766876"/>
          </a:xfrm>
          <a:ln>
            <a:noFill/>
            <a:miter lim="800000"/>
          </a:ln>
        </p:spPr>
        <p:txBody>
          <a:bodyPr>
            <a:normAutofit/>
          </a:bodyPr>
          <a:lstStyle/>
          <a:p>
            <a:pPr marL="0" indent="0">
              <a:buNone/>
            </a:pPr>
            <a:r>
              <a:rPr lang="el-GR" sz="2400" kern="100" dirty="0">
                <a:solidFill>
                  <a:srgbClr val="407879"/>
                </a:solidFill>
                <a:latin typeface="Arial" panose="020B0604020202020204" pitchFamily="34" charset="0"/>
                <a:cs typeface="Arial" panose="020B0604020202020204" pitchFamily="34" charset="0"/>
              </a:rPr>
              <a:t>Πιστοποιητικό αποκατάστασης</a:t>
            </a:r>
            <a:r>
              <a:rPr lang="en-US" sz="2400" kern="100" dirty="0">
                <a:solidFill>
                  <a:srgbClr val="407879"/>
                </a:solidFill>
                <a:latin typeface="Arial" panose="020B0604020202020204" pitchFamily="34" charset="0"/>
                <a:cs typeface="Arial" panose="020B0604020202020204" pitchFamily="34" charset="0"/>
              </a:rPr>
              <a:t>:</a:t>
            </a: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Ο αποκατασταθείς πτωχεύσαντας μπορεί να ζητήσει πιστοποιητικό αυτοδίκαιης αποκατάστασης από το ΤΑ.</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Αν διαχειριστής της Πτώχευσης είναι άλλος από το ΤΑ, τότε ο διαχειριστής πρέπει να δώσει βεβαίωση στον πτωχεύσαντα, την οποία θα προσκομίσει στο Τμήμα Αφερεγγυότητας για να του εκδώσει πιστοποιητικό.</a:t>
            </a:r>
            <a:endParaRPr lang="en-US"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pPr lvl="1"/>
            <a:endParaRPr lang="el-GR" sz="20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72D18AF6-E624-DF44-1AA7-5903FE18E804}"/>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CDE6B2E1-7F90-B08B-BA94-A218A0CE9D4D}"/>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C025DDAC-D983-BC8A-AE51-0AF7F4A225F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86E71278-3797-996B-B607-D0E13FF94A07}"/>
              </a:ext>
            </a:extLst>
          </p:cNvPr>
          <p:cNvSpPr>
            <a:spLocks noGrp="1"/>
          </p:cNvSpPr>
          <p:nvPr>
            <p:ph type="sldNum" sz="quarter" idx="12"/>
          </p:nvPr>
        </p:nvSpPr>
        <p:spPr/>
        <p:txBody>
          <a:bodyPr/>
          <a:lstStyle/>
          <a:p>
            <a:fld id="{96BF25DB-7583-4C6D-92E2-9A981C6D8FC4}" type="slidenum">
              <a:rPr lang="en-CY" smtClean="0"/>
              <a:t>118</a:t>
            </a:fld>
            <a:endParaRPr lang="en-CY"/>
          </a:p>
        </p:txBody>
      </p:sp>
    </p:spTree>
    <p:extLst>
      <p:ext uri="{BB962C8B-B14F-4D97-AF65-F5344CB8AC3E}">
        <p14:creationId xmlns:p14="http://schemas.microsoft.com/office/powerpoint/2010/main" val="15046840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DB50A-F341-8745-549B-61B19F798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52F81C-867F-FA81-F1E6-06783C4C611D}"/>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Αυτοδίκαιη Αποκατάσταση (Άρθρο 27</a:t>
            </a:r>
            <a:r>
              <a:rPr lang="el-GR" sz="3600" b="1" kern="100" baseline="30000" dirty="0">
                <a:solidFill>
                  <a:srgbClr val="321F61"/>
                </a:solidFill>
                <a:latin typeface="Arial" panose="020B0604020202020204" pitchFamily="34" charset="0"/>
                <a:cs typeface="Arial" panose="020B0604020202020204" pitchFamily="34" charset="0"/>
              </a:rPr>
              <a:t>Α</a:t>
            </a:r>
            <a:r>
              <a:rPr lang="el-GR" sz="3600" b="1" kern="100" dirty="0">
                <a:solidFill>
                  <a:srgbClr val="321F61"/>
                </a:solidFill>
                <a:latin typeface="Arial" panose="020B0604020202020204" pitchFamily="34" charset="0"/>
                <a:cs typeface="Arial" panose="020B0604020202020204" pitchFamily="34" charset="0"/>
              </a:rPr>
              <a:t>(9))</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5895440-08C3-432A-194B-A83D199E778B}"/>
              </a:ext>
            </a:extLst>
          </p:cNvPr>
          <p:cNvSpPr>
            <a:spLocks noGrp="1"/>
          </p:cNvSpPr>
          <p:nvPr>
            <p:ph idx="1"/>
          </p:nvPr>
        </p:nvSpPr>
        <p:spPr>
          <a:xfrm>
            <a:off x="838200" y="1444131"/>
            <a:ext cx="10728158" cy="4766876"/>
          </a:xfrm>
          <a:ln>
            <a:noFill/>
            <a:miter lim="800000"/>
          </a:ln>
        </p:spPr>
        <p:txBody>
          <a:bodyPr>
            <a:normAutofit lnSpcReduction="10000"/>
          </a:bodyPr>
          <a:lstStyle/>
          <a:p>
            <a:pPr marL="0" indent="0">
              <a:buNone/>
            </a:pPr>
            <a:r>
              <a:rPr lang="el-GR" sz="2400" kern="100" dirty="0">
                <a:solidFill>
                  <a:srgbClr val="407879"/>
                </a:solidFill>
                <a:latin typeface="Arial" panose="020B0604020202020204" pitchFamily="34" charset="0"/>
                <a:cs typeface="Arial" panose="020B0604020202020204" pitchFamily="34" charset="0"/>
              </a:rPr>
              <a:t>Σημαντική διευκρίνιση</a:t>
            </a:r>
          </a:p>
          <a:p>
            <a:r>
              <a:rPr lang="el-GR" sz="2400" kern="100" dirty="0">
                <a:solidFill>
                  <a:srgbClr val="407879"/>
                </a:solidFill>
                <a:latin typeface="Arial" panose="020B0604020202020204" pitchFamily="34" charset="0"/>
                <a:cs typeface="Arial" panose="020B0604020202020204" pitchFamily="34" charset="0"/>
              </a:rPr>
              <a:t>Το άρθρο 27Α(9) είναι σημαντικό και συχνά αμφισβητείται, οπότε απαιτεί προσοχή.</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Περιουσία για την οποία ο πτωχεύσαντας κατέστη δικαιούχος κατά τη διάρκεια της πτώχευσης, </a:t>
            </a:r>
            <a:r>
              <a:rPr lang="el-GR" sz="2400" b="1" kern="100" dirty="0">
                <a:solidFill>
                  <a:srgbClr val="407879"/>
                </a:solidFill>
                <a:latin typeface="Arial" panose="020B0604020202020204" pitchFamily="34" charset="0"/>
                <a:cs typeface="Arial" panose="020B0604020202020204" pitchFamily="34" charset="0"/>
              </a:rPr>
              <a:t>ακόμα κι αν παραληφθεί μετά την αποκατάστασή του</a:t>
            </a:r>
            <a:r>
              <a:rPr lang="el-GR" sz="2400" kern="100" dirty="0">
                <a:solidFill>
                  <a:srgbClr val="407879"/>
                </a:solidFill>
                <a:latin typeface="Arial" panose="020B0604020202020204" pitchFamily="34" charset="0"/>
                <a:cs typeface="Arial" panose="020B0604020202020204" pitchFamily="34" charset="0"/>
              </a:rPr>
              <a:t>, εντάσσεται στην πτωχευτική περιουσία.</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Ένα παράδειγμα είναι η περίπτωση κληρονομίας όπου ο πτωχεύσαντας θεωρείται δικαιούχος την ημερομηνία του θανάτου και ανεξάρτητα από το πότε ολοκληρώθηκε η διαχείριση και εγγράφηκε στο όνομα του, αν η ημερομηνία θανάτου είναι πριν την αποκατάσταση, εμπίπτει στην πτωχευτική περιουσία.</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pPr marL="0" indent="0">
              <a:buNone/>
            </a:pPr>
            <a:endParaRPr lang="en-US"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pPr lvl="1"/>
            <a:endParaRPr lang="el-GR" sz="20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02A14AFA-A5B2-8A64-4B9C-484E68EE6C72}"/>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8FEF7011-176D-57C6-8EDA-E06675540823}"/>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CFEB5A7A-FB76-5BAB-1038-4B2403AA385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869856BD-A774-929D-CD93-2E125BB497F5}"/>
              </a:ext>
            </a:extLst>
          </p:cNvPr>
          <p:cNvSpPr>
            <a:spLocks noGrp="1"/>
          </p:cNvSpPr>
          <p:nvPr>
            <p:ph type="sldNum" sz="quarter" idx="12"/>
          </p:nvPr>
        </p:nvSpPr>
        <p:spPr/>
        <p:txBody>
          <a:bodyPr/>
          <a:lstStyle/>
          <a:p>
            <a:fld id="{96BF25DB-7583-4C6D-92E2-9A981C6D8FC4}" type="slidenum">
              <a:rPr lang="en-CY" smtClean="0"/>
              <a:t>119</a:t>
            </a:fld>
            <a:endParaRPr lang="en-CY"/>
          </a:p>
        </p:txBody>
      </p:sp>
    </p:spTree>
    <p:extLst>
      <p:ext uri="{BB962C8B-B14F-4D97-AF65-F5344CB8AC3E}">
        <p14:creationId xmlns:p14="http://schemas.microsoft.com/office/powerpoint/2010/main" val="240285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B8516-C6C5-5C4A-E657-F6314B7D8B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F774FF-CC62-FB6E-579A-B2A54E5B4BE2}"/>
              </a:ext>
            </a:extLst>
          </p:cNvPr>
          <p:cNvSpPr>
            <a:spLocks noGrp="1"/>
          </p:cNvSpPr>
          <p:nvPr>
            <p:ph type="title"/>
          </p:nvPr>
        </p:nvSpPr>
        <p:spPr>
          <a:xfrm>
            <a:off x="838200" y="365125"/>
            <a:ext cx="10515600" cy="611419"/>
          </a:xfrm>
          <a:ln>
            <a:noFill/>
          </a:ln>
        </p:spPr>
        <p:txBody>
          <a:bodyPr>
            <a:normAutofit/>
          </a:bodyPr>
          <a:lstStyle/>
          <a:p>
            <a:r>
              <a:rPr lang="el-GR" sz="2900" b="1" kern="100" dirty="0">
                <a:solidFill>
                  <a:srgbClr val="321F61"/>
                </a:solidFill>
                <a:latin typeface="Arial" panose="020B0604020202020204" pitchFamily="34" charset="0"/>
                <a:cs typeface="Arial" panose="020B0604020202020204" pitchFamily="34" charset="0"/>
              </a:rPr>
              <a:t>Διαδικασία και Διάταγμα σε Αίτηση Πιστωτή</a:t>
            </a:r>
            <a:endParaRPr lang="en-CY" sz="29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E7F4D2E2-E363-C1F2-0566-3B36D5B90BE8}"/>
              </a:ext>
            </a:extLst>
          </p:cNvPr>
          <p:cNvSpPr>
            <a:spLocks noGrp="1"/>
          </p:cNvSpPr>
          <p:nvPr>
            <p:ph idx="1"/>
          </p:nvPr>
        </p:nvSpPr>
        <p:spPr>
          <a:xfrm>
            <a:off x="838200" y="1444131"/>
            <a:ext cx="10760242" cy="4433936"/>
          </a:xfrm>
          <a:ln>
            <a:noFill/>
            <a:miter lim="800000"/>
          </a:ln>
        </p:spPr>
        <p:txBody>
          <a:bodyPr>
            <a:normAutofit/>
          </a:bodyPr>
          <a:lstStyle/>
          <a:p>
            <a:pPr marL="0" lvl="1" indent="0">
              <a:buNone/>
            </a:pPr>
            <a:r>
              <a:rPr lang="el-GR" kern="100" dirty="0">
                <a:solidFill>
                  <a:srgbClr val="407879"/>
                </a:solidFill>
                <a:latin typeface="Arial" panose="020B0604020202020204" pitchFamily="34" charset="0"/>
                <a:cs typeface="Arial" panose="020B0604020202020204" pitchFamily="34" charset="0"/>
              </a:rPr>
              <a:t>3. Αναβολή ακρόασης</a:t>
            </a:r>
            <a:endParaRPr lang="en-US" kern="100" dirty="0">
              <a:solidFill>
                <a:srgbClr val="407879"/>
              </a:solidFill>
              <a:latin typeface="Arial" panose="020B0604020202020204" pitchFamily="34" charset="0"/>
              <a:cs typeface="Arial" panose="020B0604020202020204" pitchFamily="34" charset="0"/>
            </a:endParaRPr>
          </a:p>
          <a:p>
            <a:pPr marL="342900" lvl="1" indent="-342900"/>
            <a:r>
              <a:rPr lang="el-GR" kern="100" dirty="0">
                <a:solidFill>
                  <a:srgbClr val="407879"/>
                </a:solidFill>
                <a:latin typeface="Arial" panose="020B0604020202020204" pitchFamily="34" charset="0"/>
                <a:cs typeface="Arial" panose="020B0604020202020204" pitchFamily="34" charset="0"/>
              </a:rPr>
              <a:t>Για περαιτέρω αποδείξεις ή</a:t>
            </a:r>
          </a:p>
          <a:p>
            <a:pPr marL="342900" lvl="1" indent="-342900"/>
            <a:r>
              <a:rPr lang="el-GR" kern="100" dirty="0">
                <a:solidFill>
                  <a:srgbClr val="407879"/>
                </a:solidFill>
                <a:latin typeface="Arial" panose="020B0604020202020204" pitchFamily="34" charset="0"/>
                <a:cs typeface="Arial" panose="020B0604020202020204" pitchFamily="34" charset="0"/>
              </a:rPr>
              <a:t>Απόρριψη αίτησης</a:t>
            </a:r>
            <a:endParaRPr lang="en-US" kern="100" dirty="0">
              <a:solidFill>
                <a:srgbClr val="407879"/>
              </a:solidFill>
              <a:latin typeface="Arial" panose="020B0604020202020204" pitchFamily="34" charset="0"/>
              <a:cs typeface="Arial" panose="020B0604020202020204" pitchFamily="34" charset="0"/>
            </a:endParaRPr>
          </a:p>
          <a:p>
            <a:pPr marL="342900" lvl="1" indent="-342900"/>
            <a:endParaRPr lang="el-GR" kern="100" dirty="0">
              <a:solidFill>
                <a:srgbClr val="407879"/>
              </a:solidFill>
              <a:latin typeface="Arial" panose="020B0604020202020204" pitchFamily="34" charset="0"/>
              <a:cs typeface="Arial" panose="020B0604020202020204" pitchFamily="34" charset="0"/>
            </a:endParaRPr>
          </a:p>
          <a:p>
            <a:pPr marL="0" lvl="1" indent="0">
              <a:buNone/>
            </a:pPr>
            <a:r>
              <a:rPr lang="el-GR" kern="100" dirty="0">
                <a:solidFill>
                  <a:srgbClr val="407879"/>
                </a:solidFill>
                <a:latin typeface="Arial" panose="020B0604020202020204" pitchFamily="34" charset="0"/>
                <a:cs typeface="Arial" panose="020B0604020202020204" pitchFamily="34" charset="0"/>
              </a:rPr>
              <a:t>4. Μη συμμόρφωση</a:t>
            </a:r>
          </a:p>
          <a:p>
            <a:pPr marL="342900" lvl="1" indent="-342900"/>
            <a:r>
              <a:rPr lang="el-GR" kern="100" dirty="0">
                <a:solidFill>
                  <a:srgbClr val="407879"/>
                </a:solidFill>
                <a:latin typeface="Arial" panose="020B0604020202020204" pitchFamily="34" charset="0"/>
                <a:cs typeface="Arial" panose="020B0604020202020204" pitchFamily="34" charset="0"/>
              </a:rPr>
              <a:t>Αναστολή ή απόρριψη εάν εκκρεμεί έφεση</a:t>
            </a:r>
          </a:p>
          <a:p>
            <a:pPr marL="342900" lvl="1" indent="-342900"/>
            <a:endParaRPr lang="el-GR" kern="100" dirty="0">
              <a:solidFill>
                <a:srgbClr val="407879"/>
              </a:solidFill>
              <a:latin typeface="Arial" panose="020B0604020202020204" pitchFamily="34" charset="0"/>
              <a:cs typeface="Arial" panose="020B0604020202020204" pitchFamily="34" charset="0"/>
            </a:endParaRPr>
          </a:p>
          <a:p>
            <a:pPr marL="0" lvl="1" indent="0">
              <a:buNone/>
            </a:pPr>
            <a:r>
              <a:rPr lang="el-GR" kern="100" dirty="0">
                <a:solidFill>
                  <a:srgbClr val="407879"/>
                </a:solidFill>
                <a:latin typeface="Arial" panose="020B0604020202020204" pitchFamily="34" charset="0"/>
                <a:cs typeface="Arial" panose="020B0604020202020204" pitchFamily="34" charset="0"/>
              </a:rPr>
              <a:t>5. Πολλαπλοί Χρεώστες</a:t>
            </a:r>
          </a:p>
          <a:p>
            <a:pPr marL="342900" lvl="1" indent="-342900"/>
            <a:r>
              <a:rPr lang="el-GR" kern="100" dirty="0">
                <a:solidFill>
                  <a:srgbClr val="407879"/>
                </a:solidFill>
                <a:latin typeface="Arial" panose="020B0604020202020204" pitchFamily="34" charset="0"/>
                <a:cs typeface="Arial" panose="020B0604020202020204" pitchFamily="34" charset="0"/>
              </a:rPr>
              <a:t>Το Δικαστήριο μπορεί να απορρίψει την αίτηση για κάποιους και να συνεχίσει για άλλους</a:t>
            </a:r>
          </a:p>
          <a:p>
            <a:pPr marL="0" lvl="1" indent="0">
              <a:buNone/>
            </a:pPr>
            <a:endParaRPr lang="el-GR" kern="100" dirty="0">
              <a:solidFill>
                <a:srgbClr val="407879"/>
              </a:solidFill>
              <a:latin typeface="Arial" panose="020B0604020202020204" pitchFamily="34" charset="0"/>
              <a:cs typeface="Arial" panose="020B0604020202020204" pitchFamily="34" charset="0"/>
            </a:endParaRPr>
          </a:p>
          <a:p>
            <a:pPr marL="0" lvl="1" indent="0">
              <a:buNone/>
            </a:pPr>
            <a:endParaRPr lang="el-GR"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startAt="5"/>
            </a:pPr>
            <a:endParaRPr lang="el-GR" sz="2200" kern="100" dirty="0">
              <a:solidFill>
                <a:srgbClr val="407879"/>
              </a:solidFill>
              <a:latin typeface="Arial" panose="020B0604020202020204" pitchFamily="34" charset="0"/>
              <a:cs typeface="Arial" panose="020B0604020202020204" pitchFamily="34" charset="0"/>
            </a:endParaRPr>
          </a:p>
          <a:p>
            <a:pPr marL="0" indent="0">
              <a:buNone/>
            </a:pPr>
            <a:endParaRPr lang="el-GR"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95CE075B-BF1A-ABC5-D33F-01A2AD76441F}"/>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826A424E-E9A5-EB49-21CA-F670F4743B7B}"/>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D364BBB4-4B4B-29EB-C73C-E8EF43CFEF6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CF68C441-FE55-6F02-C7C7-76FBE89594D0}"/>
              </a:ext>
            </a:extLst>
          </p:cNvPr>
          <p:cNvSpPr>
            <a:spLocks noGrp="1"/>
          </p:cNvSpPr>
          <p:nvPr>
            <p:ph type="sldNum" sz="quarter" idx="12"/>
          </p:nvPr>
        </p:nvSpPr>
        <p:spPr/>
        <p:txBody>
          <a:bodyPr/>
          <a:lstStyle/>
          <a:p>
            <a:fld id="{96BF25DB-7583-4C6D-92E2-9A981C6D8FC4}" type="slidenum">
              <a:rPr lang="en-CY" smtClean="0"/>
              <a:t>12</a:t>
            </a:fld>
            <a:endParaRPr lang="en-CY"/>
          </a:p>
        </p:txBody>
      </p:sp>
    </p:spTree>
    <p:extLst>
      <p:ext uri="{BB962C8B-B14F-4D97-AF65-F5344CB8AC3E}">
        <p14:creationId xmlns:p14="http://schemas.microsoft.com/office/powerpoint/2010/main" val="37261325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chemeClr val="bg1"/>
            </a:gs>
            <a:gs pos="58726">
              <a:srgbClr val="098495"/>
            </a:gs>
            <a:gs pos="34000">
              <a:srgbClr val="9DCED5"/>
            </a:gs>
            <a:gs pos="44000">
              <a:srgbClr val="098495"/>
            </a:gs>
            <a:gs pos="81000">
              <a:srgbClr val="9DCED5"/>
            </a:gs>
            <a:gs pos="100000">
              <a:schemeClr val="bg1"/>
            </a:gs>
          </a:gsLst>
          <a:lin ang="4800000" scaled="0"/>
          <a:tileRect/>
        </a:gradFill>
        <a:effectLst/>
      </p:bgPr>
    </p:bg>
    <p:spTree>
      <p:nvGrpSpPr>
        <p:cNvPr id="1" name="">
          <a:extLst>
            <a:ext uri="{FF2B5EF4-FFF2-40B4-BE49-F238E27FC236}">
              <a16:creationId xmlns:a16="http://schemas.microsoft.com/office/drawing/2014/main" id="{51F0DF04-059D-F7FD-1D87-C9622F88F1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044A4-8C53-AB5B-9DCE-0F23EED8733C}"/>
              </a:ext>
            </a:extLst>
          </p:cNvPr>
          <p:cNvSpPr>
            <a:spLocks noGrp="1"/>
          </p:cNvSpPr>
          <p:nvPr>
            <p:ph type="ctrTitle"/>
          </p:nvPr>
        </p:nvSpPr>
        <p:spPr>
          <a:xfrm>
            <a:off x="337127" y="2260004"/>
            <a:ext cx="11517745" cy="2684067"/>
          </a:xfrm>
        </p:spPr>
        <p:txBody>
          <a:bodyPr anchor="t">
            <a:normAutofit/>
          </a:bodyPr>
          <a:lstStyle/>
          <a:p>
            <a:r>
              <a:rPr lang="el-GR" sz="6000" b="1" kern="100" dirty="0">
                <a:solidFill>
                  <a:schemeClr val="bg1"/>
                </a:solidFill>
                <a:latin typeface="Arial" panose="020B0604020202020204" pitchFamily="34" charset="0"/>
                <a:cs typeface="Arial" panose="020B0604020202020204" pitchFamily="34" charset="0"/>
                <a:sym typeface="Helvetica Neue"/>
              </a:rPr>
              <a:t>Ακύρωση Διατάγματος Πτώχευσης</a:t>
            </a:r>
            <a:endParaRPr lang="en-CY"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E6CB91B-B9F2-AF16-5DF5-6FE1C93D492B}"/>
              </a:ext>
            </a:extLst>
          </p:cNvPr>
          <p:cNvSpPr>
            <a:spLocks noGrp="1"/>
          </p:cNvSpPr>
          <p:nvPr>
            <p:ph type="subTitle" idx="1"/>
          </p:nvPr>
        </p:nvSpPr>
        <p:spPr/>
        <p:txBody>
          <a:bodyPr/>
          <a:lstStyle/>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CY" dirty="0"/>
          </a:p>
        </p:txBody>
      </p:sp>
      <p:sp>
        <p:nvSpPr>
          <p:cNvPr id="5" name="Slide Number Placeholder 4">
            <a:extLst>
              <a:ext uri="{FF2B5EF4-FFF2-40B4-BE49-F238E27FC236}">
                <a16:creationId xmlns:a16="http://schemas.microsoft.com/office/drawing/2014/main" id="{64AF10D3-E86D-26AD-9D33-CB17367B65A7}"/>
              </a:ext>
            </a:extLst>
          </p:cNvPr>
          <p:cNvSpPr>
            <a:spLocks noGrp="1"/>
          </p:cNvSpPr>
          <p:nvPr>
            <p:ph type="sldNum" sz="quarter" idx="12"/>
          </p:nvPr>
        </p:nvSpPr>
        <p:spPr/>
        <p:txBody>
          <a:bodyPr/>
          <a:lstStyle/>
          <a:p>
            <a:fld id="{96BF25DB-7583-4C6D-92E2-9A981C6D8FC4}" type="slidenum">
              <a:rPr lang="en-CY" smtClean="0"/>
              <a:pPr/>
              <a:t>120</a:t>
            </a:fld>
            <a:endParaRPr lang="en-CY" dirty="0"/>
          </a:p>
        </p:txBody>
      </p:sp>
    </p:spTree>
    <p:extLst>
      <p:ext uri="{BB962C8B-B14F-4D97-AF65-F5344CB8AC3E}">
        <p14:creationId xmlns:p14="http://schemas.microsoft.com/office/powerpoint/2010/main" val="2049097095"/>
      </p:ext>
    </p:extLst>
  </p:cSld>
  <p:clrMapOvr>
    <a:overrideClrMapping bg1="lt1" tx1="dk1" bg2="lt2" tx2="dk2" accent1="accent1" accent2="accent2" accent3="accent3" accent4="accent4" accent5="accent5" accent6="accent6" hlink="hlink" folHlink="folHlink"/>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79E47-AF83-A0C6-405D-A8FFF0827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0523BA-6591-2625-D970-37451392EDF5}"/>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Ακύρωση Διατάγματος Πτώχευσης (Άρθρο 31)</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C633A91-736C-59CB-4A84-11D7ACD71944}"/>
              </a:ext>
            </a:extLst>
          </p:cNvPr>
          <p:cNvSpPr>
            <a:spLocks noGrp="1"/>
          </p:cNvSpPr>
          <p:nvPr>
            <p:ph idx="1"/>
          </p:nvPr>
        </p:nvSpPr>
        <p:spPr>
          <a:xfrm>
            <a:off x="838200" y="1331496"/>
            <a:ext cx="10728158" cy="4879511"/>
          </a:xfrm>
          <a:ln>
            <a:noFill/>
            <a:miter lim="800000"/>
          </a:ln>
        </p:spPr>
        <p:txBody>
          <a:bodyPr>
            <a:normAutofit/>
          </a:bodyPr>
          <a:lstStyle/>
          <a:p>
            <a:r>
              <a:rPr lang="el-GR" sz="2400" kern="100" dirty="0">
                <a:solidFill>
                  <a:srgbClr val="407879"/>
                </a:solidFill>
                <a:latin typeface="Arial" panose="020B0604020202020204" pitchFamily="34" charset="0"/>
                <a:cs typeface="Arial" panose="020B0604020202020204" pitchFamily="34" charset="0"/>
              </a:rPr>
              <a:t>Το άρθρο 31 δίνει στο δικαστήριο τη δυνατότητα να ακυρώσει ένα διάταγμα πτώχευσης υπό ορισμένες προϋποθέσεις.</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Με την ακύρωση ο πτωχεύσαντας παύει να θεωρείται πτωχευμένος και μπορεί να επιστρέψει στην κανονική του οικονομική δραστηριότητα.</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Όλες οι νόμιμες πράξεις και συναλλαγές που έγιναν πριν την ακύρωση παραμένουν έγκυρες.</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Προϋποθέσεις ακύρωσης είναι είτε λόγω λανθασμένης απόφασης δηλαδή ο χρεώστης να μην έπρεπε να είχε κηρυχθεί σε πτώχευση είτε με συγκατάθεση από όλους τους πιστωτές.</a:t>
            </a:r>
          </a:p>
          <a:p>
            <a:pPr marL="0" indent="0">
              <a:buNone/>
            </a:pPr>
            <a:endParaRPr lang="en-US"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pPr lvl="1"/>
            <a:endParaRPr lang="el-GR" sz="20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95A50E9A-C57A-96ED-D59C-F5D812258E57}"/>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1C34EF45-F933-28D6-FE61-061D80E6B51C}"/>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4338431E-C59C-64C6-4538-EF22CD88F95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A1E48769-4955-071A-94E5-8B36231ADE34}"/>
              </a:ext>
            </a:extLst>
          </p:cNvPr>
          <p:cNvSpPr>
            <a:spLocks noGrp="1"/>
          </p:cNvSpPr>
          <p:nvPr>
            <p:ph type="sldNum" sz="quarter" idx="12"/>
          </p:nvPr>
        </p:nvSpPr>
        <p:spPr/>
        <p:txBody>
          <a:bodyPr/>
          <a:lstStyle/>
          <a:p>
            <a:fld id="{96BF25DB-7583-4C6D-92E2-9A981C6D8FC4}" type="slidenum">
              <a:rPr lang="en-CY" smtClean="0"/>
              <a:t>121</a:t>
            </a:fld>
            <a:endParaRPr lang="en-CY"/>
          </a:p>
        </p:txBody>
      </p:sp>
    </p:spTree>
    <p:extLst>
      <p:ext uri="{BB962C8B-B14F-4D97-AF65-F5344CB8AC3E}">
        <p14:creationId xmlns:p14="http://schemas.microsoft.com/office/powerpoint/2010/main" val="22008577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A5B73-AE78-148A-9200-35F8CA995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FE2D3-A642-B990-AB19-DC61F68DD97A}"/>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Ακύρωση Διατάγματος Πτώχευσης (Άρθρο 31)</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3ADFBEC-0A43-C40C-5315-B9E5EABEF4B8}"/>
              </a:ext>
            </a:extLst>
          </p:cNvPr>
          <p:cNvSpPr>
            <a:spLocks noGrp="1"/>
          </p:cNvSpPr>
          <p:nvPr>
            <p:ph idx="1"/>
          </p:nvPr>
        </p:nvSpPr>
        <p:spPr>
          <a:xfrm>
            <a:off x="838200" y="1331496"/>
            <a:ext cx="10728158" cy="4879511"/>
          </a:xfrm>
          <a:ln>
            <a:noFill/>
            <a:miter lim="800000"/>
          </a:ln>
        </p:spPr>
        <p:txBody>
          <a:bodyPr>
            <a:normAutofit/>
          </a:bodyPr>
          <a:lstStyle/>
          <a:p>
            <a:pPr marL="0" indent="0">
              <a:buNone/>
            </a:pPr>
            <a:r>
              <a:rPr lang="el-GR" sz="2400" kern="100" dirty="0">
                <a:solidFill>
                  <a:srgbClr val="407879"/>
                </a:solidFill>
                <a:latin typeface="Arial" panose="020B0604020202020204" pitchFamily="34" charset="0"/>
                <a:cs typeface="Arial" panose="020B0604020202020204" pitchFamily="34" charset="0"/>
              </a:rPr>
              <a:t>Βήματα για ακύρωση με συγκατάθεση πιστωτών</a:t>
            </a:r>
            <a:r>
              <a:rPr lang="en-US" sz="2400" kern="100" dirty="0">
                <a:solidFill>
                  <a:srgbClr val="407879"/>
                </a:solidFill>
                <a:latin typeface="Arial" panose="020B0604020202020204" pitchFamily="34" charset="0"/>
                <a:cs typeface="Arial" panose="020B0604020202020204" pitchFamily="34" charset="0"/>
              </a:rPr>
              <a:t>:</a:t>
            </a:r>
            <a:endParaRPr lang="el-GR" sz="24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a:pPr>
            <a:r>
              <a:rPr lang="el-GR" sz="2400" kern="100" dirty="0">
                <a:solidFill>
                  <a:srgbClr val="407879"/>
                </a:solidFill>
                <a:latin typeface="Arial" panose="020B0604020202020204" pitchFamily="34" charset="0"/>
                <a:cs typeface="Arial" panose="020B0604020202020204" pitchFamily="34" charset="0"/>
              </a:rPr>
              <a:t>Προετοιμασία καταλόγου πιστωτών από το ΤΑ.</a:t>
            </a:r>
          </a:p>
          <a:p>
            <a:pPr marL="457200" indent="-457200">
              <a:buFont typeface="+mj-lt"/>
              <a:buAutoNum type="arabicPeriod"/>
            </a:pPr>
            <a:endParaRPr lang="el-GR" sz="24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a:pPr>
            <a:r>
              <a:rPr lang="el-GR" sz="2400" kern="100" dirty="0">
                <a:solidFill>
                  <a:srgbClr val="407879"/>
                </a:solidFill>
                <a:latin typeface="Arial" panose="020B0604020202020204" pitchFamily="34" charset="0"/>
                <a:cs typeface="Arial" panose="020B0604020202020204" pitchFamily="34" charset="0"/>
              </a:rPr>
              <a:t>Ο πτωχεύσαντας απευθύνεται στους πιστωτές για διαπραγμάτευση και λήψη της σχετικής συγκατάθεσης.</a:t>
            </a:r>
          </a:p>
          <a:p>
            <a:pPr marL="457200" indent="-457200">
              <a:buFont typeface="+mj-lt"/>
              <a:buAutoNum type="arabicPeriod"/>
            </a:pPr>
            <a:endParaRPr lang="el-GR" sz="24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a:pPr>
            <a:r>
              <a:rPr lang="el-GR" sz="2400" kern="100" dirty="0">
                <a:solidFill>
                  <a:srgbClr val="407879"/>
                </a:solidFill>
                <a:latin typeface="Arial" panose="020B0604020202020204" pitchFamily="34" charset="0"/>
                <a:cs typeface="Arial" panose="020B0604020202020204" pitchFamily="34" charset="0"/>
              </a:rPr>
              <a:t>Υποβολή αίτησης στο Δικαστήριο από τον πτωχεύσαντα με επισυνημμένες τις συγκαταθέσεις.</a:t>
            </a:r>
          </a:p>
          <a:p>
            <a:pPr marL="457200" indent="-457200">
              <a:buFont typeface="+mj-lt"/>
              <a:buAutoNum type="arabicPeriod"/>
            </a:pPr>
            <a:endParaRPr lang="el-GR" sz="24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a:pPr>
            <a:r>
              <a:rPr lang="el-GR" sz="2400" kern="100" dirty="0">
                <a:solidFill>
                  <a:srgbClr val="407879"/>
                </a:solidFill>
                <a:latin typeface="Arial" panose="020B0604020202020204" pitchFamily="34" charset="0"/>
                <a:cs typeface="Arial" panose="020B0604020202020204" pitchFamily="34" charset="0"/>
              </a:rPr>
              <a:t>Συγκατάθεση ή άρνηση συγκατάθεσης από μέρους του διαχειριστή.</a:t>
            </a:r>
            <a:endParaRPr lang="en-US" sz="24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a:pPr>
            <a:endParaRPr lang="en-US" sz="2400" kern="100" dirty="0">
              <a:solidFill>
                <a:srgbClr val="407879"/>
              </a:solidFill>
              <a:latin typeface="Arial" panose="020B0604020202020204" pitchFamily="34" charset="0"/>
              <a:cs typeface="Arial" panose="020B0604020202020204" pitchFamily="34" charset="0"/>
            </a:endParaRPr>
          </a:p>
          <a:p>
            <a:pPr marL="0" indent="0">
              <a:buNone/>
            </a:pPr>
            <a:endParaRPr lang="en-US"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pPr lvl="1"/>
            <a:endParaRPr lang="el-GR" sz="20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1BC4B500-D5E2-304E-53A6-DF972E61D492}"/>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F7966F8D-9DA0-3297-0887-DAE26BD06EC2}"/>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40F7244C-96D0-9921-753F-5C0C5D423F7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9133EE47-C1A3-6F04-1E3A-B4BEC17FB6B1}"/>
              </a:ext>
            </a:extLst>
          </p:cNvPr>
          <p:cNvSpPr>
            <a:spLocks noGrp="1"/>
          </p:cNvSpPr>
          <p:nvPr>
            <p:ph type="sldNum" sz="quarter" idx="12"/>
          </p:nvPr>
        </p:nvSpPr>
        <p:spPr/>
        <p:txBody>
          <a:bodyPr/>
          <a:lstStyle/>
          <a:p>
            <a:fld id="{96BF25DB-7583-4C6D-92E2-9A981C6D8FC4}" type="slidenum">
              <a:rPr lang="en-CY" smtClean="0"/>
              <a:t>122</a:t>
            </a:fld>
            <a:endParaRPr lang="en-CY"/>
          </a:p>
        </p:txBody>
      </p:sp>
    </p:spTree>
    <p:extLst>
      <p:ext uri="{BB962C8B-B14F-4D97-AF65-F5344CB8AC3E}">
        <p14:creationId xmlns:p14="http://schemas.microsoft.com/office/powerpoint/2010/main" val="4142628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179C5-12E7-1A2C-6FAB-EC006958F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523BA-D44C-5CD0-7580-2CF9B180A811}"/>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Ακύρωση Διατάγματος Πτώχευσης (Άρθρο 31)</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C22DDE-48FC-6C48-4079-426C98DCDC0B}"/>
              </a:ext>
            </a:extLst>
          </p:cNvPr>
          <p:cNvSpPr>
            <a:spLocks noGrp="1"/>
          </p:cNvSpPr>
          <p:nvPr>
            <p:ph idx="1"/>
          </p:nvPr>
        </p:nvSpPr>
        <p:spPr>
          <a:xfrm>
            <a:off x="838200" y="1331496"/>
            <a:ext cx="10728158" cy="4879511"/>
          </a:xfrm>
          <a:ln>
            <a:noFill/>
            <a:miter lim="800000"/>
          </a:ln>
        </p:spPr>
        <p:txBody>
          <a:bodyPr>
            <a:normAutofit/>
          </a:bodyPr>
          <a:lstStyle/>
          <a:p>
            <a:pPr marL="0" indent="0">
              <a:buNone/>
            </a:pPr>
            <a:r>
              <a:rPr lang="el-GR" sz="2400" kern="100" dirty="0">
                <a:solidFill>
                  <a:srgbClr val="407879"/>
                </a:solidFill>
                <a:latin typeface="Arial" panose="020B0604020202020204" pitchFamily="34" charset="0"/>
                <a:cs typeface="Arial" panose="020B0604020202020204" pitchFamily="34" charset="0"/>
              </a:rPr>
              <a:t>Σημαντικές σημειώσεις</a:t>
            </a:r>
            <a:endParaRPr lang="en-US" sz="2400" kern="100" dirty="0">
              <a:solidFill>
                <a:srgbClr val="407879"/>
              </a:solidFill>
              <a:latin typeface="Arial" panose="020B0604020202020204" pitchFamily="34" charset="0"/>
              <a:cs typeface="Arial" panose="020B0604020202020204" pitchFamily="34" charset="0"/>
            </a:endParaRPr>
          </a:p>
          <a:p>
            <a:pPr marL="0" indent="0">
              <a:buNone/>
            </a:pPr>
            <a:r>
              <a:rPr lang="en-US" sz="2400" kern="100" dirty="0">
                <a:solidFill>
                  <a:srgbClr val="407879"/>
                </a:solidFill>
                <a:latin typeface="Arial" panose="020B0604020202020204" pitchFamily="34" charset="0"/>
                <a:cs typeface="Arial" panose="020B0604020202020204" pitchFamily="34" charset="0"/>
                <a:sym typeface="Wingdings" panose="05000000000000000000" pitchFamily="2" charset="2"/>
              </a:rPr>
              <a:t></a:t>
            </a:r>
            <a:r>
              <a:rPr lang="el-GR" sz="2400" kern="100" dirty="0">
                <a:solidFill>
                  <a:srgbClr val="407879"/>
                </a:solidFill>
                <a:latin typeface="Arial" panose="020B0604020202020204" pitchFamily="34" charset="0"/>
                <a:cs typeface="Arial" panose="020B0604020202020204" pitchFamily="34" charset="0"/>
                <a:sym typeface="Wingdings" panose="05000000000000000000" pitchFamily="2" charset="2"/>
              </a:rPr>
              <a:t>Σε περίπτωση που ο πτωχεύσαντας υποστηρίζει ότι γνωρίζει τους πιστωτές του και δεν επιθυμεί κατάλογο, τότε δικαιούται να προχωρήσει στην αίτηση αλλά αν ο διαχειριστής γν</a:t>
            </a:r>
            <a:r>
              <a:rPr lang="el-GR" sz="2400" kern="100" dirty="0">
                <a:solidFill>
                  <a:srgbClr val="407879"/>
                </a:solidFill>
                <a:latin typeface="Arial" panose="020B0604020202020204" pitchFamily="34" charset="0"/>
                <a:cs typeface="Arial" panose="020B0604020202020204" pitchFamily="34" charset="0"/>
              </a:rPr>
              <a:t>ωρίζει πιστωτή για τον οποίο δεν έχει ληφθεί συγκατάθεση, τότε δεν θα δώσει την συγκατάθεση του.</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pPr marL="0" indent="0">
              <a:buNone/>
            </a:pPr>
            <a:r>
              <a:rPr lang="el-GR" sz="2400" kern="100" dirty="0">
                <a:solidFill>
                  <a:srgbClr val="407879"/>
                </a:solidFill>
                <a:latin typeface="Arial" panose="020B0604020202020204" pitchFamily="34" charset="0"/>
                <a:cs typeface="Arial" panose="020B0604020202020204" pitchFamily="34" charset="0"/>
                <a:sym typeface="Wingdings" panose="05000000000000000000" pitchFamily="2" charset="2"/>
              </a:rPr>
              <a:t></a:t>
            </a:r>
            <a:r>
              <a:rPr lang="el-GR" sz="2400" kern="100" dirty="0">
                <a:solidFill>
                  <a:srgbClr val="407879"/>
                </a:solidFill>
                <a:latin typeface="Arial" panose="020B0604020202020204" pitchFamily="34" charset="0"/>
                <a:cs typeface="Arial" panose="020B0604020202020204" pitchFamily="34" charset="0"/>
              </a:rPr>
              <a:t>Αν υπάρχουν χρέη που αμφισβητούνται ή ανήκουν σε άγνωστο πιστωτή θεωρούνται εξοφλημένα, εφόσον το ποσό τους κατατεθεί στο δικαστήριο. Έτσι, ο πτωχεύσαντας μπορεί να προχωρήσει στην ακύρωση χωρίς να εκκρεμούν ζητήματα χρεών.</a:t>
            </a:r>
            <a:endParaRPr lang="en-US"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pPr lvl="1"/>
            <a:endParaRPr lang="el-GR" sz="20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C0C3B4C-2491-6F03-3966-765C77B755C7}"/>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2683CC95-E562-225C-F276-F9BFAD16FF80}"/>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1AD950A0-E612-9DC7-1802-01665F4DCDD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B80745E5-6B6E-F43A-FBD9-0B4504B4CAA3}"/>
              </a:ext>
            </a:extLst>
          </p:cNvPr>
          <p:cNvSpPr>
            <a:spLocks noGrp="1"/>
          </p:cNvSpPr>
          <p:nvPr>
            <p:ph type="sldNum" sz="quarter" idx="12"/>
          </p:nvPr>
        </p:nvSpPr>
        <p:spPr/>
        <p:txBody>
          <a:bodyPr/>
          <a:lstStyle/>
          <a:p>
            <a:fld id="{96BF25DB-7583-4C6D-92E2-9A981C6D8FC4}" type="slidenum">
              <a:rPr lang="en-CY" smtClean="0"/>
              <a:t>123</a:t>
            </a:fld>
            <a:endParaRPr lang="en-CY"/>
          </a:p>
        </p:txBody>
      </p:sp>
    </p:spTree>
    <p:extLst>
      <p:ext uri="{BB962C8B-B14F-4D97-AF65-F5344CB8AC3E}">
        <p14:creationId xmlns:p14="http://schemas.microsoft.com/office/powerpoint/2010/main" val="22362783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CFC66-0241-2DCA-BFE6-F2977D3613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EC023E-91A1-3131-1483-86F1E70FA22A}"/>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Ακύρωση Διατάγματος Πτώχευσης (Άρθρο 31)</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FBEF449-0BBD-CB3E-94BD-2C5E8B057C54}"/>
              </a:ext>
            </a:extLst>
          </p:cNvPr>
          <p:cNvSpPr>
            <a:spLocks noGrp="1"/>
          </p:cNvSpPr>
          <p:nvPr>
            <p:ph idx="1"/>
          </p:nvPr>
        </p:nvSpPr>
        <p:spPr>
          <a:xfrm>
            <a:off x="838200" y="1331496"/>
            <a:ext cx="10728158" cy="4879511"/>
          </a:xfrm>
          <a:ln>
            <a:noFill/>
            <a:miter lim="800000"/>
          </a:ln>
        </p:spPr>
        <p:txBody>
          <a:bodyPr>
            <a:normAutofit/>
          </a:bodyPr>
          <a:lstStyle/>
          <a:p>
            <a:pPr marL="0" indent="0">
              <a:buNone/>
            </a:pPr>
            <a:r>
              <a:rPr lang="el-GR" sz="2400" kern="100" dirty="0">
                <a:solidFill>
                  <a:srgbClr val="407879"/>
                </a:solidFill>
                <a:latin typeface="Arial" panose="020B0604020202020204" pitchFamily="34" charset="0"/>
                <a:cs typeface="Arial" panose="020B0604020202020204" pitchFamily="34" charset="0"/>
              </a:rPr>
              <a:t>Εάν εκδοθεί το ακυρωτικό διάταγμα τότε</a:t>
            </a:r>
            <a:r>
              <a:rPr lang="en-US" sz="2400" kern="100" dirty="0">
                <a:solidFill>
                  <a:srgbClr val="407879"/>
                </a:solidFill>
                <a:latin typeface="Arial" panose="020B0604020202020204" pitchFamily="34" charset="0"/>
                <a:cs typeface="Arial" panose="020B0604020202020204" pitchFamily="34" charset="0"/>
              </a:rPr>
              <a:t>:</a:t>
            </a:r>
          </a:p>
          <a:p>
            <a:pPr marL="0" indent="0">
              <a:buNone/>
            </a:pPr>
            <a:endParaRPr lang="en-US" sz="2400" kern="100" dirty="0">
              <a:solidFill>
                <a:srgbClr val="407879"/>
              </a:solidFill>
              <a:latin typeface="Arial" panose="020B0604020202020204" pitchFamily="34" charset="0"/>
              <a:cs typeface="Arial" panose="020B0604020202020204" pitchFamily="34" charset="0"/>
            </a:endParaRPr>
          </a:p>
          <a:p>
            <a:r>
              <a:rPr lang="en-US" sz="2400" kern="100" dirty="0">
                <a:solidFill>
                  <a:srgbClr val="407879"/>
                </a:solidFill>
                <a:latin typeface="Arial" panose="020B0604020202020204" pitchFamily="34" charset="0"/>
                <a:cs typeface="Arial" panose="020B0604020202020204" pitchFamily="34" charset="0"/>
              </a:rPr>
              <a:t>O</a:t>
            </a:r>
            <a:r>
              <a:rPr lang="el-GR" sz="2400" kern="100" dirty="0">
                <a:solidFill>
                  <a:srgbClr val="407879"/>
                </a:solidFill>
                <a:latin typeface="Arial" panose="020B0604020202020204" pitchFamily="34" charset="0"/>
                <a:cs typeface="Arial" panose="020B0604020202020204" pitchFamily="34" charset="0"/>
              </a:rPr>
              <a:t> πτωχεύσαντας οφείλει να καταβάλλει €100 για έξοδα δημοσίευσης και να επιδώσει το Διάταγμα Ακύρωσης μαζί με την πληρωμή του τέλους δημοσίευσης</a:t>
            </a:r>
            <a:r>
              <a:rPr lang="en-US" sz="2400" kern="100" dirty="0">
                <a:solidFill>
                  <a:srgbClr val="407879"/>
                </a:solidFill>
                <a:latin typeface="Arial" panose="020B0604020202020204" pitchFamily="34" charset="0"/>
                <a:cs typeface="Arial" panose="020B0604020202020204" pitchFamily="34" charset="0"/>
              </a:rPr>
              <a:t>.</a:t>
            </a:r>
          </a:p>
          <a:p>
            <a:endParaRPr lang="en-US"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Οποιοδήποτε άλλο ποσό υπάρχει στο λογαριασμό του πτωχεύσαντα επιστρέφεται στον ίδιο.</a:t>
            </a:r>
          </a:p>
          <a:p>
            <a:pPr marL="457200" indent="-457200">
              <a:buFont typeface="+mj-lt"/>
              <a:buAutoNum type="arabicPeriod"/>
            </a:pPr>
            <a:endParaRPr lang="el-GR" sz="2400" kern="100" dirty="0">
              <a:solidFill>
                <a:srgbClr val="407879"/>
              </a:solidFill>
              <a:latin typeface="Arial" panose="020B0604020202020204" pitchFamily="34" charset="0"/>
              <a:cs typeface="Arial" panose="020B0604020202020204" pitchFamily="34" charset="0"/>
            </a:endParaRP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a:pPr>
            <a:endParaRPr lang="en-US"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pPr lvl="1"/>
            <a:endParaRPr lang="el-GR" sz="20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5FE22FED-BD50-C910-9140-21C34B3575C9}"/>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BD03CC05-564F-A78B-A96D-539570157114}"/>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CAC4DCA6-D58D-1C25-E193-D8ECCAA634B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A2C2A203-79D3-3513-5893-030630950FB0}"/>
              </a:ext>
            </a:extLst>
          </p:cNvPr>
          <p:cNvSpPr>
            <a:spLocks noGrp="1"/>
          </p:cNvSpPr>
          <p:nvPr>
            <p:ph type="sldNum" sz="quarter" idx="12"/>
          </p:nvPr>
        </p:nvSpPr>
        <p:spPr/>
        <p:txBody>
          <a:bodyPr/>
          <a:lstStyle/>
          <a:p>
            <a:fld id="{96BF25DB-7583-4C6D-92E2-9A981C6D8FC4}" type="slidenum">
              <a:rPr lang="en-CY" smtClean="0"/>
              <a:t>124</a:t>
            </a:fld>
            <a:endParaRPr lang="en-CY"/>
          </a:p>
        </p:txBody>
      </p:sp>
    </p:spTree>
    <p:extLst>
      <p:ext uri="{BB962C8B-B14F-4D97-AF65-F5344CB8AC3E}">
        <p14:creationId xmlns:p14="http://schemas.microsoft.com/office/powerpoint/2010/main" val="28349764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9047F-1BE6-64A5-B0A6-60342B4F89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8A7ACC-8B07-5E35-B343-41CDC156E963}"/>
              </a:ext>
            </a:extLst>
          </p:cNvPr>
          <p:cNvSpPr>
            <a:spLocks noGrp="1"/>
          </p:cNvSpPr>
          <p:nvPr>
            <p:ph type="ctrTitle"/>
          </p:nvPr>
        </p:nvSpPr>
        <p:spPr>
          <a:xfrm>
            <a:off x="337127" y="2260004"/>
            <a:ext cx="11517745" cy="2684067"/>
          </a:xfrm>
        </p:spPr>
        <p:txBody>
          <a:bodyPr anchor="t">
            <a:normAutofit/>
          </a:bodyPr>
          <a:lstStyle/>
          <a:p>
            <a:r>
              <a:rPr lang="el-GR" sz="5400" kern="100" dirty="0">
                <a:solidFill>
                  <a:srgbClr val="407879"/>
                </a:solidFill>
                <a:latin typeface="Arial" panose="020B0604020202020204" pitchFamily="34" charset="0"/>
                <a:ea typeface="+mn-ea"/>
                <a:cs typeface="Arial" panose="020B0604020202020204" pitchFamily="34" charset="0"/>
              </a:rPr>
              <a:t>Σας ευχαριστούμε πολύ για την προσοχή σας!</a:t>
            </a:r>
            <a:endParaRPr lang="en-CY" sz="5400" kern="100" dirty="0">
              <a:solidFill>
                <a:srgbClr val="407879"/>
              </a:solidFill>
              <a:latin typeface="Arial" panose="020B0604020202020204" pitchFamily="34" charset="0"/>
              <a:ea typeface="+mn-ea"/>
              <a:cs typeface="Arial" panose="020B0604020202020204" pitchFamily="34" charset="0"/>
            </a:endParaRPr>
          </a:p>
        </p:txBody>
      </p:sp>
      <p:pic>
        <p:nvPicPr>
          <p:cNvPr id="1026" name="Picture 2">
            <a:extLst>
              <a:ext uri="{FF2B5EF4-FFF2-40B4-BE49-F238E27FC236}">
                <a16:creationId xmlns:a16="http://schemas.microsoft.com/office/drawing/2014/main" id="{CB70D2D7-EF00-FBFA-1D6C-C2A18ADA2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51" t="55032" r="37421" b="28654"/>
          <a:stretch>
            <a:fillRect/>
          </a:stretch>
        </p:blipFill>
        <p:spPr bwMode="auto">
          <a:xfrm>
            <a:off x="121798" y="238483"/>
            <a:ext cx="5216820" cy="1468438"/>
          </a:xfrm>
          <a:prstGeom prst="rect">
            <a:avLst/>
          </a:prstGeom>
          <a:pattFill prst="pct5">
            <a:fgClr>
              <a:srgbClr val="0A9AAE"/>
            </a:fgClr>
            <a:bgClr>
              <a:schemeClr val="bg1"/>
            </a:bgClr>
          </a:pattFill>
          <a:ln>
            <a:noFill/>
          </a:ln>
          <a:effectLst>
            <a:softEdge rad="88900"/>
          </a:effectLst>
        </p:spPr>
      </p:pic>
      <p:sp>
        <p:nvSpPr>
          <p:cNvPr id="3" name="Subtitle 2">
            <a:extLst>
              <a:ext uri="{FF2B5EF4-FFF2-40B4-BE49-F238E27FC236}">
                <a16:creationId xmlns:a16="http://schemas.microsoft.com/office/drawing/2014/main" id="{01F1C76C-C076-328A-3764-1B743690362C}"/>
              </a:ext>
            </a:extLst>
          </p:cNvPr>
          <p:cNvSpPr>
            <a:spLocks noGrp="1"/>
          </p:cNvSpPr>
          <p:nvPr>
            <p:ph type="subTitle" idx="1"/>
          </p:nvPr>
        </p:nvSpPr>
        <p:spPr>
          <a:xfrm>
            <a:off x="1524000" y="3602038"/>
            <a:ext cx="9144000" cy="1655762"/>
          </a:xfrm>
        </p:spPr>
        <p:txBody>
          <a:bodyPr/>
          <a:lstStyle/>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CY" dirty="0"/>
          </a:p>
        </p:txBody>
      </p:sp>
      <p:pic>
        <p:nvPicPr>
          <p:cNvPr id="14" name="Image" descr="Image">
            <a:extLst>
              <a:ext uri="{FF2B5EF4-FFF2-40B4-BE49-F238E27FC236}">
                <a16:creationId xmlns:a16="http://schemas.microsoft.com/office/drawing/2014/main" id="{7142DB59-F02F-F76E-6CDF-E74E6F865973}"/>
              </a:ext>
            </a:extLst>
          </p:cNvPr>
          <p:cNvPicPr>
            <a:picLocks noChangeAspect="1"/>
          </p:cNvPicPr>
          <p:nvPr/>
        </p:nvPicPr>
        <p:blipFill>
          <a:blip r:embed="rId4"/>
          <a:srcRect r="54655"/>
          <a:stretch/>
        </p:blipFill>
        <p:spPr>
          <a:xfrm>
            <a:off x="9278904" y="5644276"/>
            <a:ext cx="2913096" cy="1370743"/>
          </a:xfrm>
          <a:prstGeom prst="rect">
            <a:avLst/>
          </a:prstGeom>
          <a:ln w="12700">
            <a:miter lim="400000"/>
          </a:ln>
        </p:spPr>
      </p:pic>
      <p:sp>
        <p:nvSpPr>
          <p:cNvPr id="5" name="Slide Number Placeholder 4">
            <a:extLst>
              <a:ext uri="{FF2B5EF4-FFF2-40B4-BE49-F238E27FC236}">
                <a16:creationId xmlns:a16="http://schemas.microsoft.com/office/drawing/2014/main" id="{9FFD94B8-FFCD-7E3B-ABCE-747F9B2B5EC9}"/>
              </a:ext>
            </a:extLst>
          </p:cNvPr>
          <p:cNvSpPr>
            <a:spLocks noGrp="1"/>
          </p:cNvSpPr>
          <p:nvPr>
            <p:ph type="sldNum" sz="quarter" idx="12"/>
          </p:nvPr>
        </p:nvSpPr>
        <p:spPr/>
        <p:txBody>
          <a:bodyPr/>
          <a:lstStyle/>
          <a:p>
            <a:fld id="{96BF25DB-7583-4C6D-92E2-9A981C6D8FC4}" type="slidenum">
              <a:rPr lang="en-CY" smtClean="0"/>
              <a:pPr/>
              <a:t>125</a:t>
            </a:fld>
            <a:endParaRPr lang="en-CY" dirty="0"/>
          </a:p>
        </p:txBody>
      </p:sp>
    </p:spTree>
    <p:extLst>
      <p:ext uri="{BB962C8B-B14F-4D97-AF65-F5344CB8AC3E}">
        <p14:creationId xmlns:p14="http://schemas.microsoft.com/office/powerpoint/2010/main" val="14767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8FC83-1610-4AF0-6DB6-84F318A041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FA4F9-9E58-F21A-FABD-7EB5FF17522C}"/>
              </a:ext>
            </a:extLst>
          </p:cNvPr>
          <p:cNvSpPr>
            <a:spLocks noGrp="1"/>
          </p:cNvSpPr>
          <p:nvPr>
            <p:ph type="title"/>
          </p:nvPr>
        </p:nvSpPr>
        <p:spPr>
          <a:xfrm>
            <a:off x="838200" y="365125"/>
            <a:ext cx="10515600" cy="611419"/>
          </a:xfrm>
          <a:ln>
            <a:noFill/>
          </a:ln>
        </p:spPr>
        <p:txBody>
          <a:bodyPr>
            <a:normAutofit/>
          </a:bodyPr>
          <a:lstStyle/>
          <a:p>
            <a:r>
              <a:rPr lang="el-GR" sz="2900" b="1" kern="100" dirty="0">
                <a:solidFill>
                  <a:srgbClr val="321F61"/>
                </a:solidFill>
                <a:latin typeface="Arial" panose="020B0604020202020204" pitchFamily="34" charset="0"/>
                <a:cs typeface="Arial" panose="020B0604020202020204" pitchFamily="34" charset="0"/>
              </a:rPr>
              <a:t>Διαδικασία και Διάταγμα σε Αίτηση Πιστωτή</a:t>
            </a:r>
            <a:endParaRPr lang="en-CY" sz="29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0647193E-BB59-6223-D9B4-9A7E05E45BAA}"/>
              </a:ext>
            </a:extLst>
          </p:cNvPr>
          <p:cNvSpPr>
            <a:spLocks noGrp="1"/>
          </p:cNvSpPr>
          <p:nvPr>
            <p:ph idx="1"/>
          </p:nvPr>
        </p:nvSpPr>
        <p:spPr>
          <a:xfrm>
            <a:off x="838200" y="1444131"/>
            <a:ext cx="10760242" cy="4433936"/>
          </a:xfrm>
          <a:ln>
            <a:noFill/>
            <a:miter lim="800000"/>
          </a:ln>
        </p:spPr>
        <p:txBody>
          <a:bodyPr>
            <a:normAutofit lnSpcReduction="10000"/>
          </a:bodyPr>
          <a:lstStyle/>
          <a:p>
            <a:pPr marL="0" lvl="1" indent="0">
              <a:buNone/>
            </a:pPr>
            <a:r>
              <a:rPr lang="el-GR" kern="100" dirty="0">
                <a:solidFill>
                  <a:srgbClr val="407879"/>
                </a:solidFill>
                <a:latin typeface="Arial" panose="020B0604020202020204" pitchFamily="34" charset="0"/>
                <a:cs typeface="Arial" panose="020B0604020202020204" pitchFamily="34" charset="0"/>
              </a:rPr>
              <a:t>6. Αμφισβήτηση Χρέους από Χρεώστη</a:t>
            </a:r>
          </a:p>
          <a:p>
            <a:pPr marL="342900" lvl="1" indent="-342900"/>
            <a:r>
              <a:rPr lang="el-GR" kern="100" dirty="0">
                <a:solidFill>
                  <a:srgbClr val="407879"/>
                </a:solidFill>
                <a:latin typeface="Arial" panose="020B0604020202020204" pitchFamily="34" charset="0"/>
                <a:cs typeface="Arial" panose="020B0604020202020204" pitchFamily="34" charset="0"/>
              </a:rPr>
              <a:t>Το Δικαστήριο μπορεί να απαιτήσει εξασφάλιση για την πληρωμή του χρέους και των εξόδων και να αναστείλει τη διαδικασία.</a:t>
            </a:r>
          </a:p>
          <a:p>
            <a:pPr marL="342900" lvl="1" indent="-342900"/>
            <a:endParaRPr lang="el-GR" kern="100" dirty="0">
              <a:solidFill>
                <a:srgbClr val="407879"/>
              </a:solidFill>
              <a:latin typeface="Arial" panose="020B0604020202020204" pitchFamily="34" charset="0"/>
              <a:cs typeface="Arial" panose="020B0604020202020204" pitchFamily="34" charset="0"/>
            </a:endParaRPr>
          </a:p>
          <a:p>
            <a:pPr marL="0" lvl="1" indent="0">
              <a:buNone/>
            </a:pPr>
            <a:r>
              <a:rPr lang="el-GR" kern="100" dirty="0">
                <a:solidFill>
                  <a:srgbClr val="407879"/>
                </a:solidFill>
                <a:latin typeface="Arial" panose="020B0604020202020204" pitchFamily="34" charset="0"/>
                <a:cs typeface="Arial" panose="020B0604020202020204" pitchFamily="34" charset="0"/>
              </a:rPr>
              <a:t>7. Το Δικαστήριο έχει δικαιοδοσία εξέτασης διαφορών σχετικά με το χρέος.</a:t>
            </a:r>
          </a:p>
          <a:p>
            <a:pPr marL="0" lvl="1" indent="0">
              <a:buNone/>
            </a:pPr>
            <a:endParaRPr lang="el-GR" kern="100" dirty="0">
              <a:solidFill>
                <a:srgbClr val="407879"/>
              </a:solidFill>
              <a:latin typeface="Arial" panose="020B0604020202020204" pitchFamily="34" charset="0"/>
              <a:cs typeface="Arial" panose="020B0604020202020204" pitchFamily="34" charset="0"/>
            </a:endParaRPr>
          </a:p>
          <a:p>
            <a:pPr marL="0" lvl="1" indent="0">
              <a:buNone/>
            </a:pPr>
            <a:r>
              <a:rPr lang="el-GR" kern="100" dirty="0">
                <a:solidFill>
                  <a:srgbClr val="407879"/>
                </a:solidFill>
                <a:latin typeface="Arial" panose="020B0604020202020204" pitchFamily="34" charset="0"/>
                <a:cs typeface="Arial" panose="020B0604020202020204" pitchFamily="34" charset="0"/>
              </a:rPr>
              <a:t>8. Το Δικαστήριο μπορεί να εκδώσει διάταγμα πτώχευσης με αίτηση άλλου πιστωτή και να απορρίψει την αίτηση του πιστωτή με όρους που θεωρεί δίκαιους.</a:t>
            </a:r>
          </a:p>
          <a:p>
            <a:pPr marL="0" lvl="1" indent="0">
              <a:buNone/>
            </a:pPr>
            <a:endParaRPr lang="el-GR" kern="100" dirty="0">
              <a:solidFill>
                <a:srgbClr val="407879"/>
              </a:solidFill>
              <a:latin typeface="Arial" panose="020B0604020202020204" pitchFamily="34" charset="0"/>
              <a:cs typeface="Arial" panose="020B0604020202020204" pitchFamily="34" charset="0"/>
            </a:endParaRPr>
          </a:p>
          <a:p>
            <a:pPr marL="0" indent="0">
              <a:buNone/>
            </a:pPr>
            <a:r>
              <a:rPr lang="el-GR" sz="2400" kern="100" dirty="0">
                <a:solidFill>
                  <a:srgbClr val="407879"/>
                </a:solidFill>
                <a:latin typeface="Arial" panose="020B0604020202020204" pitchFamily="34" charset="0"/>
                <a:cs typeface="Arial" panose="020B0604020202020204" pitchFamily="34" charset="0"/>
                <a:sym typeface="Wingdings" panose="05000000000000000000" pitchFamily="2" charset="2"/>
              </a:rPr>
              <a:t></a:t>
            </a:r>
            <a:r>
              <a:rPr lang="el-GR" sz="2400" kern="100" dirty="0">
                <a:solidFill>
                  <a:srgbClr val="407879"/>
                </a:solidFill>
                <a:latin typeface="Arial" panose="020B0604020202020204" pitchFamily="34" charset="0"/>
                <a:cs typeface="Arial" panose="020B0604020202020204" pitchFamily="34" charset="0"/>
              </a:rPr>
              <a:t>Η αίτηση από πιστωτή δεν μπορεί να αποσυρθεί χωρίς άδεια από το Δικαστήριο. Το Δικαστήριο μπορεί να επιτρέψει την απόσυρση αν μάθει τα πραγματικά γεγονότα και θέσει όρους</a:t>
            </a:r>
            <a:r>
              <a:rPr lang="en-US" sz="2400" kern="100" dirty="0">
                <a:solidFill>
                  <a:srgbClr val="407879"/>
                </a:solidFill>
                <a:latin typeface="Arial" panose="020B0604020202020204" pitchFamily="34" charset="0"/>
                <a:cs typeface="Arial" panose="020B0604020202020204" pitchFamily="34" charset="0"/>
              </a:rPr>
              <a:t>.</a:t>
            </a:r>
            <a:endParaRPr lang="el-GR" sz="2400" kern="100" dirty="0">
              <a:solidFill>
                <a:srgbClr val="407879"/>
              </a:solidFill>
              <a:latin typeface="Arial" panose="020B0604020202020204" pitchFamily="34" charset="0"/>
              <a:cs typeface="Arial" panose="020B0604020202020204" pitchFamily="34" charset="0"/>
            </a:endParaRPr>
          </a:p>
          <a:p>
            <a:pPr marL="0" indent="0">
              <a:buNone/>
            </a:pPr>
            <a:endParaRPr lang="el-GR"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BF4AA90-6C77-6646-CCD0-01F79F1DEDFC}"/>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EAD9E961-60A6-9952-CC1D-08E5DD3E3F53}"/>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7B95BBFE-8C81-3AD2-2C2B-813FF414E5F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A39438D2-667E-CB54-1160-2EAC45C9C5AC}"/>
              </a:ext>
            </a:extLst>
          </p:cNvPr>
          <p:cNvSpPr>
            <a:spLocks noGrp="1"/>
          </p:cNvSpPr>
          <p:nvPr>
            <p:ph type="sldNum" sz="quarter" idx="12"/>
          </p:nvPr>
        </p:nvSpPr>
        <p:spPr/>
        <p:txBody>
          <a:bodyPr/>
          <a:lstStyle/>
          <a:p>
            <a:fld id="{96BF25DB-7583-4C6D-92E2-9A981C6D8FC4}" type="slidenum">
              <a:rPr lang="en-CY" smtClean="0"/>
              <a:t>13</a:t>
            </a:fld>
            <a:endParaRPr lang="en-CY"/>
          </a:p>
        </p:txBody>
      </p:sp>
    </p:spTree>
    <p:extLst>
      <p:ext uri="{BB962C8B-B14F-4D97-AF65-F5344CB8AC3E}">
        <p14:creationId xmlns:p14="http://schemas.microsoft.com/office/powerpoint/2010/main" val="19867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2F593-7D2E-8B4B-3A28-1F967A06F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FEB42-88FB-E6D9-7B14-D746746FB030}"/>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sym typeface="Helvetica Neue"/>
              </a:rPr>
              <a:t>Όροι για υποβολή αίτησης πτώχευσης από χρεώστη</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C08C1363-9930-AFEE-1D10-A4C05A60AAC1}"/>
              </a:ext>
            </a:extLst>
          </p:cNvPr>
          <p:cNvSpPr>
            <a:spLocks noGrp="1"/>
          </p:cNvSpPr>
          <p:nvPr>
            <p:ph idx="1"/>
          </p:nvPr>
        </p:nvSpPr>
        <p:spPr>
          <a:xfrm>
            <a:off x="838200" y="1444131"/>
            <a:ext cx="10760242" cy="4433936"/>
          </a:xfrm>
          <a:ln>
            <a:noFill/>
            <a:miter lim="800000"/>
          </a:ln>
        </p:spPr>
        <p:txBody>
          <a:bodyPr>
            <a:normAutofit lnSpcReduction="10000"/>
          </a:bodyPr>
          <a:lstStyle/>
          <a:p>
            <a:pPr marL="0" indent="0">
              <a:buNone/>
            </a:pPr>
            <a:r>
              <a:rPr lang="el-GR" sz="2400" kern="100" dirty="0">
                <a:solidFill>
                  <a:srgbClr val="407879"/>
                </a:solidFill>
                <a:latin typeface="Arial" panose="020B0604020202020204" pitchFamily="34" charset="0"/>
                <a:cs typeface="Arial" panose="020B0604020202020204" pitchFamily="34" charset="0"/>
              </a:rPr>
              <a:t>Προϋποθέσεις για Υποβολή Αίτησης:</a:t>
            </a:r>
          </a:p>
          <a:p>
            <a:pPr marL="457200" indent="-457200">
              <a:buFont typeface="+mj-lt"/>
              <a:buAutoNum type="arabicPeriod"/>
            </a:pPr>
            <a:r>
              <a:rPr lang="el-GR" sz="2400" kern="100" dirty="0">
                <a:solidFill>
                  <a:srgbClr val="407879"/>
                </a:solidFill>
                <a:latin typeface="Arial" panose="020B0604020202020204" pitchFamily="34" charset="0"/>
                <a:cs typeface="Arial" panose="020B0604020202020204" pitchFamily="34" charset="0"/>
              </a:rPr>
              <a:t>Το χρέος του πρέπει να είναι υπερβαίνει τις </a:t>
            </a:r>
            <a:r>
              <a:rPr lang="el-GR" sz="2400" b="1" kern="100" dirty="0">
                <a:solidFill>
                  <a:srgbClr val="407879"/>
                </a:solidFill>
                <a:latin typeface="Arial" panose="020B0604020202020204" pitchFamily="34" charset="0"/>
                <a:cs typeface="Arial" panose="020B0604020202020204" pitchFamily="34" charset="0"/>
              </a:rPr>
              <a:t>€15.000</a:t>
            </a:r>
            <a:r>
              <a:rPr lang="el-GR" sz="2400" kern="100" dirty="0">
                <a:solidFill>
                  <a:srgbClr val="407879"/>
                </a:solidFill>
                <a:latin typeface="Arial" panose="020B0604020202020204" pitchFamily="34" charset="0"/>
                <a:cs typeface="Arial" panose="020B0604020202020204" pitchFamily="34" charset="0"/>
              </a:rPr>
              <a:t>.</a:t>
            </a:r>
          </a:p>
          <a:p>
            <a:pPr marL="457200" indent="-457200">
              <a:buFont typeface="+mj-lt"/>
              <a:buAutoNum type="arabicPeriod"/>
            </a:pPr>
            <a:r>
              <a:rPr lang="el-GR" sz="2400" kern="100" dirty="0">
                <a:solidFill>
                  <a:srgbClr val="407879"/>
                </a:solidFill>
                <a:latin typeface="Arial" panose="020B0604020202020204" pitchFamily="34" charset="0"/>
                <a:cs typeface="Arial" panose="020B0604020202020204" pitchFamily="34" charset="0"/>
              </a:rPr>
              <a:t>Τα χρέη δεν είναι εξασφαλισμένα και αφορούν καθορισμένα ποσά.</a:t>
            </a:r>
          </a:p>
          <a:p>
            <a:pPr marL="457200" indent="-457200">
              <a:buFont typeface="+mj-lt"/>
              <a:buAutoNum type="arabicPeriod"/>
            </a:pPr>
            <a:r>
              <a:rPr lang="el-GR" sz="2400" kern="100" dirty="0">
                <a:solidFill>
                  <a:srgbClr val="407879"/>
                </a:solidFill>
                <a:latin typeface="Arial" panose="020B0604020202020204" pitchFamily="34" charset="0"/>
                <a:cs typeface="Arial" panose="020B0604020202020204" pitchFamily="34" charset="0"/>
              </a:rPr>
              <a:t>Η αίτηση πρέπει να είναι σε συγκεκριμένο τύπο και να συνοδεύεται από</a:t>
            </a:r>
            <a:r>
              <a:rPr lang="en-US" sz="2400" kern="100" dirty="0">
                <a:solidFill>
                  <a:srgbClr val="407879"/>
                </a:solidFill>
                <a:latin typeface="Arial" panose="020B0604020202020204" pitchFamily="34" charset="0"/>
                <a:cs typeface="Arial" panose="020B0604020202020204" pitchFamily="34" charset="0"/>
              </a:rPr>
              <a:t>:</a:t>
            </a:r>
            <a:endParaRPr lang="el-GR" sz="2400" kern="100" dirty="0">
              <a:solidFill>
                <a:srgbClr val="407879"/>
              </a:solidFill>
              <a:latin typeface="Arial" panose="020B0604020202020204" pitchFamily="34" charset="0"/>
              <a:cs typeface="Arial" panose="020B0604020202020204" pitchFamily="34" charset="0"/>
            </a:endParaRPr>
          </a:p>
          <a:p>
            <a:pPr lvl="1"/>
            <a:r>
              <a:rPr lang="el-GR" kern="100" dirty="0">
                <a:solidFill>
                  <a:srgbClr val="407879"/>
                </a:solidFill>
                <a:latin typeface="Arial" panose="020B0604020202020204" pitchFamily="34" charset="0"/>
                <a:cs typeface="Arial" panose="020B0604020202020204" pitchFamily="34" charset="0"/>
              </a:rPr>
              <a:t>Ένορκη δήλωση με τον κατάλογο των πιστωτών και των εγγυητών του με ποσά και ημερομηνίες χρεών</a:t>
            </a:r>
          </a:p>
          <a:p>
            <a:pPr lvl="1"/>
            <a:r>
              <a:rPr lang="el-GR" kern="100" dirty="0">
                <a:solidFill>
                  <a:srgbClr val="407879"/>
                </a:solidFill>
                <a:latin typeface="Arial" panose="020B0604020202020204" pitchFamily="34" charset="0"/>
                <a:cs typeface="Arial" panose="020B0604020202020204" pitchFamily="34" charset="0"/>
              </a:rPr>
              <a:t>Περιγραφή της περιουσίας του</a:t>
            </a:r>
          </a:p>
          <a:p>
            <a:pPr marL="457200" indent="-457200">
              <a:buFont typeface="+mj-lt"/>
              <a:buAutoNum type="arabicPeriod"/>
            </a:pPr>
            <a:r>
              <a:rPr lang="el-GR" sz="2400" kern="100" dirty="0">
                <a:solidFill>
                  <a:srgbClr val="407879"/>
                </a:solidFill>
                <a:latin typeface="Arial" panose="020B0604020202020204" pitchFamily="34" charset="0"/>
                <a:cs typeface="Arial" panose="020B0604020202020204" pitchFamily="34" charset="0"/>
              </a:rPr>
              <a:t>Η αίτηση πρέπει να επιδοθεί σε όλους τους πιστωτές του καταλόγου</a:t>
            </a:r>
            <a:r>
              <a:rPr lang="en-US" sz="2400" kern="100" dirty="0">
                <a:solidFill>
                  <a:srgbClr val="407879"/>
                </a:solidFill>
                <a:latin typeface="Arial" panose="020B0604020202020204" pitchFamily="34" charset="0"/>
                <a:cs typeface="Arial" panose="020B0604020202020204" pitchFamily="34" charset="0"/>
              </a:rPr>
              <a:t>.</a:t>
            </a:r>
            <a:endParaRPr lang="el-GR" sz="24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a:pPr>
            <a:r>
              <a:rPr lang="el-GR" sz="2400" kern="100" dirty="0">
                <a:solidFill>
                  <a:srgbClr val="407879"/>
                </a:solidFill>
                <a:latin typeface="Arial" panose="020B0604020202020204" pitchFamily="34" charset="0"/>
                <a:cs typeface="Arial" panose="020B0604020202020204" pitchFamily="34" charset="0"/>
              </a:rPr>
              <a:t>Ένορκη δήλωση ότι έχει προσπαθήσει να έρθει σε συμβιβασμό με τους πιστωτές του και έχει υποβάλει Προσωπικό Σχέδιο Αποπληρωμής, χωρίς επιτυχία.</a:t>
            </a:r>
          </a:p>
          <a:p>
            <a:pPr marL="457200" indent="-457200">
              <a:buFont typeface="+mj-lt"/>
              <a:buAutoNum type="arabicPeriod"/>
            </a:pPr>
            <a:endParaRPr lang="el-GR" sz="2200" kern="100" dirty="0">
              <a:solidFill>
                <a:srgbClr val="407879"/>
              </a:solidFill>
              <a:latin typeface="Arial" panose="020B0604020202020204" pitchFamily="34" charset="0"/>
              <a:cs typeface="Arial" panose="020B0604020202020204" pitchFamily="34" charset="0"/>
            </a:endParaRPr>
          </a:p>
          <a:p>
            <a:pPr marL="0" indent="0">
              <a:buNone/>
            </a:pPr>
            <a:endParaRPr lang="el-GR"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5BAD2BF-E275-25CC-3597-FAB2B2C39EAE}"/>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FD043792-3C60-23A0-3764-01040043ECED}"/>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BD4EDC06-1074-81EC-7AD9-505C64D2E25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921D1B9E-01A2-8F18-7140-C72E894E6385}"/>
              </a:ext>
            </a:extLst>
          </p:cNvPr>
          <p:cNvSpPr>
            <a:spLocks noGrp="1"/>
          </p:cNvSpPr>
          <p:nvPr>
            <p:ph type="sldNum" sz="quarter" idx="12"/>
          </p:nvPr>
        </p:nvSpPr>
        <p:spPr/>
        <p:txBody>
          <a:bodyPr/>
          <a:lstStyle/>
          <a:p>
            <a:fld id="{96BF25DB-7583-4C6D-92E2-9A981C6D8FC4}" type="slidenum">
              <a:rPr lang="en-CY" smtClean="0"/>
              <a:t>14</a:t>
            </a:fld>
            <a:endParaRPr lang="en-CY"/>
          </a:p>
        </p:txBody>
      </p:sp>
    </p:spTree>
    <p:extLst>
      <p:ext uri="{BB962C8B-B14F-4D97-AF65-F5344CB8AC3E}">
        <p14:creationId xmlns:p14="http://schemas.microsoft.com/office/powerpoint/2010/main" val="4049005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FF8D1-7D69-2EA2-54F1-6ED1EAD06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5C91B-0A5C-51C9-CB6C-E3D358B6ED1C}"/>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sym typeface="Helvetica Neue"/>
              </a:rPr>
              <a:t>Όροι για υποβολή αίτησης πτώχευσης από χρεώστη</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695E7349-242E-09A8-3067-11FC940E0F0A}"/>
              </a:ext>
            </a:extLst>
          </p:cNvPr>
          <p:cNvSpPr>
            <a:spLocks noGrp="1"/>
          </p:cNvSpPr>
          <p:nvPr>
            <p:ph idx="1"/>
          </p:nvPr>
        </p:nvSpPr>
        <p:spPr>
          <a:xfrm>
            <a:off x="838200" y="1444131"/>
            <a:ext cx="10760242" cy="4433936"/>
          </a:xfrm>
          <a:ln>
            <a:noFill/>
            <a:miter lim="800000"/>
          </a:ln>
        </p:spPr>
        <p:txBody>
          <a:bodyPr>
            <a:normAutofit lnSpcReduction="10000"/>
          </a:bodyPr>
          <a:lstStyle/>
          <a:p>
            <a:r>
              <a:rPr lang="el-GR" sz="2200" kern="100" dirty="0">
                <a:solidFill>
                  <a:srgbClr val="407879"/>
                </a:solidFill>
                <a:latin typeface="Arial" panose="020B0604020202020204" pitchFamily="34" charset="0"/>
                <a:cs typeface="Arial" panose="020B0604020202020204" pitchFamily="34" charset="0"/>
              </a:rPr>
              <a:t>Κατά την ακρόαση το Δικαστήριο μπορεί να εκδώσει το Διάταγμα ή να απορρίψει την αίτηση</a:t>
            </a:r>
            <a:r>
              <a:rPr lang="en-US" sz="2200" kern="100" dirty="0">
                <a:solidFill>
                  <a:srgbClr val="407879"/>
                </a:solidFill>
                <a:latin typeface="Arial" panose="020B0604020202020204" pitchFamily="34" charset="0"/>
                <a:cs typeface="Arial" panose="020B0604020202020204" pitchFamily="34" charset="0"/>
              </a:rPr>
              <a:t>.</a:t>
            </a:r>
            <a:endParaRPr lang="el-GR" sz="2200" kern="100" dirty="0">
              <a:solidFill>
                <a:srgbClr val="407879"/>
              </a:solidFill>
              <a:latin typeface="Arial" panose="020B0604020202020204" pitchFamily="34" charset="0"/>
              <a:cs typeface="Arial" panose="020B0604020202020204" pitchFamily="34" charset="0"/>
            </a:endParaRP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Η αίτηση από χρεώστη δεν μπορεί να αποσυρθεί χωρίς άδεια από το Δικαστήριο. Το Δικαστήριο δίνει άδεια μόνο αν αποδειχθεί ότι έκανε λάθος στους υπολογισμούς του.</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Ο χρεώστης πρέπει να υποβάλει Έκθεση Καταστάσεως της περιουσίας του στην αίτηση.</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Ο χρεώστης πρέπει να δηλώσει στην αίτηση το πλήρες όνομα, αριθμό ταυτότητας, επάγγελμα και διεύθυνση του και σε περίπτωση αλλαγής της διεύθυνσης του ενημερώνει αμέσως τον διαχειριστή.</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4169662-3653-A739-302D-26D8F5747A3B}"/>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7D6BE22D-658F-11BE-0883-189F76DDCFDC}"/>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29F9B93D-6848-8111-6CC6-21A5C25B5B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2C1037A2-483A-B9D6-45EE-F1B9F8A0B42C}"/>
              </a:ext>
            </a:extLst>
          </p:cNvPr>
          <p:cNvSpPr>
            <a:spLocks noGrp="1"/>
          </p:cNvSpPr>
          <p:nvPr>
            <p:ph type="sldNum" sz="quarter" idx="12"/>
          </p:nvPr>
        </p:nvSpPr>
        <p:spPr/>
        <p:txBody>
          <a:bodyPr/>
          <a:lstStyle/>
          <a:p>
            <a:fld id="{96BF25DB-7583-4C6D-92E2-9A981C6D8FC4}" type="slidenum">
              <a:rPr lang="en-CY" smtClean="0"/>
              <a:t>15</a:t>
            </a:fld>
            <a:endParaRPr lang="en-CY"/>
          </a:p>
        </p:txBody>
      </p:sp>
    </p:spTree>
    <p:extLst>
      <p:ext uri="{BB962C8B-B14F-4D97-AF65-F5344CB8AC3E}">
        <p14:creationId xmlns:p14="http://schemas.microsoft.com/office/powerpoint/2010/main" val="2642158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028D-4FA4-F119-30A4-FF7386DA9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15B105-2EC6-4E71-B28B-18526FFC5490}"/>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sym typeface="Helvetica Neue"/>
              </a:rPr>
              <a:t>Όροι για υποβολή αίτησης πτώχευσης από χρεώστη</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E5CB00EF-7A2A-E629-1C3D-818B62AD5057}"/>
              </a:ext>
            </a:extLst>
          </p:cNvPr>
          <p:cNvSpPr>
            <a:spLocks noGrp="1"/>
          </p:cNvSpPr>
          <p:nvPr>
            <p:ph idx="1"/>
          </p:nvPr>
        </p:nvSpPr>
        <p:spPr>
          <a:xfrm>
            <a:off x="838200" y="1444131"/>
            <a:ext cx="10760242" cy="4433936"/>
          </a:xfrm>
          <a:ln>
            <a:noFill/>
            <a:miter lim="800000"/>
          </a:ln>
        </p:spPr>
        <p:txBody>
          <a:bodyPr>
            <a:normAutofit/>
          </a:bodyPr>
          <a:lstStyle/>
          <a:p>
            <a:r>
              <a:rPr lang="el-GR" sz="2200" kern="100" dirty="0">
                <a:solidFill>
                  <a:srgbClr val="407879"/>
                </a:solidFill>
                <a:latin typeface="Arial" panose="020B0604020202020204" pitchFamily="34" charset="0"/>
                <a:cs typeface="Arial" panose="020B0604020202020204" pitchFamily="34" charset="0"/>
              </a:rPr>
              <a:t>Πληρωμή τέλους €500 στο Τμήμα Αφερεγγυότητας (ΤΑ), το οποίο δεν επιστρέφεται με απόρριψη ή απόσυρση της αίτησης.</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Ο χρεώστης πρέπει να παραδώσει αντίγραφα της αίτησης και του διατάγματος πτώχευσης:</a:t>
            </a:r>
          </a:p>
          <a:p>
            <a:pPr lvl="1"/>
            <a:r>
              <a:rPr lang="el-GR" sz="1800" kern="100" dirty="0">
                <a:solidFill>
                  <a:srgbClr val="407879"/>
                </a:solidFill>
                <a:latin typeface="Arial" panose="020B0604020202020204" pitchFamily="34" charset="0"/>
                <a:cs typeface="Arial" panose="020B0604020202020204" pitchFamily="34" charset="0"/>
              </a:rPr>
              <a:t>Στο Τμήμα Αφερεγγυότητας</a:t>
            </a:r>
          </a:p>
          <a:p>
            <a:pPr lvl="1"/>
            <a:r>
              <a:rPr lang="el-GR" sz="1800" kern="100" dirty="0">
                <a:solidFill>
                  <a:srgbClr val="407879"/>
                </a:solidFill>
                <a:latin typeface="Arial" panose="020B0604020202020204" pitchFamily="34" charset="0"/>
                <a:cs typeface="Arial" panose="020B0604020202020204" pitchFamily="34" charset="0"/>
              </a:rPr>
              <a:t>Στον Διευθυντή του Τμήματος Κτηματολογίου και Χωρομετρίας</a:t>
            </a:r>
          </a:p>
          <a:p>
            <a:pPr lvl="1"/>
            <a:r>
              <a:rPr lang="el-GR" sz="1800" kern="100" dirty="0">
                <a:solidFill>
                  <a:srgbClr val="407879"/>
                </a:solidFill>
                <a:latin typeface="Arial" panose="020B0604020202020204" pitchFamily="34" charset="0"/>
                <a:cs typeface="Arial" panose="020B0604020202020204" pitchFamily="34" charset="0"/>
              </a:rPr>
              <a:t>Στον Διευθυντή του Τμήματος Εμπορικής Ναυτιλίας</a:t>
            </a:r>
          </a:p>
          <a:p>
            <a:pPr lvl="1"/>
            <a:r>
              <a:rPr lang="el-GR" sz="1800" kern="100" dirty="0">
                <a:solidFill>
                  <a:srgbClr val="407879"/>
                </a:solidFill>
                <a:latin typeface="Arial" panose="020B0604020202020204" pitchFamily="34" charset="0"/>
                <a:cs typeface="Arial" panose="020B0604020202020204" pitchFamily="34" charset="0"/>
              </a:rPr>
              <a:t>Στον Γενικό Διευθυντή του Χρηματιστηρίου Αξιών Κύπρου</a:t>
            </a:r>
          </a:p>
          <a:p>
            <a:pPr lvl="1"/>
            <a:r>
              <a:rPr lang="el-GR" sz="1800" kern="100" dirty="0">
                <a:solidFill>
                  <a:srgbClr val="407879"/>
                </a:solidFill>
                <a:latin typeface="Arial" panose="020B0604020202020204" pitchFamily="34" charset="0"/>
                <a:cs typeface="Arial" panose="020B0604020202020204" pitchFamily="34" charset="0"/>
              </a:rPr>
              <a:t>Στον Διευθυντή του Τμήματος Οδικών Μεταφορών</a:t>
            </a:r>
          </a:p>
          <a:p>
            <a:endParaRPr lang="el-GR"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02EDC7D-F540-7F89-CB0F-313F8BA1E1C6}"/>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3437D39D-CE16-112F-9C29-E4FBE11E04E3}"/>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EE825733-42B1-F487-4EB9-6A0F24326AD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A6B6EA89-9D08-4B00-81C1-07D37C5EF871}"/>
              </a:ext>
            </a:extLst>
          </p:cNvPr>
          <p:cNvSpPr>
            <a:spLocks noGrp="1"/>
          </p:cNvSpPr>
          <p:nvPr>
            <p:ph type="sldNum" sz="quarter" idx="12"/>
          </p:nvPr>
        </p:nvSpPr>
        <p:spPr/>
        <p:txBody>
          <a:bodyPr/>
          <a:lstStyle/>
          <a:p>
            <a:fld id="{96BF25DB-7583-4C6D-92E2-9A981C6D8FC4}" type="slidenum">
              <a:rPr lang="en-CY" smtClean="0"/>
              <a:t>16</a:t>
            </a:fld>
            <a:endParaRPr lang="en-CY"/>
          </a:p>
        </p:txBody>
      </p:sp>
    </p:spTree>
    <p:extLst>
      <p:ext uri="{BB962C8B-B14F-4D97-AF65-F5344CB8AC3E}">
        <p14:creationId xmlns:p14="http://schemas.microsoft.com/office/powerpoint/2010/main" val="989827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2AD83-E2BF-F1D5-5B25-8DC40C78219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C327C53-89A6-CF5F-33D4-19DF45E42130}"/>
              </a:ext>
            </a:extLst>
          </p:cNvPr>
          <p:cNvPicPr>
            <a:picLocks noChangeAspect="1"/>
          </p:cNvPicPr>
          <p:nvPr/>
        </p:nvPicPr>
        <p:blipFill>
          <a:blip r:embed="rId2"/>
          <a:srcRect l="-1" r="506" b="15861"/>
          <a:stretch/>
        </p:blipFill>
        <p:spPr>
          <a:xfrm>
            <a:off x="2587910" y="3877172"/>
            <a:ext cx="6216225" cy="2428593"/>
          </a:xfrm>
          <a:prstGeom prst="rect">
            <a:avLst/>
          </a:prstGeom>
        </p:spPr>
      </p:pic>
      <p:sp>
        <p:nvSpPr>
          <p:cNvPr id="2" name="Title 1">
            <a:extLst>
              <a:ext uri="{FF2B5EF4-FFF2-40B4-BE49-F238E27FC236}">
                <a16:creationId xmlns:a16="http://schemas.microsoft.com/office/drawing/2014/main" id="{A0E7C525-FA50-97FF-64F5-BEE24A6D68A3}"/>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sym typeface="Helvetica Neue"/>
              </a:rPr>
              <a:t>Διάταγμα Πτώχευσης</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6EC47660-9378-DBA2-8095-2553834AA3B9}"/>
              </a:ext>
            </a:extLst>
          </p:cNvPr>
          <p:cNvSpPr>
            <a:spLocks noGrp="1"/>
          </p:cNvSpPr>
          <p:nvPr>
            <p:ph idx="1"/>
          </p:nvPr>
        </p:nvSpPr>
        <p:spPr>
          <a:xfrm>
            <a:off x="838200" y="1444131"/>
            <a:ext cx="10760242" cy="4433936"/>
          </a:xfrm>
          <a:ln>
            <a:noFill/>
            <a:miter lim="800000"/>
          </a:ln>
        </p:spPr>
        <p:txBody>
          <a:bodyPr>
            <a:normAutofit/>
          </a:bodyPr>
          <a:lstStyle/>
          <a:p>
            <a:r>
              <a:rPr lang="el-GR" sz="2200" kern="100" dirty="0">
                <a:solidFill>
                  <a:srgbClr val="407879"/>
                </a:solidFill>
                <a:latin typeface="Arial" panose="020B0604020202020204" pitchFamily="34" charset="0"/>
                <a:cs typeface="Arial" panose="020B0604020202020204" pitchFamily="34" charset="0"/>
              </a:rPr>
              <a:t>Κάθε διάταγμα πτώχευσης δημοσιεύεται στην Επίσημη Εφημερίδα της Δημοκρατίας και στην ιστοσελίδα του ΤΑ και πρέπει να περιλαμβάνει:</a:t>
            </a:r>
          </a:p>
          <a:p>
            <a:pPr lvl="1"/>
            <a:r>
              <a:rPr lang="el-GR" sz="2000" kern="100" dirty="0">
                <a:solidFill>
                  <a:srgbClr val="407879"/>
                </a:solidFill>
                <a:latin typeface="Arial" panose="020B0604020202020204" pitchFamily="34" charset="0"/>
                <a:cs typeface="Arial" panose="020B0604020202020204" pitchFamily="34" charset="0"/>
              </a:rPr>
              <a:t>Το όνομα του πτωχεύσαντα</a:t>
            </a:r>
          </a:p>
          <a:p>
            <a:pPr lvl="1"/>
            <a:r>
              <a:rPr lang="el-GR" sz="2000" kern="100" dirty="0">
                <a:solidFill>
                  <a:srgbClr val="407879"/>
                </a:solidFill>
                <a:latin typeface="Arial" panose="020B0604020202020204" pitchFamily="34" charset="0"/>
                <a:cs typeface="Arial" panose="020B0604020202020204" pitchFamily="34" charset="0"/>
              </a:rPr>
              <a:t>Τον αριθμό ταυτότητας ή, αν δεν υπάρχει, τον αριθμό διαβατηρίου</a:t>
            </a:r>
          </a:p>
          <a:p>
            <a:pPr lvl="1"/>
            <a:r>
              <a:rPr lang="el-GR" sz="2000" kern="100" dirty="0">
                <a:solidFill>
                  <a:srgbClr val="407879"/>
                </a:solidFill>
                <a:latin typeface="Arial" panose="020B0604020202020204" pitchFamily="34" charset="0"/>
                <a:cs typeface="Arial" panose="020B0604020202020204" pitchFamily="34" charset="0"/>
              </a:rPr>
              <a:t>Τη διεύθυνση και το επάγγελμα του πτωχεύσαντα</a:t>
            </a:r>
          </a:p>
          <a:p>
            <a:pPr lvl="1"/>
            <a:r>
              <a:rPr lang="el-GR" sz="2000" kern="100" dirty="0">
                <a:solidFill>
                  <a:srgbClr val="407879"/>
                </a:solidFill>
                <a:latin typeface="Arial" panose="020B0604020202020204" pitchFamily="34" charset="0"/>
                <a:cs typeface="Arial" panose="020B0604020202020204" pitchFamily="34" charset="0"/>
              </a:rPr>
              <a:t>Την ημερομηνία και το Δικαστήριο που εξέδωσε το διάταγμα</a:t>
            </a:r>
          </a:p>
          <a:p>
            <a:pPr lvl="1"/>
            <a:r>
              <a:rPr lang="el-GR" sz="2000" kern="100" dirty="0">
                <a:solidFill>
                  <a:srgbClr val="407879"/>
                </a:solidFill>
                <a:latin typeface="Arial" panose="020B0604020202020204" pitchFamily="34" charset="0"/>
                <a:cs typeface="Arial" panose="020B0604020202020204" pitchFamily="34" charset="0"/>
              </a:rPr>
              <a:t>Την ημερομηνία της αίτησης</a:t>
            </a:r>
          </a:p>
          <a:p>
            <a:endParaRPr lang="el-GR"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EB75B78-F746-BAA2-9FBB-12FAED08AB58}"/>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6FA62939-8D53-DD86-1496-A9EAAC12D9AF}"/>
              </a:ext>
            </a:extLst>
          </p:cNvPr>
          <p:cNvPicPr>
            <a:picLocks noChangeAspect="1"/>
          </p:cNvPicPr>
          <p:nvPr/>
        </p:nvPicPr>
        <p:blipFill>
          <a:blip r:embed="rId3"/>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7927287D-EA40-F667-E93D-E0865ED5D6A4}"/>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136E0F70-1EB8-7CE5-DB76-39B8FCAEC005}"/>
              </a:ext>
            </a:extLst>
          </p:cNvPr>
          <p:cNvSpPr>
            <a:spLocks noGrp="1"/>
          </p:cNvSpPr>
          <p:nvPr>
            <p:ph type="sldNum" sz="quarter" idx="12"/>
          </p:nvPr>
        </p:nvSpPr>
        <p:spPr/>
        <p:txBody>
          <a:bodyPr/>
          <a:lstStyle/>
          <a:p>
            <a:fld id="{96BF25DB-7583-4C6D-92E2-9A981C6D8FC4}" type="slidenum">
              <a:rPr lang="en-CY" smtClean="0"/>
              <a:t>17</a:t>
            </a:fld>
            <a:endParaRPr lang="en-CY"/>
          </a:p>
        </p:txBody>
      </p:sp>
    </p:spTree>
    <p:extLst>
      <p:ext uri="{BB962C8B-B14F-4D97-AF65-F5344CB8AC3E}">
        <p14:creationId xmlns:p14="http://schemas.microsoft.com/office/powerpoint/2010/main" val="821171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C94AE-6E99-B67A-4570-1F70651EB5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492FB9-FC67-4D62-D0CA-BD171C6AF819}"/>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sym typeface="Helvetica Neue"/>
              </a:rPr>
              <a:t>Διάταγμα Πτώχευσης</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19BDA1A2-93E6-14E5-2583-949292EF11D7}"/>
              </a:ext>
            </a:extLst>
          </p:cNvPr>
          <p:cNvSpPr>
            <a:spLocks noGrp="1"/>
          </p:cNvSpPr>
          <p:nvPr>
            <p:ph idx="1"/>
          </p:nvPr>
        </p:nvSpPr>
        <p:spPr>
          <a:xfrm>
            <a:off x="838200" y="1444131"/>
            <a:ext cx="10760242" cy="4433936"/>
          </a:xfrm>
          <a:ln>
            <a:noFill/>
            <a:miter lim="800000"/>
          </a:ln>
        </p:spPr>
        <p:txBody>
          <a:bodyPr>
            <a:normAutofit/>
          </a:bodyPr>
          <a:lstStyle/>
          <a:p>
            <a:r>
              <a:rPr lang="el-GR" sz="2400" kern="100" dirty="0">
                <a:solidFill>
                  <a:srgbClr val="407879"/>
                </a:solidFill>
                <a:latin typeface="Arial" panose="020B0604020202020204" pitchFamily="34" charset="0"/>
                <a:cs typeface="Arial" panose="020B0604020202020204" pitchFamily="34" charset="0"/>
              </a:rPr>
              <a:t>Η γνωστοποίηση του διατάγματος πτώχευσης κοινοποιείται:</a:t>
            </a:r>
          </a:p>
          <a:p>
            <a:pPr lvl="1"/>
            <a:r>
              <a:rPr lang="el-GR" sz="2000" kern="100" dirty="0">
                <a:solidFill>
                  <a:srgbClr val="407879"/>
                </a:solidFill>
                <a:latin typeface="Arial" panose="020B0604020202020204" pitchFamily="34" charset="0"/>
                <a:cs typeface="Arial" panose="020B0604020202020204" pitchFamily="34" charset="0"/>
              </a:rPr>
              <a:t>Στον Έφορο Φορολογίας</a:t>
            </a:r>
          </a:p>
          <a:p>
            <a:pPr lvl="1"/>
            <a:r>
              <a:rPr lang="el-GR" sz="2000" kern="100" dirty="0">
                <a:solidFill>
                  <a:srgbClr val="407879"/>
                </a:solidFill>
                <a:latin typeface="Arial" panose="020B0604020202020204" pitchFamily="34" charset="0"/>
                <a:cs typeface="Arial" panose="020B0604020202020204" pitchFamily="34" charset="0"/>
              </a:rPr>
              <a:t>Στον Διευθυντή του Τμήματος Κτηματολογίου και Χωρομετρίας</a:t>
            </a:r>
          </a:p>
          <a:p>
            <a:pPr lvl="1"/>
            <a:r>
              <a:rPr lang="el-GR" sz="2000" kern="100" dirty="0">
                <a:solidFill>
                  <a:srgbClr val="407879"/>
                </a:solidFill>
                <a:latin typeface="Arial" panose="020B0604020202020204" pitchFamily="34" charset="0"/>
                <a:cs typeface="Arial" panose="020B0604020202020204" pitchFamily="34" charset="0"/>
              </a:rPr>
              <a:t>Στις Υπηρεσίες Κοινωνικών Ασφαλίσεων</a:t>
            </a:r>
          </a:p>
          <a:p>
            <a:pPr lvl="1"/>
            <a:r>
              <a:rPr lang="el-GR" sz="2000" kern="100" dirty="0">
                <a:solidFill>
                  <a:srgbClr val="407879"/>
                </a:solidFill>
                <a:latin typeface="Arial" panose="020B0604020202020204" pitchFamily="34" charset="0"/>
                <a:cs typeface="Arial" panose="020B0604020202020204" pitchFamily="34" charset="0"/>
              </a:rPr>
              <a:t>Στον εργοδότη του πτωχεύσαντα (εάν τον γνωρίζουμε)</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Η διαδικασία μπορεί να ανασταλεί για περίοδο μέχρι 3 μήνες, στην περίπτωση που ο χρεώστης αποδείξει ότι είναι σε θέση να υποβάλει Προσωπικό Σχέδιο Αποπληρωμής.</a:t>
            </a:r>
          </a:p>
          <a:p>
            <a:endParaRPr lang="el-GR" sz="2400" kern="100" dirty="0">
              <a:solidFill>
                <a:srgbClr val="407879"/>
              </a:solidFill>
              <a:latin typeface="Arial" panose="020B0604020202020204" pitchFamily="34" charset="0"/>
              <a:cs typeface="Arial" panose="020B0604020202020204" pitchFamily="34" charset="0"/>
            </a:endParaRPr>
          </a:p>
          <a:p>
            <a:r>
              <a:rPr lang="el-GR" sz="2400" b="1" kern="100" dirty="0">
                <a:solidFill>
                  <a:srgbClr val="407879"/>
                </a:solidFill>
                <a:latin typeface="Arial" panose="020B0604020202020204" pitchFamily="34" charset="0"/>
                <a:cs typeface="Arial" panose="020B0604020202020204" pitchFamily="34" charset="0"/>
              </a:rPr>
              <a:t>Δεν εκδίδεται διάταγμα πτώχευσης με αναστολή εκτέλεσής του.</a:t>
            </a:r>
          </a:p>
          <a:p>
            <a:endParaRPr lang="el-GR"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23A1DC1-75A0-C242-341D-EA990BDDC9E4}"/>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770C3E73-BFCF-FE82-05F3-7122B375BEAA}"/>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1E6B350D-F31E-0AA3-B0BE-92E9D75EF63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EB701E65-6783-F9D8-8AE6-76A1290E6A0C}"/>
              </a:ext>
            </a:extLst>
          </p:cNvPr>
          <p:cNvSpPr>
            <a:spLocks noGrp="1"/>
          </p:cNvSpPr>
          <p:nvPr>
            <p:ph type="sldNum" sz="quarter" idx="12"/>
          </p:nvPr>
        </p:nvSpPr>
        <p:spPr/>
        <p:txBody>
          <a:bodyPr/>
          <a:lstStyle/>
          <a:p>
            <a:fld id="{96BF25DB-7583-4C6D-92E2-9A981C6D8FC4}" type="slidenum">
              <a:rPr lang="en-CY" smtClean="0"/>
              <a:t>18</a:t>
            </a:fld>
            <a:endParaRPr lang="en-CY"/>
          </a:p>
        </p:txBody>
      </p:sp>
    </p:spTree>
    <p:extLst>
      <p:ext uri="{BB962C8B-B14F-4D97-AF65-F5344CB8AC3E}">
        <p14:creationId xmlns:p14="http://schemas.microsoft.com/office/powerpoint/2010/main" val="2994580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chemeClr val="bg1"/>
            </a:gs>
            <a:gs pos="58726">
              <a:srgbClr val="098495"/>
            </a:gs>
            <a:gs pos="34000">
              <a:srgbClr val="9DCED5"/>
            </a:gs>
            <a:gs pos="44000">
              <a:srgbClr val="098495"/>
            </a:gs>
            <a:gs pos="81000">
              <a:srgbClr val="9DCED5"/>
            </a:gs>
            <a:gs pos="100000">
              <a:schemeClr val="bg1"/>
            </a:gs>
          </a:gsLst>
          <a:lin ang="4800000" scaled="0"/>
          <a:tileRect/>
        </a:gradFill>
        <a:effectLst/>
      </p:bgPr>
    </p:bg>
    <p:spTree>
      <p:nvGrpSpPr>
        <p:cNvPr id="1" name="">
          <a:extLst>
            <a:ext uri="{FF2B5EF4-FFF2-40B4-BE49-F238E27FC236}">
              <a16:creationId xmlns:a16="http://schemas.microsoft.com/office/drawing/2014/main" id="{DAFDF3A3-31B5-338B-ADCA-7B13B3A58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FF1B14-493A-97D1-8357-8613F9C186FF}"/>
              </a:ext>
            </a:extLst>
          </p:cNvPr>
          <p:cNvSpPr>
            <a:spLocks noGrp="1"/>
          </p:cNvSpPr>
          <p:nvPr>
            <p:ph type="ctrTitle"/>
          </p:nvPr>
        </p:nvSpPr>
        <p:spPr>
          <a:xfrm>
            <a:off x="337127" y="2260004"/>
            <a:ext cx="11517745" cy="2684067"/>
          </a:xfrm>
        </p:spPr>
        <p:txBody>
          <a:bodyPr anchor="t">
            <a:normAutofit/>
          </a:bodyPr>
          <a:lstStyle/>
          <a:p>
            <a:br>
              <a:rPr lang="el-GR" sz="6000" b="1" kern="100" dirty="0">
                <a:solidFill>
                  <a:schemeClr val="bg1"/>
                </a:solidFill>
                <a:latin typeface="Arial" panose="020B0604020202020204" pitchFamily="34" charset="0"/>
                <a:cs typeface="Arial" panose="020B0604020202020204" pitchFamily="34" charset="0"/>
                <a:sym typeface="Helvetica Neue"/>
              </a:rPr>
            </a:br>
            <a:r>
              <a:rPr lang="el-GR" sz="6000" b="1" kern="100" dirty="0">
                <a:solidFill>
                  <a:schemeClr val="bg1"/>
                </a:solidFill>
                <a:latin typeface="Arial" panose="020B0604020202020204" pitchFamily="34" charset="0"/>
                <a:cs typeface="Arial" panose="020B0604020202020204" pitchFamily="34" charset="0"/>
                <a:sym typeface="Helvetica Neue"/>
              </a:rPr>
              <a:t>Διαδικασία μετά το Διάταγμα </a:t>
            </a:r>
            <a:endParaRPr lang="en-CY"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1657FF6-4B4F-E078-E88B-FF585521F19D}"/>
              </a:ext>
            </a:extLst>
          </p:cNvPr>
          <p:cNvSpPr>
            <a:spLocks noGrp="1"/>
          </p:cNvSpPr>
          <p:nvPr>
            <p:ph type="subTitle" idx="1"/>
          </p:nvPr>
        </p:nvSpPr>
        <p:spPr/>
        <p:txBody>
          <a:bodyPr/>
          <a:lstStyle/>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CY" dirty="0"/>
          </a:p>
        </p:txBody>
      </p:sp>
      <p:sp>
        <p:nvSpPr>
          <p:cNvPr id="5" name="Slide Number Placeholder 4">
            <a:extLst>
              <a:ext uri="{FF2B5EF4-FFF2-40B4-BE49-F238E27FC236}">
                <a16:creationId xmlns:a16="http://schemas.microsoft.com/office/drawing/2014/main" id="{095FCFD1-4CE8-47C4-C48C-FF85C6745AAF}"/>
              </a:ext>
            </a:extLst>
          </p:cNvPr>
          <p:cNvSpPr>
            <a:spLocks noGrp="1"/>
          </p:cNvSpPr>
          <p:nvPr>
            <p:ph type="sldNum" sz="quarter" idx="12"/>
          </p:nvPr>
        </p:nvSpPr>
        <p:spPr/>
        <p:txBody>
          <a:bodyPr/>
          <a:lstStyle/>
          <a:p>
            <a:fld id="{96BF25DB-7583-4C6D-92E2-9A981C6D8FC4}" type="slidenum">
              <a:rPr lang="en-CY" smtClean="0"/>
              <a:pPr/>
              <a:t>19</a:t>
            </a:fld>
            <a:endParaRPr lang="en-CY" dirty="0"/>
          </a:p>
        </p:txBody>
      </p:sp>
    </p:spTree>
    <p:extLst>
      <p:ext uri="{BB962C8B-B14F-4D97-AF65-F5344CB8AC3E}">
        <p14:creationId xmlns:p14="http://schemas.microsoft.com/office/powerpoint/2010/main" val="244001366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chemeClr val="bg1"/>
            </a:gs>
            <a:gs pos="58726">
              <a:srgbClr val="098495"/>
            </a:gs>
            <a:gs pos="34000">
              <a:srgbClr val="9DCED5"/>
            </a:gs>
            <a:gs pos="44000">
              <a:srgbClr val="098495"/>
            </a:gs>
            <a:gs pos="81000">
              <a:srgbClr val="9DCED5"/>
            </a:gs>
            <a:gs pos="100000">
              <a:schemeClr val="bg1"/>
            </a:gs>
          </a:gsLst>
          <a:lin ang="4800000" scaled="0"/>
          <a:tileRect/>
        </a:gradFill>
        <a:effectLst/>
      </p:bgPr>
    </p:bg>
    <p:spTree>
      <p:nvGrpSpPr>
        <p:cNvPr id="1" name="">
          <a:extLst>
            <a:ext uri="{FF2B5EF4-FFF2-40B4-BE49-F238E27FC236}">
              <a16:creationId xmlns:a16="http://schemas.microsoft.com/office/drawing/2014/main" id="{B1D921A4-80A5-9941-C178-BE0BAC8A19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3938D-D25A-72AB-4EDE-EDF14E0499F5}"/>
              </a:ext>
            </a:extLst>
          </p:cNvPr>
          <p:cNvSpPr>
            <a:spLocks noGrp="1"/>
          </p:cNvSpPr>
          <p:nvPr>
            <p:ph type="ctrTitle"/>
          </p:nvPr>
        </p:nvSpPr>
        <p:spPr>
          <a:xfrm>
            <a:off x="337127" y="2260004"/>
            <a:ext cx="11517745" cy="2684067"/>
          </a:xfrm>
        </p:spPr>
        <p:txBody>
          <a:bodyPr anchor="t">
            <a:normAutofit/>
          </a:bodyPr>
          <a:lstStyle/>
          <a:p>
            <a:br>
              <a:rPr lang="el-GR" sz="6000" b="1" kern="100" dirty="0">
                <a:solidFill>
                  <a:schemeClr val="bg1"/>
                </a:solidFill>
                <a:latin typeface="Arial" panose="020B0604020202020204" pitchFamily="34" charset="0"/>
                <a:cs typeface="Arial" panose="020B0604020202020204" pitchFamily="34" charset="0"/>
                <a:sym typeface="Helvetica Neue"/>
              </a:rPr>
            </a:br>
            <a:r>
              <a:rPr lang="el-GR" sz="6000" b="1" kern="100" dirty="0">
                <a:solidFill>
                  <a:schemeClr val="bg1"/>
                </a:solidFill>
                <a:latin typeface="Arial" panose="020B0604020202020204" pitchFamily="34" charset="0"/>
                <a:cs typeface="Arial" panose="020B0604020202020204" pitchFamily="34" charset="0"/>
                <a:sym typeface="Helvetica Neue"/>
              </a:rPr>
              <a:t>Κήρυξη σε πτώχευση</a:t>
            </a:r>
            <a:endParaRPr lang="en-CY"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F8C15B5-0707-EDC0-3E43-06EDFBAED493}"/>
              </a:ext>
            </a:extLst>
          </p:cNvPr>
          <p:cNvSpPr>
            <a:spLocks noGrp="1"/>
          </p:cNvSpPr>
          <p:nvPr>
            <p:ph type="subTitle" idx="1"/>
          </p:nvPr>
        </p:nvSpPr>
        <p:spPr/>
        <p:txBody>
          <a:bodyPr/>
          <a:lstStyle/>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CY" dirty="0"/>
          </a:p>
        </p:txBody>
      </p:sp>
      <p:sp>
        <p:nvSpPr>
          <p:cNvPr id="5" name="Slide Number Placeholder 4">
            <a:extLst>
              <a:ext uri="{FF2B5EF4-FFF2-40B4-BE49-F238E27FC236}">
                <a16:creationId xmlns:a16="http://schemas.microsoft.com/office/drawing/2014/main" id="{9DAADF90-DB0F-3F2E-CBFB-1633D8E2544B}"/>
              </a:ext>
            </a:extLst>
          </p:cNvPr>
          <p:cNvSpPr>
            <a:spLocks noGrp="1"/>
          </p:cNvSpPr>
          <p:nvPr>
            <p:ph type="sldNum" sz="quarter" idx="12"/>
          </p:nvPr>
        </p:nvSpPr>
        <p:spPr/>
        <p:txBody>
          <a:bodyPr/>
          <a:lstStyle/>
          <a:p>
            <a:fld id="{96BF25DB-7583-4C6D-92E2-9A981C6D8FC4}" type="slidenum">
              <a:rPr lang="en-CY" smtClean="0"/>
              <a:pPr/>
              <a:t>2</a:t>
            </a:fld>
            <a:endParaRPr lang="en-CY" dirty="0"/>
          </a:p>
        </p:txBody>
      </p:sp>
    </p:spTree>
    <p:extLst>
      <p:ext uri="{BB962C8B-B14F-4D97-AF65-F5344CB8AC3E}">
        <p14:creationId xmlns:p14="http://schemas.microsoft.com/office/powerpoint/2010/main" val="86394828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E0268-9980-C9DC-6071-4F0E0D820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45C59-EBCA-28AF-2F06-AEC7C54C6EDF}"/>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sym typeface="Helvetica Neue"/>
              </a:rPr>
              <a:t>Αποτέλεσμα διατάγματος πτώχευσης</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B2E6BCFC-BDE8-56D1-1914-88332A3CC002}"/>
              </a:ext>
            </a:extLst>
          </p:cNvPr>
          <p:cNvSpPr>
            <a:spLocks noGrp="1"/>
          </p:cNvSpPr>
          <p:nvPr>
            <p:ph idx="1"/>
          </p:nvPr>
        </p:nvSpPr>
        <p:spPr>
          <a:xfrm>
            <a:off x="838200" y="1444131"/>
            <a:ext cx="10760242" cy="4433936"/>
          </a:xfrm>
          <a:ln>
            <a:noFill/>
            <a:miter lim="800000"/>
          </a:ln>
        </p:spPr>
        <p:txBody>
          <a:bodyPr>
            <a:normAutofit fontScale="92500"/>
          </a:bodyPr>
          <a:lstStyle/>
          <a:p>
            <a:r>
              <a:rPr lang="el-GR" sz="2200" kern="100" dirty="0">
                <a:solidFill>
                  <a:srgbClr val="407879"/>
                </a:solidFill>
                <a:latin typeface="Arial" panose="020B0604020202020204" pitchFamily="34" charset="0"/>
                <a:cs typeface="Arial" panose="020B0604020202020204" pitchFamily="34" charset="0"/>
              </a:rPr>
              <a:t>Ο Επίσημος Παραλήπτης αναλαμβάνει τη διαχείριση της περιουσίας του πτωχεύσαντα.</a:t>
            </a:r>
          </a:p>
          <a:p>
            <a:pPr marL="0" indent="0">
              <a:buNone/>
            </a:pPr>
            <a:endParaRPr lang="el-GR" sz="2200" kern="100" dirty="0">
              <a:solidFill>
                <a:srgbClr val="407879"/>
              </a:solidFill>
              <a:latin typeface="Arial" panose="020B0604020202020204" pitchFamily="34" charset="0"/>
              <a:cs typeface="Arial" panose="020B0604020202020204" pitchFamily="34" charset="0"/>
            </a:endParaRPr>
          </a:p>
          <a:p>
            <a:pPr>
              <a:lnSpc>
                <a:spcPct val="100000"/>
              </a:lnSpc>
            </a:pPr>
            <a:r>
              <a:rPr lang="el-GR" sz="2200" kern="100" dirty="0">
                <a:solidFill>
                  <a:srgbClr val="407879"/>
                </a:solidFill>
                <a:latin typeface="Arial" panose="020B0604020202020204" pitchFamily="34" charset="0"/>
                <a:cs typeface="Arial" panose="020B0604020202020204" pitchFamily="34" charset="0"/>
              </a:rPr>
              <a:t>Οι πιστωτές για επαληθεύσιμα χρέη δεν μπορούν να προβούν σε ενέργειες εναντίον της περιουσίας ή του προσώπου του πτωχεύσαντα χωρίς άδεια του Δικαστηρίου.</a:t>
            </a:r>
          </a:p>
          <a:p>
            <a:pPr>
              <a:lnSpc>
                <a:spcPct val="100000"/>
              </a:lnSpc>
            </a:pPr>
            <a:endParaRPr lang="el-GR" sz="2200" kern="100" dirty="0">
              <a:solidFill>
                <a:srgbClr val="407879"/>
              </a:solidFill>
              <a:latin typeface="Arial" panose="020B0604020202020204" pitchFamily="34" charset="0"/>
              <a:cs typeface="Arial" panose="020B0604020202020204" pitchFamily="34" charset="0"/>
            </a:endParaRPr>
          </a:p>
          <a:p>
            <a:pPr>
              <a:lnSpc>
                <a:spcPct val="100000"/>
              </a:lnSpc>
            </a:pPr>
            <a:r>
              <a:rPr lang="el-GR" sz="2200" kern="100" dirty="0">
                <a:solidFill>
                  <a:srgbClr val="407879"/>
                </a:solidFill>
                <a:latin typeface="Arial" panose="020B0604020202020204" pitchFamily="34" charset="0"/>
                <a:cs typeface="Arial" panose="020B0604020202020204" pitchFamily="34" charset="0"/>
              </a:rPr>
              <a:t>Για χρέη που δημιουργήθηκαν μετά την πτώχευση, οποιοσδήποτε μπορεί να λάβει νομικά μέτρα εναντίον του πτωχεύσαντα χωρίς να χρειάζεται άδεια από το Δικαστήριο.</a:t>
            </a:r>
          </a:p>
          <a:p>
            <a:pPr marL="0" indent="0">
              <a:buNone/>
            </a:pPr>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Οποιοδήποτε πρόστιμο επιβάλλεται στον πτωχεύσαντα από οποιοδήποτε δικαστήριο ή διοικητική αρχή, και είτε πριν είτε μετά την έκδοση του διατάγματος πτώχευσης, δεν μπορεί να επαληθευθεί, δεν επηρεάζει τα συμφέροντα των άλλων πιστωτών και είναι πληρωτέο προσωπικά από τον ίδιο τον πτωχεύσαντα. </a:t>
            </a:r>
          </a:p>
          <a:p>
            <a:endParaRPr lang="el-GR" sz="22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B7F7C15-D903-1E56-AA22-A6E1D440FFA4}"/>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21A42776-5A75-54B2-6B96-0C0DD3DFDD73}"/>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C4905307-683C-4F0E-F989-27F3F3AB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E09B0FB4-39EA-797A-191B-BB15FC110C0C}"/>
              </a:ext>
            </a:extLst>
          </p:cNvPr>
          <p:cNvSpPr>
            <a:spLocks noGrp="1"/>
          </p:cNvSpPr>
          <p:nvPr>
            <p:ph type="sldNum" sz="quarter" idx="12"/>
          </p:nvPr>
        </p:nvSpPr>
        <p:spPr/>
        <p:txBody>
          <a:bodyPr/>
          <a:lstStyle/>
          <a:p>
            <a:fld id="{96BF25DB-7583-4C6D-92E2-9A981C6D8FC4}" type="slidenum">
              <a:rPr lang="en-CY" smtClean="0"/>
              <a:t>20</a:t>
            </a:fld>
            <a:endParaRPr lang="en-CY"/>
          </a:p>
        </p:txBody>
      </p:sp>
    </p:spTree>
    <p:extLst>
      <p:ext uri="{BB962C8B-B14F-4D97-AF65-F5344CB8AC3E}">
        <p14:creationId xmlns:p14="http://schemas.microsoft.com/office/powerpoint/2010/main" val="1360407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E1E56-5420-A0FB-4917-FF6802700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072BA-CEF5-5494-B7BD-088C3D321A51}"/>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sym typeface="Helvetica Neue"/>
              </a:rPr>
              <a:t>Αποτέλεσμα διατάγματος πτώχευσης</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D717CE69-3AD8-D6B7-CA51-52126BC34FBF}"/>
              </a:ext>
            </a:extLst>
          </p:cNvPr>
          <p:cNvSpPr>
            <a:spLocks noGrp="1"/>
          </p:cNvSpPr>
          <p:nvPr>
            <p:ph idx="1"/>
          </p:nvPr>
        </p:nvSpPr>
        <p:spPr>
          <a:xfrm>
            <a:off x="838200" y="1444130"/>
            <a:ext cx="10932622" cy="4557653"/>
          </a:xfrm>
          <a:ln>
            <a:noFill/>
            <a:miter lim="800000"/>
          </a:ln>
        </p:spPr>
        <p:txBody>
          <a:bodyPr>
            <a:normAutofit fontScale="92500" lnSpcReduction="10000"/>
          </a:bodyPr>
          <a:lstStyle/>
          <a:p>
            <a:r>
              <a:rPr lang="el-GR" sz="2200" kern="100" dirty="0">
                <a:solidFill>
                  <a:srgbClr val="407879"/>
                </a:solidFill>
                <a:latin typeface="Arial" panose="020B0604020202020204" pitchFamily="34" charset="0"/>
                <a:cs typeface="Arial" panose="020B0604020202020204" pitchFamily="34" charset="0"/>
              </a:rPr>
              <a:t>Νομικές διαδικασίες που ξεκίνησαν πριν την πτώχευση συνεχίζονται κανονικά.</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Ο πτωχεύσαντας μπορεί να προβάλλει υπεράσπιση ή να ξεκινήσει νέες διαδικασίες μόνο με εξουσιοδότηση από τον Επίσημο Παραλήπτη ή τον διαχειριστή και άδεια του Δικαστηρίου.</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Οποιαδήποτε χρηματικά ποσά ή περιουσιακά στοιχεία που ανακτώνται από νομικές διαδικασίες μετά την πτώχευση περιέρχονται στον επίσημο παραλήπτη ή τον διαχειριστή. Τα έξοδα αυτών των διαδικασιών βαρύνουν τον πτωχεύσαντα.</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Μετά την πτώχευση, οι πιστωτές δεν μπορούν να εγγράψουν αποφάσεις ή υποθήκες και αν γίνουν θεωρούνται άκυρες.</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Η εξουσία των εξασφαλισμένων πιστωτών να εκποιούν και να διαχειρίζονται τις εξασφαλίσεις τους παραμένει αμετάβλητη.</a:t>
            </a:r>
          </a:p>
        </p:txBody>
      </p:sp>
      <p:cxnSp>
        <p:nvCxnSpPr>
          <p:cNvPr id="4" name="Straight Connector 3">
            <a:extLst>
              <a:ext uri="{FF2B5EF4-FFF2-40B4-BE49-F238E27FC236}">
                <a16:creationId xmlns:a16="http://schemas.microsoft.com/office/drawing/2014/main" id="{9D35C3E0-443C-6FB9-28E0-24E649312509}"/>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676715F4-47E9-2A6A-A7E7-1A0C2EEE8C0E}"/>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5B178A29-AD39-03BD-6029-4B33279BFD4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469A58E0-36C8-23CE-9B9D-E0A42AACF3B5}"/>
              </a:ext>
            </a:extLst>
          </p:cNvPr>
          <p:cNvSpPr>
            <a:spLocks noGrp="1"/>
          </p:cNvSpPr>
          <p:nvPr>
            <p:ph type="sldNum" sz="quarter" idx="12"/>
          </p:nvPr>
        </p:nvSpPr>
        <p:spPr/>
        <p:txBody>
          <a:bodyPr/>
          <a:lstStyle/>
          <a:p>
            <a:fld id="{96BF25DB-7583-4C6D-92E2-9A981C6D8FC4}" type="slidenum">
              <a:rPr lang="en-CY" smtClean="0"/>
              <a:t>21</a:t>
            </a:fld>
            <a:endParaRPr lang="en-CY"/>
          </a:p>
        </p:txBody>
      </p:sp>
    </p:spTree>
    <p:extLst>
      <p:ext uri="{BB962C8B-B14F-4D97-AF65-F5344CB8AC3E}">
        <p14:creationId xmlns:p14="http://schemas.microsoft.com/office/powerpoint/2010/main" val="403626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9443E-39AB-0B7E-9FFD-D9A1C1D42C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3446A-4D45-E032-D4F4-D8B7DA374128}"/>
              </a:ext>
            </a:extLst>
          </p:cNvPr>
          <p:cNvSpPr>
            <a:spLocks noGrp="1"/>
          </p:cNvSpPr>
          <p:nvPr>
            <p:ph type="title"/>
          </p:nvPr>
        </p:nvSpPr>
        <p:spPr>
          <a:xfrm>
            <a:off x="745836" y="307179"/>
            <a:ext cx="10515600" cy="611419"/>
          </a:xfrm>
          <a:ln>
            <a:noFill/>
          </a:ln>
        </p:spPr>
        <p:txBody>
          <a:bodyPr>
            <a:normAutofit/>
          </a:bodyPr>
          <a:lstStyle/>
          <a:p>
            <a:pPr algn="just">
              <a:lnSpc>
                <a:spcPct val="107000"/>
              </a:lnSpc>
              <a:spcAft>
                <a:spcPts val="300"/>
              </a:spcAft>
            </a:pPr>
            <a:r>
              <a:rPr lang="en-CY" sz="3200" b="1" kern="100" dirty="0">
                <a:solidFill>
                  <a:srgbClr val="321F61"/>
                </a:solidFill>
                <a:latin typeface="Arial" panose="020B0604020202020204" pitchFamily="34" charset="0"/>
                <a:cs typeface="Arial" panose="020B0604020202020204" pitchFamily="34" charset="0"/>
              </a:rPr>
              <a:t>Πρώτη και άλλες συνελεύσεις των </a:t>
            </a:r>
            <a:r>
              <a:rPr lang="el-GR" sz="3200" b="1" kern="100" dirty="0">
                <a:solidFill>
                  <a:srgbClr val="321F61"/>
                </a:solidFill>
                <a:latin typeface="Arial" panose="020B0604020202020204" pitchFamily="34" charset="0"/>
                <a:cs typeface="Arial" panose="020B0604020202020204" pitchFamily="34" charset="0"/>
              </a:rPr>
              <a:t>πιστωτών</a:t>
            </a:r>
            <a:endParaRPr lang="en-CY" sz="32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5C9183-D0D2-340E-254B-9D1C96D45D45}"/>
              </a:ext>
            </a:extLst>
          </p:cNvPr>
          <p:cNvSpPr>
            <a:spLocks noGrp="1"/>
          </p:cNvSpPr>
          <p:nvPr>
            <p:ph idx="1"/>
          </p:nvPr>
        </p:nvSpPr>
        <p:spPr>
          <a:xfrm>
            <a:off x="838199" y="1444130"/>
            <a:ext cx="10832869" cy="4607533"/>
          </a:xfrm>
          <a:ln>
            <a:noFill/>
            <a:miter lim="800000"/>
          </a:ln>
        </p:spPr>
        <p:txBody>
          <a:bodyPr>
            <a:normAutofit lnSpcReduction="10000"/>
          </a:bodyPr>
          <a:lstStyle/>
          <a:p>
            <a:r>
              <a:rPr lang="el-GR" sz="2200" kern="100" dirty="0">
                <a:solidFill>
                  <a:srgbClr val="407879"/>
                </a:solidFill>
                <a:latin typeface="Arial" panose="020B0604020202020204" pitchFamily="34" charset="0"/>
                <a:cs typeface="Arial" panose="020B0604020202020204" pitchFamily="34" charset="0"/>
              </a:rPr>
              <a:t>Συγκαλείται μετά από έκδοση διατάγματος πτώχευσης.</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Γίνεται κατόπιν κρίσης του Επίσημου Παραλήπτη ή αιτήματος πιστωτή.</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Σκοπός: Εξέταση αποδοχής πρότασης συμβιβασμού ή διευθέτησης και τρόπου διαχείριση της περιουσίας του χρεώστη.</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Τα έξοδα της συνέλευσης βαρύνουν τον πιστωτή που την αιτήθηκε.</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Η πρώτη συνέλευση συγκαλείται από τον Επίσημο Παραλήπτη εντός 80 ημερών από το διάταγμα πτώχευσης. Δίνεται παράταση της προθεσμίας μόνο με έγκριση του Δικαστηρίου για ειδικό λόγο.</a:t>
            </a:r>
          </a:p>
        </p:txBody>
      </p:sp>
      <p:cxnSp>
        <p:nvCxnSpPr>
          <p:cNvPr id="4" name="Straight Connector 3">
            <a:extLst>
              <a:ext uri="{FF2B5EF4-FFF2-40B4-BE49-F238E27FC236}">
                <a16:creationId xmlns:a16="http://schemas.microsoft.com/office/drawing/2014/main" id="{43773DA2-9189-BF24-741A-0F3E8C557168}"/>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AD1120F3-B358-83DC-CF3A-66D4026F7CD3}"/>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B8EAE424-D6D6-03B0-B0FD-5110EB34CB8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897619A9-A533-8923-7FD6-7EBC16457F73}"/>
              </a:ext>
            </a:extLst>
          </p:cNvPr>
          <p:cNvSpPr>
            <a:spLocks noGrp="1"/>
          </p:cNvSpPr>
          <p:nvPr>
            <p:ph type="sldNum" sz="quarter" idx="12"/>
          </p:nvPr>
        </p:nvSpPr>
        <p:spPr/>
        <p:txBody>
          <a:bodyPr/>
          <a:lstStyle/>
          <a:p>
            <a:fld id="{96BF25DB-7583-4C6D-92E2-9A981C6D8FC4}" type="slidenum">
              <a:rPr lang="en-CY" smtClean="0"/>
              <a:t>22</a:t>
            </a:fld>
            <a:endParaRPr lang="en-CY"/>
          </a:p>
        </p:txBody>
      </p:sp>
    </p:spTree>
    <p:extLst>
      <p:ext uri="{BB962C8B-B14F-4D97-AF65-F5344CB8AC3E}">
        <p14:creationId xmlns:p14="http://schemas.microsoft.com/office/powerpoint/2010/main" val="2515397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998B0-4F40-9477-30D9-7B0B8C82DD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6C499-BECB-A610-365E-39E509DB014E}"/>
              </a:ext>
            </a:extLst>
          </p:cNvPr>
          <p:cNvSpPr>
            <a:spLocks noGrp="1"/>
          </p:cNvSpPr>
          <p:nvPr>
            <p:ph type="title"/>
          </p:nvPr>
        </p:nvSpPr>
        <p:spPr>
          <a:xfrm>
            <a:off x="745836" y="307179"/>
            <a:ext cx="10515600" cy="611419"/>
          </a:xfrm>
          <a:ln>
            <a:noFill/>
          </a:ln>
        </p:spPr>
        <p:txBody>
          <a:bodyPr>
            <a:normAutofit fontScale="90000"/>
          </a:bodyPr>
          <a:lstStyle/>
          <a:p>
            <a:pPr algn="just">
              <a:lnSpc>
                <a:spcPct val="107000"/>
              </a:lnSpc>
              <a:spcAft>
                <a:spcPts val="300"/>
              </a:spcAft>
            </a:pPr>
            <a:r>
              <a:rPr lang="en-CY" sz="3200" b="1" kern="100" dirty="0">
                <a:solidFill>
                  <a:srgbClr val="321F61"/>
                </a:solidFill>
                <a:latin typeface="Arial" panose="020B0604020202020204" pitchFamily="34" charset="0"/>
                <a:cs typeface="Arial" panose="020B0604020202020204" pitchFamily="34" charset="0"/>
              </a:rPr>
              <a:t>Πρώτη και άλλες συνελεύσεις </a:t>
            </a:r>
            <a:r>
              <a:rPr lang="en-CY" sz="3200" b="1" kern="100" dirty="0" err="1">
                <a:solidFill>
                  <a:srgbClr val="321F61"/>
                </a:solidFill>
                <a:latin typeface="Arial" panose="020B0604020202020204" pitchFamily="34" charset="0"/>
                <a:cs typeface="Arial" panose="020B0604020202020204" pitchFamily="34" charset="0"/>
              </a:rPr>
              <a:t>των</a:t>
            </a:r>
            <a:r>
              <a:rPr lang="en-CY" sz="3200" b="1" kern="100" dirty="0">
                <a:solidFill>
                  <a:srgbClr val="321F61"/>
                </a:solidFill>
                <a:latin typeface="Arial" panose="020B0604020202020204" pitchFamily="34" charset="0"/>
                <a:cs typeface="Arial" panose="020B0604020202020204" pitchFamily="34" charset="0"/>
              </a:rPr>
              <a:t> </a:t>
            </a:r>
            <a:r>
              <a:rPr lang="el-GR" sz="3200" b="1" kern="100" dirty="0">
                <a:solidFill>
                  <a:srgbClr val="321F61"/>
                </a:solidFill>
                <a:latin typeface="Arial" panose="020B0604020202020204" pitchFamily="34" charset="0"/>
                <a:cs typeface="Arial" panose="020B0604020202020204" pitchFamily="34" charset="0"/>
              </a:rPr>
              <a:t>πιστωτών - Ειδοποίηση για συνέλευση</a:t>
            </a:r>
            <a:endParaRPr lang="en-CY" sz="32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3979C1-E697-F1FE-F498-E283C9E66B0D}"/>
              </a:ext>
            </a:extLst>
          </p:cNvPr>
          <p:cNvSpPr>
            <a:spLocks noGrp="1"/>
          </p:cNvSpPr>
          <p:nvPr>
            <p:ph idx="1"/>
          </p:nvPr>
        </p:nvSpPr>
        <p:spPr>
          <a:xfrm>
            <a:off x="838200" y="1444131"/>
            <a:ext cx="10760242" cy="4433936"/>
          </a:xfrm>
          <a:ln>
            <a:noFill/>
            <a:miter lim="800000"/>
          </a:ln>
        </p:spPr>
        <p:txBody>
          <a:bodyPr>
            <a:normAutofit/>
          </a:bodyPr>
          <a:lstStyle/>
          <a:p>
            <a:r>
              <a:rPr lang="el-GR" sz="2200" kern="100" dirty="0">
                <a:solidFill>
                  <a:srgbClr val="407879"/>
                </a:solidFill>
                <a:latin typeface="Arial" panose="020B0604020202020204" pitchFamily="34" charset="0"/>
                <a:cs typeface="Arial" panose="020B0604020202020204" pitchFamily="34" charset="0"/>
              </a:rPr>
              <a:t>Δημοσίευση χρόνου και τόπου στην Επίσημη Εφημερίδα της Δημοκρατίας και στην ιστοσελίδα του Επίσημου Παραλήπτη ή άλλης δημόσιας πρόσβασης, τουλάχιστον 7 μέρες πριν.</a:t>
            </a:r>
          </a:p>
          <a:p>
            <a:pPr marL="0" indent="0">
              <a:buNone/>
            </a:pPr>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Η ειδοποίηση της πρώτης συνέλευσης αποστέλλεται στους πιστωτές που αναφέρθηκαν στην έκθεση κατάστασης, με στοιχεία περιουσιακής κατάστασης.</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Ο Επίσημος Παραλήπτης ή διαχειριστής δύναται να συγκαλεί συνέλευση με διαταγή του Δικαστηρίου ή αν το ζητήσει το 1/4 της αξίας των πιστωτών.</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Μετέπειτα συνελεύσεις συγκαλούνται με αποστολή ειδοποίησης σε κάθε πιστωτή.</a:t>
            </a:r>
          </a:p>
        </p:txBody>
      </p:sp>
      <p:cxnSp>
        <p:nvCxnSpPr>
          <p:cNvPr id="4" name="Straight Connector 3">
            <a:extLst>
              <a:ext uri="{FF2B5EF4-FFF2-40B4-BE49-F238E27FC236}">
                <a16:creationId xmlns:a16="http://schemas.microsoft.com/office/drawing/2014/main" id="{59D534A2-56F5-1DFD-2FA2-57DFCA582EA6}"/>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D1AC8CC6-0F93-DB92-E45C-7ABB24B07C66}"/>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F2F1FFA6-5F7C-453E-192A-E6F00B7B4E2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AD34B4ED-F374-09C7-81DC-A782E2A368C2}"/>
              </a:ext>
            </a:extLst>
          </p:cNvPr>
          <p:cNvSpPr>
            <a:spLocks noGrp="1"/>
          </p:cNvSpPr>
          <p:nvPr>
            <p:ph type="sldNum" sz="quarter" idx="12"/>
          </p:nvPr>
        </p:nvSpPr>
        <p:spPr/>
        <p:txBody>
          <a:bodyPr/>
          <a:lstStyle/>
          <a:p>
            <a:fld id="{96BF25DB-7583-4C6D-92E2-9A981C6D8FC4}" type="slidenum">
              <a:rPr lang="en-CY" smtClean="0"/>
              <a:t>23</a:t>
            </a:fld>
            <a:endParaRPr lang="en-CY"/>
          </a:p>
        </p:txBody>
      </p:sp>
    </p:spTree>
    <p:extLst>
      <p:ext uri="{BB962C8B-B14F-4D97-AF65-F5344CB8AC3E}">
        <p14:creationId xmlns:p14="http://schemas.microsoft.com/office/powerpoint/2010/main" val="2279453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D4BA1-800A-A6D3-C553-235C578D92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854A7F-3ECB-F848-AE2C-40694C6AF7CD}"/>
              </a:ext>
            </a:extLst>
          </p:cNvPr>
          <p:cNvSpPr>
            <a:spLocks noGrp="1"/>
          </p:cNvSpPr>
          <p:nvPr>
            <p:ph type="title"/>
          </p:nvPr>
        </p:nvSpPr>
        <p:spPr>
          <a:xfrm>
            <a:off x="745836" y="307179"/>
            <a:ext cx="10515600" cy="611419"/>
          </a:xfrm>
          <a:ln>
            <a:noFill/>
          </a:ln>
        </p:spPr>
        <p:txBody>
          <a:bodyPr>
            <a:normAutofit/>
          </a:bodyPr>
          <a:lstStyle/>
          <a:p>
            <a:pPr algn="just">
              <a:lnSpc>
                <a:spcPct val="107000"/>
              </a:lnSpc>
              <a:spcAft>
                <a:spcPts val="300"/>
              </a:spcAft>
            </a:pPr>
            <a:r>
              <a:rPr lang="en-CY" sz="3200" b="1" kern="100" dirty="0">
                <a:solidFill>
                  <a:srgbClr val="321F61"/>
                </a:solidFill>
                <a:latin typeface="Arial" panose="020B0604020202020204" pitchFamily="34" charset="0"/>
                <a:cs typeface="Arial" panose="020B0604020202020204" pitchFamily="34" charset="0"/>
              </a:rPr>
              <a:t>Πρώτη και </a:t>
            </a:r>
            <a:r>
              <a:rPr lang="el-GR" sz="3200" b="1" kern="100" dirty="0">
                <a:solidFill>
                  <a:srgbClr val="321F61"/>
                </a:solidFill>
                <a:latin typeface="Arial" panose="020B0604020202020204" pitchFamily="34" charset="0"/>
                <a:cs typeface="Arial" panose="020B0604020202020204" pitchFamily="34" charset="0"/>
              </a:rPr>
              <a:t>άλλες</a:t>
            </a:r>
            <a:r>
              <a:rPr lang="en-CY" sz="3200" b="1" kern="100" dirty="0">
                <a:solidFill>
                  <a:srgbClr val="321F61"/>
                </a:solidFill>
                <a:latin typeface="Arial" panose="020B0604020202020204" pitchFamily="34" charset="0"/>
                <a:cs typeface="Arial" panose="020B0604020202020204" pitchFamily="34" charset="0"/>
              </a:rPr>
              <a:t> </a:t>
            </a:r>
            <a:r>
              <a:rPr lang="el-GR" sz="3200" b="1" kern="100" dirty="0">
                <a:solidFill>
                  <a:srgbClr val="321F61"/>
                </a:solidFill>
                <a:latin typeface="Arial" panose="020B0604020202020204" pitchFamily="34" charset="0"/>
                <a:cs typeface="Arial" panose="020B0604020202020204" pitchFamily="34" charset="0"/>
              </a:rPr>
              <a:t>συνελεύσεις</a:t>
            </a:r>
            <a:r>
              <a:rPr lang="en-CY" sz="3200" b="1" kern="100" dirty="0">
                <a:solidFill>
                  <a:srgbClr val="321F61"/>
                </a:solidFill>
                <a:latin typeface="Arial" panose="020B0604020202020204" pitchFamily="34" charset="0"/>
                <a:cs typeface="Arial" panose="020B0604020202020204" pitchFamily="34" charset="0"/>
              </a:rPr>
              <a:t> </a:t>
            </a:r>
            <a:r>
              <a:rPr lang="el-GR" sz="3200" b="1" kern="100" dirty="0">
                <a:solidFill>
                  <a:srgbClr val="321F61"/>
                </a:solidFill>
                <a:latin typeface="Arial" panose="020B0604020202020204" pitchFamily="34" charset="0"/>
                <a:cs typeface="Arial" panose="020B0604020202020204" pitchFamily="34" charset="0"/>
              </a:rPr>
              <a:t>των</a:t>
            </a:r>
            <a:r>
              <a:rPr lang="en-CY" sz="3200" b="1" kern="100" dirty="0">
                <a:solidFill>
                  <a:srgbClr val="321F61"/>
                </a:solidFill>
                <a:latin typeface="Arial" panose="020B0604020202020204" pitchFamily="34" charset="0"/>
                <a:cs typeface="Arial" panose="020B0604020202020204" pitchFamily="34" charset="0"/>
              </a:rPr>
              <a:t> </a:t>
            </a:r>
            <a:r>
              <a:rPr lang="el-GR" sz="3200" b="1" kern="100" dirty="0">
                <a:solidFill>
                  <a:srgbClr val="321F61"/>
                </a:solidFill>
                <a:latin typeface="Arial" panose="020B0604020202020204" pitchFamily="34" charset="0"/>
                <a:cs typeface="Arial" panose="020B0604020202020204" pitchFamily="34" charset="0"/>
              </a:rPr>
              <a:t>πιστωτών</a:t>
            </a:r>
            <a:endParaRPr lang="en-CY" sz="32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A03D712-A376-CFD9-8129-2897FA7004F1}"/>
              </a:ext>
            </a:extLst>
          </p:cNvPr>
          <p:cNvSpPr>
            <a:spLocks noGrp="1"/>
          </p:cNvSpPr>
          <p:nvPr>
            <p:ph idx="1"/>
          </p:nvPr>
        </p:nvSpPr>
        <p:spPr>
          <a:xfrm>
            <a:off x="838200" y="1444131"/>
            <a:ext cx="10760242" cy="4433936"/>
          </a:xfrm>
          <a:ln>
            <a:noFill/>
            <a:miter lim="800000"/>
          </a:ln>
        </p:spPr>
        <p:txBody>
          <a:bodyPr>
            <a:normAutofit/>
          </a:bodyPr>
          <a:lstStyle/>
          <a:p>
            <a:pPr marL="0" indent="0">
              <a:buNone/>
            </a:pPr>
            <a:r>
              <a:rPr lang="el-GR" sz="2200" u="sng" kern="100" dirty="0">
                <a:solidFill>
                  <a:srgbClr val="407879"/>
                </a:solidFill>
                <a:latin typeface="Arial" panose="020B0604020202020204" pitchFamily="34" charset="0"/>
                <a:cs typeface="Arial" panose="020B0604020202020204" pitchFamily="34" charset="0"/>
              </a:rPr>
              <a:t>Πρόεδρος</a:t>
            </a:r>
          </a:p>
          <a:p>
            <a:r>
              <a:rPr lang="el-GR" sz="2200" kern="100" dirty="0">
                <a:solidFill>
                  <a:srgbClr val="407879"/>
                </a:solidFill>
                <a:latin typeface="Arial" panose="020B0604020202020204" pitchFamily="34" charset="0"/>
                <a:cs typeface="Arial" panose="020B0604020202020204" pitchFamily="34" charset="0"/>
              </a:rPr>
              <a:t>Πρώτη συνέλευση: ο Επίσημος Παραλήπτης ή εκπρόσωπός του.</a:t>
            </a:r>
          </a:p>
          <a:p>
            <a:r>
              <a:rPr lang="el-GR" sz="2200" kern="100" dirty="0">
                <a:solidFill>
                  <a:srgbClr val="407879"/>
                </a:solidFill>
                <a:latin typeface="Arial" panose="020B0604020202020204" pitchFamily="34" charset="0"/>
                <a:cs typeface="Arial" panose="020B0604020202020204" pitchFamily="34" charset="0"/>
              </a:rPr>
              <a:t>Επόμενες συνελεύσεις: πρόσωπο που εκλέγεται από τους πιστωτές</a:t>
            </a:r>
            <a:r>
              <a:rPr lang="el-GR" sz="1600" dirty="0"/>
              <a:t>.</a:t>
            </a:r>
          </a:p>
          <a:p>
            <a:endParaRPr lang="el-GR" sz="1600" kern="100" dirty="0">
              <a:solidFill>
                <a:srgbClr val="407879"/>
              </a:solidFill>
              <a:latin typeface="Arial" panose="020B0604020202020204" pitchFamily="34" charset="0"/>
              <a:cs typeface="Arial" panose="020B0604020202020204" pitchFamily="34" charset="0"/>
            </a:endParaRPr>
          </a:p>
          <a:p>
            <a:pPr marL="0" indent="0">
              <a:buNone/>
            </a:pPr>
            <a:r>
              <a:rPr lang="el-GR" sz="2200" u="sng" kern="100" dirty="0">
                <a:solidFill>
                  <a:srgbClr val="407879"/>
                </a:solidFill>
                <a:latin typeface="Arial" panose="020B0604020202020204" pitchFamily="34" charset="0"/>
                <a:cs typeface="Arial" panose="020B0604020202020204" pitchFamily="34" charset="0"/>
              </a:rPr>
              <a:t>Ψηφοφορία στη συνέλευση</a:t>
            </a:r>
          </a:p>
          <a:p>
            <a:r>
              <a:rPr lang="el-GR" sz="2200" kern="100" dirty="0">
                <a:solidFill>
                  <a:srgbClr val="407879"/>
                </a:solidFill>
                <a:latin typeface="Arial" panose="020B0604020202020204" pitchFamily="34" charset="0"/>
                <a:cs typeface="Arial" panose="020B0604020202020204" pitchFamily="34" charset="0"/>
              </a:rPr>
              <a:t>Δικαίωμα ψήφου έχουν μόνο πιστωτές που επαλήθευσαν τα χρέη τους εντός νόμιμου χρονικού πλαισίου.</a:t>
            </a:r>
          </a:p>
          <a:p>
            <a:r>
              <a:rPr lang="el-GR" sz="2200" kern="100" dirty="0">
                <a:solidFill>
                  <a:srgbClr val="407879"/>
                </a:solidFill>
                <a:latin typeface="Arial" panose="020B0604020202020204" pitchFamily="34" charset="0"/>
                <a:cs typeface="Arial" panose="020B0604020202020204" pitchFamily="34" charset="0"/>
              </a:rPr>
              <a:t>Πιστωτής δεν δικαιούται ψήφο για ανεκκαθάριστα ή υπό αίρεση χρέη ή για χρέη με απροσδιόριστη αξία.</a:t>
            </a:r>
          </a:p>
        </p:txBody>
      </p:sp>
      <p:cxnSp>
        <p:nvCxnSpPr>
          <p:cNvPr id="4" name="Straight Connector 3">
            <a:extLst>
              <a:ext uri="{FF2B5EF4-FFF2-40B4-BE49-F238E27FC236}">
                <a16:creationId xmlns:a16="http://schemas.microsoft.com/office/drawing/2014/main" id="{8F94C1B3-549B-6270-CB7B-7609ACF1C611}"/>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3BE6F3BB-EBC9-D47C-6207-AA849A8AC014}"/>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C01C4334-C682-6DFC-AAE1-02CA8141032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D1F49A59-9067-B209-A0BC-ABB4913C6DC3}"/>
              </a:ext>
            </a:extLst>
          </p:cNvPr>
          <p:cNvSpPr>
            <a:spLocks noGrp="1"/>
          </p:cNvSpPr>
          <p:nvPr>
            <p:ph type="sldNum" sz="quarter" idx="12"/>
          </p:nvPr>
        </p:nvSpPr>
        <p:spPr/>
        <p:txBody>
          <a:bodyPr/>
          <a:lstStyle/>
          <a:p>
            <a:fld id="{96BF25DB-7583-4C6D-92E2-9A981C6D8FC4}" type="slidenum">
              <a:rPr lang="en-CY" smtClean="0"/>
              <a:t>24</a:t>
            </a:fld>
            <a:endParaRPr lang="en-CY"/>
          </a:p>
        </p:txBody>
      </p:sp>
    </p:spTree>
    <p:extLst>
      <p:ext uri="{BB962C8B-B14F-4D97-AF65-F5344CB8AC3E}">
        <p14:creationId xmlns:p14="http://schemas.microsoft.com/office/powerpoint/2010/main" val="4028266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220C6-C916-70B1-AF4E-F6E15FA108D0}"/>
              </a:ext>
            </a:extLst>
          </p:cNvPr>
          <p:cNvSpPr>
            <a:spLocks noGrp="1"/>
          </p:cNvSpPr>
          <p:nvPr>
            <p:ph type="title"/>
          </p:nvPr>
        </p:nvSpPr>
        <p:spPr/>
        <p:txBody>
          <a:bodyPr>
            <a:normAutofit/>
          </a:bodyPr>
          <a:lstStyle/>
          <a:p>
            <a:r>
              <a:rPr lang="en-CY" sz="3200" b="1" kern="100" dirty="0">
                <a:solidFill>
                  <a:srgbClr val="321F61"/>
                </a:solidFill>
                <a:latin typeface="Arial" panose="020B0604020202020204" pitchFamily="34" charset="0"/>
                <a:cs typeface="Arial" panose="020B0604020202020204" pitchFamily="34" charset="0"/>
              </a:rPr>
              <a:t>Πρώτη και </a:t>
            </a:r>
            <a:r>
              <a:rPr lang="el-GR" sz="3200" b="1" kern="100" dirty="0">
                <a:solidFill>
                  <a:srgbClr val="321F61"/>
                </a:solidFill>
                <a:latin typeface="Arial" panose="020B0604020202020204" pitchFamily="34" charset="0"/>
                <a:cs typeface="Arial" panose="020B0604020202020204" pitchFamily="34" charset="0"/>
              </a:rPr>
              <a:t>άλλες</a:t>
            </a:r>
            <a:r>
              <a:rPr lang="en-CY" sz="3200" b="1" kern="100" dirty="0">
                <a:solidFill>
                  <a:srgbClr val="321F61"/>
                </a:solidFill>
                <a:latin typeface="Arial" panose="020B0604020202020204" pitchFamily="34" charset="0"/>
                <a:cs typeface="Arial" panose="020B0604020202020204" pitchFamily="34" charset="0"/>
              </a:rPr>
              <a:t> </a:t>
            </a:r>
            <a:r>
              <a:rPr lang="el-GR" sz="3200" b="1" kern="100" dirty="0">
                <a:solidFill>
                  <a:srgbClr val="321F61"/>
                </a:solidFill>
                <a:latin typeface="Arial" panose="020B0604020202020204" pitchFamily="34" charset="0"/>
                <a:cs typeface="Arial" panose="020B0604020202020204" pitchFamily="34" charset="0"/>
              </a:rPr>
              <a:t>συνελεύσεις</a:t>
            </a:r>
            <a:r>
              <a:rPr lang="en-CY" sz="3200" b="1" kern="100" dirty="0">
                <a:solidFill>
                  <a:srgbClr val="321F61"/>
                </a:solidFill>
                <a:latin typeface="Arial" panose="020B0604020202020204" pitchFamily="34" charset="0"/>
                <a:cs typeface="Arial" panose="020B0604020202020204" pitchFamily="34" charset="0"/>
              </a:rPr>
              <a:t> </a:t>
            </a:r>
            <a:r>
              <a:rPr lang="el-GR" sz="3200" b="1" kern="100" dirty="0">
                <a:solidFill>
                  <a:srgbClr val="321F61"/>
                </a:solidFill>
                <a:latin typeface="Arial" panose="020B0604020202020204" pitchFamily="34" charset="0"/>
                <a:cs typeface="Arial" panose="020B0604020202020204" pitchFamily="34" charset="0"/>
              </a:rPr>
              <a:t>των</a:t>
            </a:r>
            <a:r>
              <a:rPr lang="en-CY" sz="3200" b="1" kern="100" dirty="0">
                <a:solidFill>
                  <a:srgbClr val="321F61"/>
                </a:solidFill>
                <a:latin typeface="Arial" panose="020B0604020202020204" pitchFamily="34" charset="0"/>
                <a:cs typeface="Arial" panose="020B0604020202020204" pitchFamily="34" charset="0"/>
              </a:rPr>
              <a:t> </a:t>
            </a:r>
            <a:r>
              <a:rPr lang="el-GR" sz="3200" b="1" kern="100" dirty="0">
                <a:solidFill>
                  <a:srgbClr val="321F61"/>
                </a:solidFill>
                <a:latin typeface="Arial" panose="020B0604020202020204" pitchFamily="34" charset="0"/>
                <a:cs typeface="Arial" panose="020B0604020202020204" pitchFamily="34" charset="0"/>
              </a:rPr>
              <a:t>πιστωτών</a:t>
            </a:r>
            <a:endParaRPr lang="en-CY" sz="32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07CECD-F421-0707-C69F-881B66876143}"/>
              </a:ext>
            </a:extLst>
          </p:cNvPr>
          <p:cNvSpPr>
            <a:spLocks noGrp="1"/>
          </p:cNvSpPr>
          <p:nvPr>
            <p:ph idx="1"/>
          </p:nvPr>
        </p:nvSpPr>
        <p:spPr/>
        <p:txBody>
          <a:bodyPr>
            <a:normAutofit/>
          </a:bodyPr>
          <a:lstStyle/>
          <a:p>
            <a:pPr marL="0" indent="0">
              <a:buNone/>
            </a:pPr>
            <a:r>
              <a:rPr lang="el-GR" sz="2200" u="sng" kern="100" dirty="0">
                <a:solidFill>
                  <a:srgbClr val="407879"/>
                </a:solidFill>
                <a:latin typeface="Arial" panose="020B0604020202020204" pitchFamily="34" charset="0"/>
                <a:cs typeface="Arial" panose="020B0604020202020204" pitchFamily="34" charset="0"/>
              </a:rPr>
              <a:t>Δικαίωμα ψήφου εξασφαλισμένων πιστωτών:</a:t>
            </a:r>
            <a:endParaRPr lang="en-US" sz="2200" u="sng"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Ψηφίζουν μόνο για το ανεξασφάλιστο ποσό.</a:t>
            </a:r>
            <a:endParaRPr lang="en-US"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Υποχρέωση δήλωσης λεπτομερειών εξασφάλισης, όπως ημερομηνία και αξία.</a:t>
            </a:r>
            <a:endParaRPr lang="en-US"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Πλήρως εξασφαλισμένος πιστωτής ψηφίζει για ολόκληρο το χρέος μόνο αν παραιτηθεί από την εξασφάλισή του.</a:t>
            </a:r>
          </a:p>
          <a:p>
            <a:pPr marL="0" indent="0">
              <a:buNone/>
            </a:pPr>
            <a:endParaRPr lang="en-US" sz="2200" kern="100" dirty="0">
              <a:solidFill>
                <a:srgbClr val="407879"/>
              </a:solidFill>
              <a:latin typeface="Arial" panose="020B0604020202020204" pitchFamily="34" charset="0"/>
              <a:cs typeface="Arial" panose="020B0604020202020204" pitchFamily="34" charset="0"/>
            </a:endParaRPr>
          </a:p>
          <a:p>
            <a:pPr marL="0" indent="0">
              <a:buNone/>
            </a:pPr>
            <a:r>
              <a:rPr lang="el-GR" sz="2200" u="sng" kern="100" dirty="0">
                <a:solidFill>
                  <a:srgbClr val="407879"/>
                </a:solidFill>
                <a:latin typeface="Arial" panose="020B0604020202020204" pitchFamily="34" charset="0"/>
                <a:cs typeface="Arial" panose="020B0604020202020204" pitchFamily="34" charset="0"/>
              </a:rPr>
              <a:t>Αρμοδιότητες διαχειριστή/επίσημου παραλήπτη</a:t>
            </a:r>
          </a:p>
          <a:p>
            <a:r>
              <a:rPr lang="el-GR" sz="2200" kern="100" dirty="0">
                <a:solidFill>
                  <a:srgbClr val="407879"/>
                </a:solidFill>
                <a:latin typeface="Arial" panose="020B0604020202020204" pitchFamily="34" charset="0"/>
                <a:cs typeface="Arial" panose="020B0604020202020204" pitchFamily="34" charset="0"/>
              </a:rPr>
              <a:t>Μπορούν, να ζητήσουν από έναν πιστωτή, που έκανε χαμηλή εκτίμηση της εξασφάλισής του για σκοπούς ψηφοφορίας, να παραιτηθεί από αυτήν, προς όφελος των πιστωτών.</a:t>
            </a:r>
          </a:p>
          <a:p>
            <a:r>
              <a:rPr lang="el-GR" sz="2200" kern="100" dirty="0">
                <a:solidFill>
                  <a:srgbClr val="407879"/>
                </a:solidFill>
                <a:latin typeface="Arial" panose="020B0604020202020204" pitchFamily="34" charset="0"/>
                <a:cs typeface="Arial" panose="020B0604020202020204" pitchFamily="34" charset="0"/>
              </a:rPr>
              <a:t>Πρόσθετη αποζημίωση 20% επί της αξίας της εξασφάλισης.</a:t>
            </a:r>
            <a:endParaRPr lang="en-US" sz="2200" kern="100" dirty="0">
              <a:solidFill>
                <a:srgbClr val="407879"/>
              </a:solidFill>
              <a:latin typeface="Arial" panose="020B0604020202020204" pitchFamily="34" charset="0"/>
              <a:cs typeface="Arial" panose="020B0604020202020204" pitchFamily="34" charset="0"/>
            </a:endParaRPr>
          </a:p>
          <a:p>
            <a:pPr marL="0" indent="0">
              <a:buNone/>
            </a:pPr>
            <a:endParaRPr lang="en-US" sz="2200" kern="100" dirty="0">
              <a:solidFill>
                <a:srgbClr val="407879"/>
              </a:solidFill>
              <a:latin typeface="Arial" panose="020B0604020202020204" pitchFamily="34" charset="0"/>
              <a:cs typeface="Arial" panose="020B0604020202020204" pitchFamily="34" charset="0"/>
            </a:endParaRPr>
          </a:p>
          <a:p>
            <a:endParaRPr lang="en-CY" sz="22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64AEB85C-79B0-7B9B-E613-C2BFA6C26883}"/>
              </a:ext>
            </a:extLst>
          </p:cNvPr>
          <p:cNvCxnSpPr>
            <a:cxnSpLocks/>
          </p:cNvCxnSpPr>
          <p:nvPr/>
        </p:nvCxnSpPr>
        <p:spPr>
          <a:xfrm>
            <a:off x="838200" y="1459718"/>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5" name="Image" descr="Image">
            <a:extLst>
              <a:ext uri="{FF2B5EF4-FFF2-40B4-BE49-F238E27FC236}">
                <a16:creationId xmlns:a16="http://schemas.microsoft.com/office/drawing/2014/main" id="{CD5A7F66-0732-0B29-C4C7-99A7855BE556}"/>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6" name="Picture 5">
            <a:extLst>
              <a:ext uri="{FF2B5EF4-FFF2-40B4-BE49-F238E27FC236}">
                <a16:creationId xmlns:a16="http://schemas.microsoft.com/office/drawing/2014/main" id="{2E6C42E5-1FFA-6D93-47C4-835B4C87826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8" name="Slide Number Placeholder 7">
            <a:extLst>
              <a:ext uri="{FF2B5EF4-FFF2-40B4-BE49-F238E27FC236}">
                <a16:creationId xmlns:a16="http://schemas.microsoft.com/office/drawing/2014/main" id="{40806CD1-FB21-1E03-450F-843AA83BCB06}"/>
              </a:ext>
            </a:extLst>
          </p:cNvPr>
          <p:cNvSpPr>
            <a:spLocks noGrp="1"/>
          </p:cNvSpPr>
          <p:nvPr>
            <p:ph type="sldNum" sz="quarter" idx="12"/>
          </p:nvPr>
        </p:nvSpPr>
        <p:spPr/>
        <p:txBody>
          <a:bodyPr/>
          <a:lstStyle/>
          <a:p>
            <a:fld id="{96BF25DB-7583-4C6D-92E2-9A981C6D8FC4}" type="slidenum">
              <a:rPr lang="en-CY" smtClean="0"/>
              <a:t>25</a:t>
            </a:fld>
            <a:endParaRPr lang="en-CY"/>
          </a:p>
        </p:txBody>
      </p:sp>
    </p:spTree>
    <p:extLst>
      <p:ext uri="{BB962C8B-B14F-4D97-AF65-F5344CB8AC3E}">
        <p14:creationId xmlns:p14="http://schemas.microsoft.com/office/powerpoint/2010/main" val="1343153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56BF8-7540-B711-897D-2FE96FC61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AFD3CD-D9C2-F01E-0C42-1B0B5F453573}"/>
              </a:ext>
            </a:extLst>
          </p:cNvPr>
          <p:cNvSpPr>
            <a:spLocks noGrp="1"/>
          </p:cNvSpPr>
          <p:nvPr>
            <p:ph type="title"/>
          </p:nvPr>
        </p:nvSpPr>
        <p:spPr/>
        <p:txBody>
          <a:bodyPr>
            <a:normAutofit/>
          </a:bodyPr>
          <a:lstStyle/>
          <a:p>
            <a:r>
              <a:rPr lang="en-CY" sz="3200" b="1" kern="100" dirty="0">
                <a:solidFill>
                  <a:srgbClr val="321F61"/>
                </a:solidFill>
                <a:latin typeface="Arial" panose="020B0604020202020204" pitchFamily="34" charset="0"/>
                <a:cs typeface="Arial" panose="020B0604020202020204" pitchFamily="34" charset="0"/>
              </a:rPr>
              <a:t>Πρώτη και </a:t>
            </a:r>
            <a:r>
              <a:rPr lang="el-GR" sz="3200" b="1" kern="100" dirty="0">
                <a:solidFill>
                  <a:srgbClr val="321F61"/>
                </a:solidFill>
                <a:latin typeface="Arial" panose="020B0604020202020204" pitchFamily="34" charset="0"/>
                <a:cs typeface="Arial" panose="020B0604020202020204" pitchFamily="34" charset="0"/>
              </a:rPr>
              <a:t>άλλες</a:t>
            </a:r>
            <a:r>
              <a:rPr lang="en-CY" sz="3200" b="1" kern="100" dirty="0">
                <a:solidFill>
                  <a:srgbClr val="321F61"/>
                </a:solidFill>
                <a:latin typeface="Arial" panose="020B0604020202020204" pitchFamily="34" charset="0"/>
                <a:cs typeface="Arial" panose="020B0604020202020204" pitchFamily="34" charset="0"/>
              </a:rPr>
              <a:t> </a:t>
            </a:r>
            <a:r>
              <a:rPr lang="el-GR" sz="3200" b="1" kern="100" dirty="0">
                <a:solidFill>
                  <a:srgbClr val="321F61"/>
                </a:solidFill>
                <a:latin typeface="Arial" panose="020B0604020202020204" pitchFamily="34" charset="0"/>
                <a:cs typeface="Arial" panose="020B0604020202020204" pitchFamily="34" charset="0"/>
              </a:rPr>
              <a:t>συνελεύσεις</a:t>
            </a:r>
            <a:r>
              <a:rPr lang="en-CY" sz="3200" b="1" kern="100" dirty="0">
                <a:solidFill>
                  <a:srgbClr val="321F61"/>
                </a:solidFill>
                <a:latin typeface="Arial" panose="020B0604020202020204" pitchFamily="34" charset="0"/>
                <a:cs typeface="Arial" panose="020B0604020202020204" pitchFamily="34" charset="0"/>
              </a:rPr>
              <a:t> </a:t>
            </a:r>
            <a:r>
              <a:rPr lang="el-GR" sz="3200" b="1" kern="100" dirty="0">
                <a:solidFill>
                  <a:srgbClr val="321F61"/>
                </a:solidFill>
                <a:latin typeface="Arial" panose="020B0604020202020204" pitchFamily="34" charset="0"/>
                <a:cs typeface="Arial" panose="020B0604020202020204" pitchFamily="34" charset="0"/>
              </a:rPr>
              <a:t>των</a:t>
            </a:r>
            <a:r>
              <a:rPr lang="en-CY" sz="3200" b="1" kern="100" dirty="0">
                <a:solidFill>
                  <a:srgbClr val="321F61"/>
                </a:solidFill>
                <a:latin typeface="Arial" panose="020B0604020202020204" pitchFamily="34" charset="0"/>
                <a:cs typeface="Arial" panose="020B0604020202020204" pitchFamily="34" charset="0"/>
              </a:rPr>
              <a:t> </a:t>
            </a:r>
            <a:r>
              <a:rPr lang="el-GR" sz="3200" b="1" kern="100" dirty="0">
                <a:solidFill>
                  <a:srgbClr val="321F61"/>
                </a:solidFill>
                <a:latin typeface="Arial" panose="020B0604020202020204" pitchFamily="34" charset="0"/>
                <a:cs typeface="Arial" panose="020B0604020202020204" pitchFamily="34" charset="0"/>
              </a:rPr>
              <a:t>πιστωτών</a:t>
            </a:r>
            <a:endParaRPr lang="en-CY" sz="32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C7C80D4-805E-5076-6FBC-1C810B401AE0}"/>
              </a:ext>
            </a:extLst>
          </p:cNvPr>
          <p:cNvSpPr>
            <a:spLocks noGrp="1"/>
          </p:cNvSpPr>
          <p:nvPr>
            <p:ph idx="1"/>
          </p:nvPr>
        </p:nvSpPr>
        <p:spPr/>
        <p:txBody>
          <a:bodyPr>
            <a:normAutofit/>
          </a:bodyPr>
          <a:lstStyle/>
          <a:p>
            <a:r>
              <a:rPr lang="el-GR" sz="2200" kern="100" dirty="0">
                <a:solidFill>
                  <a:srgbClr val="407879"/>
                </a:solidFill>
                <a:latin typeface="Arial" panose="020B0604020202020204" pitchFamily="34" charset="0"/>
                <a:cs typeface="Arial" panose="020B0604020202020204" pitchFamily="34" charset="0"/>
              </a:rPr>
              <a:t>Αν ο πτωχεύσας είναι μέλος συνεταιρισμού, οποιοδήποτε χρέος του ή χρέος του με άλλους συνεταίρους μπορεί να επαληθευτεί από πιστωτή στην πτώχευσή του, με δικαίωμα ψήφου. </a:t>
            </a:r>
          </a:p>
          <a:p>
            <a:endParaRPr lang="el-GR" sz="1600" u="sng"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Ο πρόεδρος της συνέλευσης έχει το δικαίωμα να αποδεχτεί ή να απορρίψει μια επαλήθευση για σκοπούς ψηφοφορίας, αλλά η απόφασή του μπορεί να αμφισβητηθεί στο Δικαστήριο. </a:t>
            </a:r>
          </a:p>
          <a:p>
            <a:pPr marL="0" indent="0">
              <a:buNone/>
            </a:pPr>
            <a:endParaRPr lang="en-US"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Ο πιστωτής μπορεί να ψηφίσει προσωπικά ή μέσω πληρεξούσιου.</a:t>
            </a:r>
            <a:endParaRPr lang="en-CY" sz="22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0A1BA793-E982-F872-C796-3529BF519176}"/>
              </a:ext>
            </a:extLst>
          </p:cNvPr>
          <p:cNvCxnSpPr>
            <a:cxnSpLocks/>
          </p:cNvCxnSpPr>
          <p:nvPr/>
        </p:nvCxnSpPr>
        <p:spPr>
          <a:xfrm>
            <a:off x="838200" y="1459718"/>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5" name="Image" descr="Image">
            <a:extLst>
              <a:ext uri="{FF2B5EF4-FFF2-40B4-BE49-F238E27FC236}">
                <a16:creationId xmlns:a16="http://schemas.microsoft.com/office/drawing/2014/main" id="{B95FDABC-4354-9BD4-6D86-3EAAA212B1EE}"/>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6" name="Picture 5">
            <a:extLst>
              <a:ext uri="{FF2B5EF4-FFF2-40B4-BE49-F238E27FC236}">
                <a16:creationId xmlns:a16="http://schemas.microsoft.com/office/drawing/2014/main" id="{248F7495-E9E3-E5F7-E109-5714B80544D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8" name="Slide Number Placeholder 7">
            <a:extLst>
              <a:ext uri="{FF2B5EF4-FFF2-40B4-BE49-F238E27FC236}">
                <a16:creationId xmlns:a16="http://schemas.microsoft.com/office/drawing/2014/main" id="{EC52D583-83BB-5620-B73C-D318212D1877}"/>
              </a:ext>
            </a:extLst>
          </p:cNvPr>
          <p:cNvSpPr>
            <a:spLocks noGrp="1"/>
          </p:cNvSpPr>
          <p:nvPr>
            <p:ph type="sldNum" sz="quarter" idx="12"/>
          </p:nvPr>
        </p:nvSpPr>
        <p:spPr/>
        <p:txBody>
          <a:bodyPr/>
          <a:lstStyle/>
          <a:p>
            <a:fld id="{96BF25DB-7583-4C6D-92E2-9A981C6D8FC4}" type="slidenum">
              <a:rPr lang="en-CY" smtClean="0"/>
              <a:t>26</a:t>
            </a:fld>
            <a:endParaRPr lang="en-CY"/>
          </a:p>
        </p:txBody>
      </p:sp>
    </p:spTree>
    <p:extLst>
      <p:ext uri="{BB962C8B-B14F-4D97-AF65-F5344CB8AC3E}">
        <p14:creationId xmlns:p14="http://schemas.microsoft.com/office/powerpoint/2010/main" val="3338943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69ED6-C0C7-8928-8805-4991627802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F7150-3373-66FF-F609-3C2D94453CE1}"/>
              </a:ext>
            </a:extLst>
          </p:cNvPr>
          <p:cNvSpPr>
            <a:spLocks noGrp="1"/>
          </p:cNvSpPr>
          <p:nvPr>
            <p:ph type="title"/>
          </p:nvPr>
        </p:nvSpPr>
        <p:spPr/>
        <p:txBody>
          <a:bodyPr/>
          <a:lstStyle/>
          <a:p>
            <a:r>
              <a:rPr lang="en-CY" sz="3200" b="1" kern="100" dirty="0">
                <a:solidFill>
                  <a:srgbClr val="321F61"/>
                </a:solidFill>
                <a:latin typeface="Arial" panose="020B0604020202020204" pitchFamily="34" charset="0"/>
                <a:cs typeface="Arial" panose="020B0604020202020204" pitchFamily="34" charset="0"/>
              </a:rPr>
              <a:t>Πρώτη και άλλες συνελεύσεις </a:t>
            </a:r>
            <a:r>
              <a:rPr lang="en-CY" sz="3200" b="1" kern="100" dirty="0" err="1">
                <a:solidFill>
                  <a:srgbClr val="321F61"/>
                </a:solidFill>
                <a:latin typeface="Arial" panose="020B0604020202020204" pitchFamily="34" charset="0"/>
                <a:cs typeface="Arial" panose="020B0604020202020204" pitchFamily="34" charset="0"/>
              </a:rPr>
              <a:t>των</a:t>
            </a:r>
            <a:r>
              <a:rPr lang="en-CY" sz="3200" b="1" kern="100" dirty="0">
                <a:solidFill>
                  <a:srgbClr val="321F61"/>
                </a:solidFill>
                <a:latin typeface="Arial" panose="020B0604020202020204" pitchFamily="34" charset="0"/>
                <a:cs typeface="Arial" panose="020B0604020202020204" pitchFamily="34" charset="0"/>
              </a:rPr>
              <a:t> </a:t>
            </a:r>
            <a:r>
              <a:rPr lang="el-GR" sz="3200" b="1" kern="100" dirty="0">
                <a:solidFill>
                  <a:srgbClr val="321F61"/>
                </a:solidFill>
                <a:latin typeface="Arial" panose="020B0604020202020204" pitchFamily="34" charset="0"/>
                <a:cs typeface="Arial" panose="020B0604020202020204" pitchFamily="34" charset="0"/>
              </a:rPr>
              <a:t>πιστωτών -Πληρεξούσιο για ψηφοφορία:</a:t>
            </a:r>
            <a:endParaRPr lang="en-CY" sz="32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FAC8A09-1FC6-F5AB-8201-8744A4B436FB}"/>
              </a:ext>
            </a:extLst>
          </p:cNvPr>
          <p:cNvSpPr>
            <a:spLocks noGrp="1"/>
          </p:cNvSpPr>
          <p:nvPr>
            <p:ph idx="1"/>
          </p:nvPr>
        </p:nvSpPr>
        <p:spPr>
          <a:xfrm>
            <a:off x="838200" y="1690689"/>
            <a:ext cx="10515600" cy="4520318"/>
          </a:xfrm>
        </p:spPr>
        <p:txBody>
          <a:bodyPr>
            <a:normAutofit fontScale="77500" lnSpcReduction="20000"/>
          </a:bodyPr>
          <a:lstStyle/>
          <a:p>
            <a:pPr marL="0" indent="0">
              <a:buNone/>
            </a:pPr>
            <a:r>
              <a:rPr lang="el-GR" sz="2200" kern="100" dirty="0">
                <a:solidFill>
                  <a:srgbClr val="407879"/>
                </a:solidFill>
                <a:latin typeface="Arial" panose="020B0604020202020204" pitchFamily="34" charset="0"/>
                <a:cs typeface="Arial" panose="020B0604020202020204" pitchFamily="34" charset="0"/>
              </a:rPr>
              <a:t>Κάθε πληρεξούσιο πρέπει να ακολουθεί τον καθορισμένο τύπο και να εκδίδεται από τον Επίσημο Παραλήπτη ή το διαχειριστή μετά το διορισμό του. </a:t>
            </a:r>
          </a:p>
          <a:p>
            <a:pPr marL="0" indent="0">
              <a:buNone/>
            </a:pPr>
            <a:r>
              <a:rPr lang="el-GR" sz="2200" kern="100" dirty="0">
                <a:solidFill>
                  <a:srgbClr val="407879"/>
                </a:solidFill>
                <a:latin typeface="Arial" panose="020B0604020202020204" pitchFamily="34" charset="0"/>
                <a:cs typeface="Arial" panose="020B0604020202020204" pitchFamily="34" charset="0"/>
                <a:sym typeface="Wingdings" panose="05000000000000000000" pitchFamily="2" charset="2"/>
              </a:rPr>
              <a:t></a:t>
            </a:r>
            <a:r>
              <a:rPr lang="el-GR" sz="2200" kern="100" dirty="0">
                <a:solidFill>
                  <a:srgbClr val="407879"/>
                </a:solidFill>
                <a:latin typeface="Arial" panose="020B0604020202020204" pitchFamily="34" charset="0"/>
                <a:cs typeface="Arial" panose="020B0604020202020204" pitchFamily="34" charset="0"/>
              </a:rPr>
              <a:t>Μπορεί να είναι ειδικό πληρεξούσιο για συγκεκριμένα θέματα ή γενικό για όλα.</a:t>
            </a:r>
          </a:p>
          <a:p>
            <a:endParaRPr lang="el-GR" sz="2200" kern="100" dirty="0">
              <a:solidFill>
                <a:srgbClr val="407879"/>
              </a:solidFill>
              <a:latin typeface="Arial" panose="020B0604020202020204" pitchFamily="34" charset="0"/>
              <a:cs typeface="Arial" panose="020B0604020202020204" pitchFamily="34" charset="0"/>
            </a:endParaRPr>
          </a:p>
          <a:p>
            <a:pPr marL="0" indent="0">
              <a:buNone/>
            </a:pPr>
            <a:r>
              <a:rPr lang="el-GR" sz="2200" u="sng" kern="100" dirty="0">
                <a:solidFill>
                  <a:srgbClr val="407879"/>
                </a:solidFill>
                <a:latin typeface="Arial" panose="020B0604020202020204" pitchFamily="34" charset="0"/>
                <a:cs typeface="Arial" panose="020B0604020202020204" pitchFamily="34" charset="0"/>
              </a:rPr>
              <a:t>Ειδικό πληρεξούσιο:</a:t>
            </a:r>
          </a:p>
          <a:p>
            <a:r>
              <a:rPr lang="el-GR" sz="2200" kern="100" dirty="0">
                <a:solidFill>
                  <a:srgbClr val="407879"/>
                </a:solidFill>
                <a:latin typeface="Arial" panose="020B0604020202020204" pitchFamily="34" charset="0"/>
                <a:cs typeface="Arial" panose="020B0604020202020204" pitchFamily="34" charset="0"/>
              </a:rPr>
              <a:t>Χρήση σε συγκεκριμένες προτάσεις (π.χ. για συμβιβασμό).</a:t>
            </a:r>
          </a:p>
          <a:p>
            <a:r>
              <a:rPr lang="el-GR" sz="2200" kern="100" dirty="0">
                <a:solidFill>
                  <a:srgbClr val="407879"/>
                </a:solidFill>
                <a:latin typeface="Arial" panose="020B0604020202020204" pitchFamily="34" charset="0"/>
                <a:cs typeface="Arial" panose="020B0604020202020204" pitchFamily="34" charset="0"/>
              </a:rPr>
              <a:t>Υπέρ ή εναντίον διορισμού συγκεκριμένου ατόμου ως διαχειριστή, ή ως μέλους της εποπτικής επιτροπής, ή της συνέχισης του ατόμου αυτού σε αυτές τις θέσεις.</a:t>
            </a:r>
          </a:p>
          <a:p>
            <a:r>
              <a:rPr lang="el-GR" sz="2200" kern="100" dirty="0">
                <a:solidFill>
                  <a:srgbClr val="407879"/>
                </a:solidFill>
                <a:latin typeface="Arial" panose="020B0604020202020204" pitchFamily="34" charset="0"/>
                <a:cs typeface="Arial" panose="020B0604020202020204" pitchFamily="34" charset="0"/>
              </a:rPr>
              <a:t>Μπορεί να αφορά ειδική συνέλευση ή αναβολή.</a:t>
            </a:r>
          </a:p>
          <a:p>
            <a:endParaRPr lang="el-GR" sz="2200" kern="100" dirty="0">
              <a:solidFill>
                <a:srgbClr val="407879"/>
              </a:solidFill>
              <a:latin typeface="Arial" panose="020B0604020202020204" pitchFamily="34" charset="0"/>
              <a:cs typeface="Arial" panose="020B0604020202020204" pitchFamily="34" charset="0"/>
            </a:endParaRPr>
          </a:p>
          <a:p>
            <a:r>
              <a:rPr lang="el-GR" sz="2200" u="sng" kern="100" dirty="0">
                <a:solidFill>
                  <a:srgbClr val="407879"/>
                </a:solidFill>
                <a:latin typeface="Arial" panose="020B0604020202020204" pitchFamily="34" charset="0"/>
                <a:cs typeface="Arial" panose="020B0604020202020204" pitchFamily="34" charset="0"/>
              </a:rPr>
              <a:t>Γενικό πληρεξούσιο:</a:t>
            </a:r>
          </a:p>
          <a:p>
            <a:r>
              <a:rPr lang="el-GR" sz="2200" kern="100" dirty="0">
                <a:solidFill>
                  <a:srgbClr val="407879"/>
                </a:solidFill>
                <a:latin typeface="Arial" panose="020B0604020202020204" pitchFamily="34" charset="0"/>
                <a:cs typeface="Arial" panose="020B0604020202020204" pitchFamily="34" charset="0"/>
              </a:rPr>
              <a:t>Προς διευθυντή, υπάλληλο ή άτομο σε τακτική υπηρεσία του πιστωτή.</a:t>
            </a:r>
          </a:p>
          <a:p>
            <a:r>
              <a:rPr lang="el-GR" sz="2200" kern="100" dirty="0">
                <a:solidFill>
                  <a:srgbClr val="407879"/>
                </a:solidFill>
                <a:latin typeface="Arial" panose="020B0604020202020204" pitchFamily="34" charset="0"/>
                <a:cs typeface="Arial" panose="020B0604020202020204" pitchFamily="34" charset="0"/>
              </a:rPr>
              <a:t>Δηλώνεται η σχέση του ατόμου με τον πιστωτή.</a:t>
            </a:r>
          </a:p>
          <a:p>
            <a:endParaRPr lang="el-GR" sz="2200" kern="100" dirty="0">
              <a:solidFill>
                <a:srgbClr val="407879"/>
              </a:solidFill>
              <a:latin typeface="Arial" panose="020B0604020202020204" pitchFamily="34" charset="0"/>
              <a:cs typeface="Arial" panose="020B0604020202020204" pitchFamily="34" charset="0"/>
            </a:endParaRPr>
          </a:p>
          <a:p>
            <a:pPr marL="0" indent="0">
              <a:buNone/>
            </a:pPr>
            <a:r>
              <a:rPr lang="el-GR" sz="2200" kern="100" dirty="0">
                <a:solidFill>
                  <a:srgbClr val="407879"/>
                </a:solidFill>
                <a:latin typeface="Arial" panose="020B0604020202020204" pitchFamily="34" charset="0"/>
                <a:cs typeface="Arial" panose="020B0604020202020204" pitchFamily="34" charset="0"/>
                <a:sym typeface="Wingdings" panose="05000000000000000000" pitchFamily="2" charset="2"/>
              </a:rPr>
              <a:t></a:t>
            </a:r>
            <a:r>
              <a:rPr lang="el-GR" sz="2200" kern="100" dirty="0">
                <a:solidFill>
                  <a:srgbClr val="407879"/>
                </a:solidFill>
                <a:latin typeface="Arial" panose="020B0604020202020204" pitchFamily="34" charset="0"/>
                <a:cs typeface="Arial" panose="020B0604020202020204" pitchFamily="34" charset="0"/>
              </a:rPr>
              <a:t>Για να χρησιμοποιηθεί πρέπει να καταχωρηθεί στον Επίσημο Παραλήπτη πριν την συνέλευση.</a:t>
            </a:r>
            <a:endParaRPr lang="en-US" sz="22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5A689F5A-DDDB-A621-0DA1-2F0731579DB1}"/>
              </a:ext>
            </a:extLst>
          </p:cNvPr>
          <p:cNvCxnSpPr>
            <a:cxnSpLocks/>
          </p:cNvCxnSpPr>
          <p:nvPr/>
        </p:nvCxnSpPr>
        <p:spPr>
          <a:xfrm>
            <a:off x="838200" y="1459718"/>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6" name="Image" descr="Image">
            <a:extLst>
              <a:ext uri="{FF2B5EF4-FFF2-40B4-BE49-F238E27FC236}">
                <a16:creationId xmlns:a16="http://schemas.microsoft.com/office/drawing/2014/main" id="{EBDE2265-BFF0-B132-05B1-5CD7968F6E55}"/>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7" name="Picture 6">
            <a:extLst>
              <a:ext uri="{FF2B5EF4-FFF2-40B4-BE49-F238E27FC236}">
                <a16:creationId xmlns:a16="http://schemas.microsoft.com/office/drawing/2014/main" id="{8904DBC4-FC3C-01CF-6AD7-C89D8023326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8" name="Slide Number Placeholder 7">
            <a:extLst>
              <a:ext uri="{FF2B5EF4-FFF2-40B4-BE49-F238E27FC236}">
                <a16:creationId xmlns:a16="http://schemas.microsoft.com/office/drawing/2014/main" id="{677FE2F7-87E0-4DA1-DD46-96111AD49C72}"/>
              </a:ext>
            </a:extLst>
          </p:cNvPr>
          <p:cNvSpPr>
            <a:spLocks noGrp="1"/>
          </p:cNvSpPr>
          <p:nvPr>
            <p:ph type="sldNum" sz="quarter" idx="12"/>
          </p:nvPr>
        </p:nvSpPr>
        <p:spPr/>
        <p:txBody>
          <a:bodyPr/>
          <a:lstStyle/>
          <a:p>
            <a:fld id="{96BF25DB-7583-4C6D-92E2-9A981C6D8FC4}" type="slidenum">
              <a:rPr lang="en-CY" smtClean="0"/>
              <a:t>27</a:t>
            </a:fld>
            <a:endParaRPr lang="en-CY"/>
          </a:p>
        </p:txBody>
      </p:sp>
    </p:spTree>
    <p:extLst>
      <p:ext uri="{BB962C8B-B14F-4D97-AF65-F5344CB8AC3E}">
        <p14:creationId xmlns:p14="http://schemas.microsoft.com/office/powerpoint/2010/main" val="3029862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28EC1-FA17-39D4-05AE-79DCDFF0B7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49C8B-1153-513F-F176-A27F16C35AA6}"/>
              </a:ext>
            </a:extLst>
          </p:cNvPr>
          <p:cNvSpPr>
            <a:spLocks noGrp="1"/>
          </p:cNvSpPr>
          <p:nvPr>
            <p:ph type="title"/>
          </p:nvPr>
        </p:nvSpPr>
        <p:spPr/>
        <p:txBody>
          <a:bodyPr/>
          <a:lstStyle/>
          <a:p>
            <a:r>
              <a:rPr lang="en-CY" sz="3200" b="1" kern="100" dirty="0">
                <a:solidFill>
                  <a:srgbClr val="321F61"/>
                </a:solidFill>
                <a:latin typeface="Arial" panose="020B0604020202020204" pitchFamily="34" charset="0"/>
                <a:cs typeface="Arial" panose="020B0604020202020204" pitchFamily="34" charset="0"/>
              </a:rPr>
              <a:t>Πρώτη και </a:t>
            </a:r>
            <a:r>
              <a:rPr lang="el-GR" sz="3200" b="1" kern="100" dirty="0">
                <a:solidFill>
                  <a:srgbClr val="321F61"/>
                </a:solidFill>
                <a:latin typeface="Arial" panose="020B0604020202020204" pitchFamily="34" charset="0"/>
                <a:cs typeface="Arial" panose="020B0604020202020204" pitchFamily="34" charset="0"/>
              </a:rPr>
              <a:t>άλλες</a:t>
            </a:r>
            <a:r>
              <a:rPr lang="en-CY" sz="3200" b="1" kern="100" dirty="0">
                <a:solidFill>
                  <a:srgbClr val="321F61"/>
                </a:solidFill>
                <a:latin typeface="Arial" panose="020B0604020202020204" pitchFamily="34" charset="0"/>
                <a:cs typeface="Arial" panose="020B0604020202020204" pitchFamily="34" charset="0"/>
              </a:rPr>
              <a:t> </a:t>
            </a:r>
            <a:r>
              <a:rPr lang="el-GR" sz="3200" b="1" kern="100" dirty="0">
                <a:solidFill>
                  <a:srgbClr val="321F61"/>
                </a:solidFill>
                <a:latin typeface="Arial" panose="020B0604020202020204" pitchFamily="34" charset="0"/>
                <a:cs typeface="Arial" panose="020B0604020202020204" pitchFamily="34" charset="0"/>
              </a:rPr>
              <a:t>συνελεύσεις</a:t>
            </a:r>
            <a:r>
              <a:rPr lang="en-CY" sz="3200" b="1" kern="100" dirty="0">
                <a:solidFill>
                  <a:srgbClr val="321F61"/>
                </a:solidFill>
                <a:latin typeface="Arial" panose="020B0604020202020204" pitchFamily="34" charset="0"/>
                <a:cs typeface="Arial" panose="020B0604020202020204" pitchFamily="34" charset="0"/>
              </a:rPr>
              <a:t> </a:t>
            </a:r>
            <a:r>
              <a:rPr lang="el-GR" sz="3200" b="1" kern="100" dirty="0">
                <a:solidFill>
                  <a:srgbClr val="321F61"/>
                </a:solidFill>
                <a:latin typeface="Arial" panose="020B0604020202020204" pitchFamily="34" charset="0"/>
                <a:cs typeface="Arial" panose="020B0604020202020204" pitchFamily="34" charset="0"/>
              </a:rPr>
              <a:t>των</a:t>
            </a:r>
            <a:r>
              <a:rPr lang="en-CY" sz="3200" b="1" kern="100" dirty="0">
                <a:solidFill>
                  <a:srgbClr val="321F61"/>
                </a:solidFill>
                <a:latin typeface="Arial" panose="020B0604020202020204" pitchFamily="34" charset="0"/>
                <a:cs typeface="Arial" panose="020B0604020202020204" pitchFamily="34" charset="0"/>
              </a:rPr>
              <a:t> </a:t>
            </a:r>
            <a:r>
              <a:rPr lang="el-GR" sz="3200" b="1" kern="100" dirty="0">
                <a:solidFill>
                  <a:srgbClr val="321F61"/>
                </a:solidFill>
                <a:latin typeface="Arial" panose="020B0604020202020204" pitchFamily="34" charset="0"/>
                <a:cs typeface="Arial" panose="020B0604020202020204" pitchFamily="34" charset="0"/>
              </a:rPr>
              <a:t>πιστωτών</a:t>
            </a:r>
            <a:endParaRPr lang="en-CY" sz="32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47058-4ED3-953E-A058-FE1309A95E5D}"/>
              </a:ext>
            </a:extLst>
          </p:cNvPr>
          <p:cNvSpPr>
            <a:spLocks noGrp="1"/>
          </p:cNvSpPr>
          <p:nvPr>
            <p:ph idx="1"/>
          </p:nvPr>
        </p:nvSpPr>
        <p:spPr/>
        <p:txBody>
          <a:bodyPr>
            <a:normAutofit lnSpcReduction="10000"/>
          </a:bodyPr>
          <a:lstStyle/>
          <a:p>
            <a:r>
              <a:rPr lang="el-GR" sz="2200" kern="100" dirty="0">
                <a:solidFill>
                  <a:srgbClr val="407879"/>
                </a:solidFill>
                <a:latin typeface="Arial" panose="020B0604020202020204" pitchFamily="34" charset="0"/>
                <a:cs typeface="Arial" panose="020B0604020202020204" pitchFamily="34" charset="0"/>
              </a:rPr>
              <a:t>Ένας πιστωτής μπορεί να διορίσει τον επίσημο παραλήπτη της περιουσίας του πτωχεύσαντα και να ενεργεί ως γενικός ή ειδικός πληρεξούσιος του.</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Ο πρόεδρος της συνέλευσης μπορεί, με τη συναίνεση των παρόντων, να αναβάλλει τη συνέλευση.</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Σύνθεση και απαρτία συνέλευσης:</a:t>
            </a:r>
          </a:p>
          <a:p>
            <a:pPr marL="0" indent="0">
              <a:buNone/>
            </a:pPr>
            <a:r>
              <a:rPr lang="el-GR" sz="2200" kern="100" dirty="0">
                <a:solidFill>
                  <a:srgbClr val="407879"/>
                </a:solidFill>
                <a:latin typeface="Arial" panose="020B0604020202020204" pitchFamily="34" charset="0"/>
                <a:cs typeface="Arial" panose="020B0604020202020204" pitchFamily="34" charset="0"/>
              </a:rPr>
              <a:t>Για να ληφθούν αποφάσεις εκτός από την εκλογή προέδρου, την επαλήθευση χρεών και την αναβολή της συνέλευσης, απαιτείται παρουσία ή εκπροσώπηση τουλάχιστον τριών πιστωτών ή όλων των πιστωτών αν είναι λιγότεροι από τρεις.</a:t>
            </a:r>
          </a:p>
          <a:p>
            <a:pPr marL="0" indent="0">
              <a:buNone/>
            </a:pPr>
            <a:r>
              <a:rPr lang="el-GR" sz="2200" kern="100" dirty="0">
                <a:solidFill>
                  <a:srgbClr val="407879"/>
                </a:solidFill>
                <a:latin typeface="Arial" panose="020B0604020202020204" pitchFamily="34" charset="0"/>
                <a:cs typeface="Arial" panose="020B0604020202020204" pitchFamily="34" charset="0"/>
              </a:rPr>
              <a:t>Ακόμη κι αν ένας πιστωτής κατέχει το 99% των χρεών, δεν μπορεί να λάβει άλλες αποφάσεις χωρίς την παρουσία ή εκπροσώπηση τουλάχιστον τριών πιστωτών.</a:t>
            </a:r>
          </a:p>
          <a:p>
            <a:endParaRPr lang="el-GR" sz="22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B92C6C1-7389-D42F-CCDF-C1BCA17B1BD8}"/>
              </a:ext>
            </a:extLst>
          </p:cNvPr>
          <p:cNvCxnSpPr>
            <a:cxnSpLocks/>
          </p:cNvCxnSpPr>
          <p:nvPr/>
        </p:nvCxnSpPr>
        <p:spPr>
          <a:xfrm>
            <a:off x="838200" y="1459718"/>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5" name="Image" descr="Image">
            <a:extLst>
              <a:ext uri="{FF2B5EF4-FFF2-40B4-BE49-F238E27FC236}">
                <a16:creationId xmlns:a16="http://schemas.microsoft.com/office/drawing/2014/main" id="{80919C27-8D42-97F9-791D-F2FF98A5E350}"/>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6" name="Picture 5">
            <a:extLst>
              <a:ext uri="{FF2B5EF4-FFF2-40B4-BE49-F238E27FC236}">
                <a16:creationId xmlns:a16="http://schemas.microsoft.com/office/drawing/2014/main" id="{96CFB73A-E8BF-1786-EBC0-A7016019B60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8" name="Slide Number Placeholder 7">
            <a:extLst>
              <a:ext uri="{FF2B5EF4-FFF2-40B4-BE49-F238E27FC236}">
                <a16:creationId xmlns:a16="http://schemas.microsoft.com/office/drawing/2014/main" id="{8AD3F696-9EF7-91F4-16F4-871E79BC5D44}"/>
              </a:ext>
            </a:extLst>
          </p:cNvPr>
          <p:cNvSpPr>
            <a:spLocks noGrp="1"/>
          </p:cNvSpPr>
          <p:nvPr>
            <p:ph type="sldNum" sz="quarter" idx="12"/>
          </p:nvPr>
        </p:nvSpPr>
        <p:spPr/>
        <p:txBody>
          <a:bodyPr/>
          <a:lstStyle/>
          <a:p>
            <a:fld id="{96BF25DB-7583-4C6D-92E2-9A981C6D8FC4}" type="slidenum">
              <a:rPr lang="en-CY" smtClean="0"/>
              <a:t>28</a:t>
            </a:fld>
            <a:endParaRPr lang="en-CY"/>
          </a:p>
        </p:txBody>
      </p:sp>
    </p:spTree>
    <p:extLst>
      <p:ext uri="{BB962C8B-B14F-4D97-AF65-F5344CB8AC3E}">
        <p14:creationId xmlns:p14="http://schemas.microsoft.com/office/powerpoint/2010/main" val="1163613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170F5-7CB6-89C1-F59D-308B031D2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5B091-8308-8C87-00D9-91CFE8CD0E91}"/>
              </a:ext>
            </a:extLst>
          </p:cNvPr>
          <p:cNvSpPr>
            <a:spLocks noGrp="1"/>
          </p:cNvSpPr>
          <p:nvPr>
            <p:ph type="title"/>
          </p:nvPr>
        </p:nvSpPr>
        <p:spPr/>
        <p:txBody>
          <a:bodyPr/>
          <a:lstStyle/>
          <a:p>
            <a:r>
              <a:rPr lang="en-CY" sz="3200" b="1" kern="100" dirty="0">
                <a:solidFill>
                  <a:srgbClr val="321F61"/>
                </a:solidFill>
                <a:latin typeface="Arial" panose="020B0604020202020204" pitchFamily="34" charset="0"/>
                <a:cs typeface="Arial" panose="020B0604020202020204" pitchFamily="34" charset="0"/>
              </a:rPr>
              <a:t>Πρώτη και </a:t>
            </a:r>
            <a:r>
              <a:rPr lang="el-GR" sz="3200" b="1" kern="100" dirty="0">
                <a:solidFill>
                  <a:srgbClr val="321F61"/>
                </a:solidFill>
                <a:latin typeface="Arial" panose="020B0604020202020204" pitchFamily="34" charset="0"/>
                <a:cs typeface="Arial" panose="020B0604020202020204" pitchFamily="34" charset="0"/>
              </a:rPr>
              <a:t>άλλες</a:t>
            </a:r>
            <a:r>
              <a:rPr lang="en-CY" sz="3200" b="1" kern="100" dirty="0">
                <a:solidFill>
                  <a:srgbClr val="321F61"/>
                </a:solidFill>
                <a:latin typeface="Arial" panose="020B0604020202020204" pitchFamily="34" charset="0"/>
                <a:cs typeface="Arial" panose="020B0604020202020204" pitchFamily="34" charset="0"/>
              </a:rPr>
              <a:t> </a:t>
            </a:r>
            <a:r>
              <a:rPr lang="el-GR" sz="3200" b="1" kern="100" dirty="0">
                <a:solidFill>
                  <a:srgbClr val="321F61"/>
                </a:solidFill>
                <a:latin typeface="Arial" panose="020B0604020202020204" pitchFamily="34" charset="0"/>
                <a:cs typeface="Arial" panose="020B0604020202020204" pitchFamily="34" charset="0"/>
              </a:rPr>
              <a:t>συνελεύσεις</a:t>
            </a:r>
            <a:r>
              <a:rPr lang="en-CY" sz="3200" b="1" kern="100" dirty="0">
                <a:solidFill>
                  <a:srgbClr val="321F61"/>
                </a:solidFill>
                <a:latin typeface="Arial" panose="020B0604020202020204" pitchFamily="34" charset="0"/>
                <a:cs typeface="Arial" panose="020B0604020202020204" pitchFamily="34" charset="0"/>
              </a:rPr>
              <a:t> </a:t>
            </a:r>
            <a:r>
              <a:rPr lang="el-GR" sz="3200" b="1" kern="100" dirty="0">
                <a:solidFill>
                  <a:srgbClr val="321F61"/>
                </a:solidFill>
                <a:latin typeface="Arial" panose="020B0604020202020204" pitchFamily="34" charset="0"/>
                <a:cs typeface="Arial" panose="020B0604020202020204" pitchFamily="34" charset="0"/>
              </a:rPr>
              <a:t>των</a:t>
            </a:r>
            <a:r>
              <a:rPr lang="en-CY" sz="3200" b="1" kern="100" dirty="0">
                <a:solidFill>
                  <a:srgbClr val="321F61"/>
                </a:solidFill>
                <a:latin typeface="Arial" panose="020B0604020202020204" pitchFamily="34" charset="0"/>
                <a:cs typeface="Arial" panose="020B0604020202020204" pitchFamily="34" charset="0"/>
              </a:rPr>
              <a:t> </a:t>
            </a:r>
            <a:r>
              <a:rPr lang="el-GR" sz="3200" b="1" kern="100" dirty="0">
                <a:solidFill>
                  <a:srgbClr val="321F61"/>
                </a:solidFill>
                <a:latin typeface="Arial" panose="020B0604020202020204" pitchFamily="34" charset="0"/>
                <a:cs typeface="Arial" panose="020B0604020202020204" pitchFamily="34" charset="0"/>
              </a:rPr>
              <a:t>πιστωτών</a:t>
            </a:r>
            <a:endParaRPr lang="en-CY" sz="32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74D2AE4-7E15-B9EF-699A-204C02975F13}"/>
              </a:ext>
            </a:extLst>
          </p:cNvPr>
          <p:cNvSpPr>
            <a:spLocks noGrp="1"/>
          </p:cNvSpPr>
          <p:nvPr>
            <p:ph idx="1"/>
          </p:nvPr>
        </p:nvSpPr>
        <p:spPr/>
        <p:txBody>
          <a:bodyPr>
            <a:normAutofit fontScale="92500" lnSpcReduction="10000"/>
          </a:bodyPr>
          <a:lstStyle/>
          <a:p>
            <a:r>
              <a:rPr lang="el-GR" sz="2200" kern="100" dirty="0">
                <a:solidFill>
                  <a:srgbClr val="407879"/>
                </a:solidFill>
                <a:latin typeface="Arial" panose="020B0604020202020204" pitchFamily="34" charset="0"/>
                <a:cs typeface="Arial" panose="020B0604020202020204" pitchFamily="34" charset="0"/>
              </a:rPr>
              <a:t>Αν δεν υπάρξει απαρτία μέσα σε μισή ώρα από την προγραμματισμένη έναρξη, η συνέλευση αναβάλλεται για την ίδια ημέρα της επόμενης εβδομάδας ή σε άλλο χρόνο μέσα σε 7-21 ημέρες.</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Καταγραφή πρακτικών: Ο πρόεδρος διασφαλίζει ότι τα πρακτικά της συνέλευσης καταγράφονται και υπογράφονται από αυτόν.</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Περιορισμοί στη ψήφο: Κανείς που ενεργεί ως πληρεξούσιος δεν μπορεί να ψηφίσει υπέρ απόφασης που θα επιτρέψει σε συνέταιρο ή εργοδότη του για αμοιβή από την περιουσία του πτωχεύσαντα διαφορετική από των άλλων πιστωτών.</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Ο ειδικός πληρεξούσιος για το διορισμό του ίδιου ως διαχειριστή μπορεί να το κάνει και να ψηφίσει ανάλογα.</a:t>
            </a:r>
          </a:p>
        </p:txBody>
      </p:sp>
      <p:cxnSp>
        <p:nvCxnSpPr>
          <p:cNvPr id="4" name="Straight Connector 3">
            <a:extLst>
              <a:ext uri="{FF2B5EF4-FFF2-40B4-BE49-F238E27FC236}">
                <a16:creationId xmlns:a16="http://schemas.microsoft.com/office/drawing/2014/main" id="{090F78D2-12DF-FF11-A21B-AAD4FD66D925}"/>
              </a:ext>
            </a:extLst>
          </p:cNvPr>
          <p:cNvCxnSpPr>
            <a:cxnSpLocks/>
          </p:cNvCxnSpPr>
          <p:nvPr/>
        </p:nvCxnSpPr>
        <p:spPr>
          <a:xfrm>
            <a:off x="838200" y="1459718"/>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5" name="Image" descr="Image">
            <a:extLst>
              <a:ext uri="{FF2B5EF4-FFF2-40B4-BE49-F238E27FC236}">
                <a16:creationId xmlns:a16="http://schemas.microsoft.com/office/drawing/2014/main" id="{BD0F691E-7E33-2945-E72E-84D969E9CEBA}"/>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6" name="Picture 5">
            <a:extLst>
              <a:ext uri="{FF2B5EF4-FFF2-40B4-BE49-F238E27FC236}">
                <a16:creationId xmlns:a16="http://schemas.microsoft.com/office/drawing/2014/main" id="{EECF64DE-152F-32D6-4600-B505A99E6C0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8" name="Slide Number Placeholder 7">
            <a:extLst>
              <a:ext uri="{FF2B5EF4-FFF2-40B4-BE49-F238E27FC236}">
                <a16:creationId xmlns:a16="http://schemas.microsoft.com/office/drawing/2014/main" id="{54671940-E676-3C09-C45C-56EA4433E9D8}"/>
              </a:ext>
            </a:extLst>
          </p:cNvPr>
          <p:cNvSpPr>
            <a:spLocks noGrp="1"/>
          </p:cNvSpPr>
          <p:nvPr>
            <p:ph type="sldNum" sz="quarter" idx="12"/>
          </p:nvPr>
        </p:nvSpPr>
        <p:spPr/>
        <p:txBody>
          <a:bodyPr/>
          <a:lstStyle/>
          <a:p>
            <a:fld id="{96BF25DB-7583-4C6D-92E2-9A981C6D8FC4}" type="slidenum">
              <a:rPr lang="en-CY" smtClean="0"/>
              <a:t>29</a:t>
            </a:fld>
            <a:endParaRPr lang="en-CY"/>
          </a:p>
        </p:txBody>
      </p:sp>
    </p:spTree>
    <p:extLst>
      <p:ext uri="{BB962C8B-B14F-4D97-AF65-F5344CB8AC3E}">
        <p14:creationId xmlns:p14="http://schemas.microsoft.com/office/powerpoint/2010/main" val="160437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BD715-4067-99F2-C1F3-9FB637D21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4BD67A-C250-6FC7-154B-FE0A87C14110}"/>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sym typeface="Helvetica Neue"/>
              </a:rPr>
              <a:t>Κήρυξη σε πτώχευση</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D4B0BE42-E277-33FC-4B30-1388D6704D45}"/>
              </a:ext>
            </a:extLst>
          </p:cNvPr>
          <p:cNvSpPr>
            <a:spLocks noGrp="1"/>
          </p:cNvSpPr>
          <p:nvPr>
            <p:ph idx="1"/>
          </p:nvPr>
        </p:nvSpPr>
        <p:spPr>
          <a:xfrm>
            <a:off x="838200" y="1444131"/>
            <a:ext cx="10760242" cy="4433936"/>
          </a:xfrm>
          <a:ln>
            <a:noFill/>
            <a:miter lim="800000"/>
          </a:ln>
        </p:spPr>
        <p:txBody>
          <a:bodyPr>
            <a:normAutofit fontScale="92500" lnSpcReduction="20000"/>
          </a:bodyPr>
          <a:lstStyle/>
          <a:p>
            <a:pPr marL="0" indent="0">
              <a:buNone/>
            </a:pPr>
            <a:r>
              <a:rPr lang="en-CY" sz="2400" kern="100" dirty="0" err="1">
                <a:solidFill>
                  <a:srgbClr val="407879"/>
                </a:solidFill>
                <a:latin typeface="Arial" panose="020B0604020202020204" pitchFamily="34" charset="0"/>
                <a:cs typeface="Arial" panose="020B0604020202020204" pitchFamily="34" charset="0"/>
              </a:rPr>
              <a:t>Δι</a:t>
            </a:r>
            <a:r>
              <a:rPr lang="en-CY" sz="2400" kern="100" dirty="0">
                <a:solidFill>
                  <a:srgbClr val="407879"/>
                </a:solidFill>
                <a:latin typeface="Arial" panose="020B0604020202020204" pitchFamily="34" charset="0"/>
                <a:cs typeface="Arial" panose="020B0604020202020204" pitchFamily="34" charset="0"/>
              </a:rPr>
              <a:t>αδικασία πριν την καταχώρηση αίτησης πτώχευσης</a:t>
            </a:r>
            <a:endParaRPr lang="el-GR" sz="2400" kern="100" dirty="0">
              <a:solidFill>
                <a:srgbClr val="407879"/>
              </a:solidFill>
              <a:latin typeface="Arial" panose="020B0604020202020204" pitchFamily="34" charset="0"/>
              <a:cs typeface="Arial" panose="020B0604020202020204" pitchFamily="34" charset="0"/>
            </a:endParaRP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a:pPr>
            <a:r>
              <a:rPr lang="en-CY" sz="2400" kern="100" dirty="0" err="1">
                <a:solidFill>
                  <a:srgbClr val="407879"/>
                </a:solidFill>
                <a:latin typeface="Arial" panose="020B0604020202020204" pitchFamily="34" charset="0"/>
                <a:cs typeface="Arial" panose="020B0604020202020204" pitchFamily="34" charset="0"/>
              </a:rPr>
              <a:t>Δι</a:t>
            </a:r>
            <a:r>
              <a:rPr lang="en-CY" sz="2400" kern="100" dirty="0">
                <a:solidFill>
                  <a:srgbClr val="407879"/>
                </a:solidFill>
                <a:latin typeface="Arial" panose="020B0604020202020204" pitchFamily="34" charset="0"/>
                <a:cs typeface="Arial" panose="020B0604020202020204" pitchFamily="34" charset="0"/>
              </a:rPr>
              <a:t>απραγμάτευση με πιστωτές</a:t>
            </a:r>
            <a:r>
              <a:rPr lang="el-GR" sz="2400" kern="100" dirty="0">
                <a:solidFill>
                  <a:srgbClr val="407879"/>
                </a:solidFill>
                <a:latin typeface="Arial" panose="020B0604020202020204" pitchFamily="34" charset="0"/>
                <a:cs typeface="Arial" panose="020B0604020202020204" pitchFamily="34" charset="0"/>
                <a:sym typeface="Wingdings" panose="05000000000000000000" pitchFamily="2" charset="2"/>
              </a:rPr>
              <a:t>στόχος η αναδιάρθρωση χρέους</a:t>
            </a:r>
          </a:p>
          <a:p>
            <a:pPr marL="457200" indent="-457200">
              <a:buFont typeface="+mj-lt"/>
              <a:buAutoNum type="arabicPeriod"/>
            </a:pPr>
            <a:endParaRPr lang="el-GR" sz="2400" kern="100" dirty="0">
              <a:solidFill>
                <a:srgbClr val="407879"/>
              </a:solidFill>
              <a:latin typeface="Arial" panose="020B0604020202020204" pitchFamily="34" charset="0"/>
              <a:cs typeface="Arial" panose="020B0604020202020204" pitchFamily="34" charset="0"/>
              <a:sym typeface="Wingdings" panose="05000000000000000000" pitchFamily="2" charset="2"/>
            </a:endParaRPr>
          </a:p>
          <a:p>
            <a:pPr marL="457200" indent="-457200">
              <a:buFont typeface="+mj-lt"/>
              <a:buAutoNum type="arabicPeriod"/>
            </a:pPr>
            <a:r>
              <a:rPr lang="en-CY" sz="2400" kern="100" dirty="0" err="1">
                <a:solidFill>
                  <a:srgbClr val="407879"/>
                </a:solidFill>
                <a:latin typeface="Arial" panose="020B0604020202020204" pitchFamily="34" charset="0"/>
                <a:cs typeface="Arial" panose="020B0604020202020204" pitchFamily="34" charset="0"/>
              </a:rPr>
              <a:t>Συμ</a:t>
            </a:r>
            <a:r>
              <a:rPr lang="en-CY" sz="2400" kern="100" dirty="0">
                <a:solidFill>
                  <a:srgbClr val="407879"/>
                </a:solidFill>
                <a:latin typeface="Arial" panose="020B0604020202020204" pitchFamily="34" charset="0"/>
                <a:cs typeface="Arial" panose="020B0604020202020204" pitchFamily="34" charset="0"/>
              </a:rPr>
              <a:t>βουλή από οικονομικό ή νομικό σύμβουλο</a:t>
            </a:r>
            <a:r>
              <a:rPr lang="el-GR" sz="2400" kern="100" dirty="0">
                <a:solidFill>
                  <a:srgbClr val="407879"/>
                </a:solidFill>
                <a:latin typeface="Arial" panose="020B0604020202020204" pitchFamily="34" charset="0"/>
                <a:cs typeface="Arial" panose="020B0604020202020204" pitchFamily="34" charset="0"/>
                <a:sym typeface="Wingdings" panose="05000000000000000000" pitchFamily="2" charset="2"/>
              </a:rPr>
              <a:t>κατανόηση των συνεπειών της πτώχευσης</a:t>
            </a:r>
          </a:p>
          <a:p>
            <a:pPr marL="457200" indent="-457200">
              <a:buFont typeface="+mj-lt"/>
              <a:buAutoNum type="arabicPeriod"/>
            </a:pPr>
            <a:endParaRPr lang="el-GR" sz="24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a:pPr>
            <a:r>
              <a:rPr lang="en-CY" sz="2400" kern="100" dirty="0">
                <a:solidFill>
                  <a:srgbClr val="407879"/>
                </a:solidFill>
                <a:latin typeface="Arial" panose="020B0604020202020204" pitchFamily="34" charset="0"/>
                <a:cs typeface="Arial" panose="020B0604020202020204" pitchFamily="34" charset="0"/>
              </a:rPr>
              <a:t>Κατα</a:t>
            </a:r>
            <a:r>
              <a:rPr lang="en-CY" sz="2400" kern="100" dirty="0" err="1">
                <a:solidFill>
                  <a:srgbClr val="407879"/>
                </a:solidFill>
                <a:latin typeface="Arial" panose="020B0604020202020204" pitchFamily="34" charset="0"/>
                <a:cs typeface="Arial" panose="020B0604020202020204" pitchFamily="34" charset="0"/>
              </a:rPr>
              <a:t>γρ</a:t>
            </a:r>
            <a:r>
              <a:rPr lang="en-CY" sz="2400" kern="100" dirty="0">
                <a:solidFill>
                  <a:srgbClr val="407879"/>
                </a:solidFill>
                <a:latin typeface="Arial" panose="020B0604020202020204" pitchFamily="34" charset="0"/>
                <a:cs typeface="Arial" panose="020B0604020202020204" pitchFamily="34" charset="0"/>
              </a:rPr>
              <a:t>αφή χρεών και περιουσιακών στοιχείων</a:t>
            </a:r>
            <a:endParaRPr lang="el-GR" sz="24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a:pPr>
            <a:endParaRPr lang="el-GR" sz="24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a:pPr>
            <a:r>
              <a:rPr lang="el-GR" sz="2400" kern="100" dirty="0">
                <a:solidFill>
                  <a:srgbClr val="407879"/>
                </a:solidFill>
                <a:latin typeface="Arial" panose="020B0604020202020204" pitchFamily="34" charset="0"/>
                <a:cs typeface="Arial" panose="020B0604020202020204" pitchFamily="34" charset="0"/>
              </a:rPr>
              <a:t>Αίτηση για Προσωπικό Σχέδιο Αποπληρωμής</a:t>
            </a:r>
            <a:r>
              <a:rPr lang="el-GR" sz="2400" kern="100" dirty="0">
                <a:solidFill>
                  <a:srgbClr val="407879"/>
                </a:solidFill>
                <a:latin typeface="Arial" panose="020B0604020202020204" pitchFamily="34" charset="0"/>
                <a:cs typeface="Arial" panose="020B0604020202020204" pitchFamily="34" charset="0"/>
                <a:sym typeface="Wingdings" panose="05000000000000000000" pitchFamily="2" charset="2"/>
              </a:rPr>
              <a:t> για αποφυγή πτώχευσης και διατήρηση περιουσίας</a:t>
            </a:r>
          </a:p>
          <a:p>
            <a:pPr marL="457200" indent="-457200">
              <a:buFont typeface="+mj-lt"/>
              <a:buAutoNum type="arabicPeriod"/>
            </a:pPr>
            <a:endParaRPr lang="el-GR" sz="2400" kern="100" dirty="0">
              <a:solidFill>
                <a:srgbClr val="407879"/>
              </a:solidFill>
              <a:latin typeface="Arial" panose="020B0604020202020204" pitchFamily="34" charset="0"/>
              <a:cs typeface="Arial" panose="020B0604020202020204" pitchFamily="34" charset="0"/>
              <a:sym typeface="Wingdings" panose="05000000000000000000" pitchFamily="2" charset="2"/>
            </a:endParaRPr>
          </a:p>
          <a:p>
            <a:pPr marL="0" indent="0">
              <a:buNone/>
            </a:pPr>
            <a:r>
              <a:rPr lang="el-GR" sz="2400" kern="100" dirty="0">
                <a:solidFill>
                  <a:srgbClr val="407879"/>
                </a:solidFill>
                <a:latin typeface="Arial" panose="020B0604020202020204" pitchFamily="34" charset="0"/>
                <a:cs typeface="Arial" panose="020B0604020202020204" pitchFamily="34" charset="0"/>
                <a:sym typeface="Wingdings" panose="05000000000000000000" pitchFamily="2" charset="2"/>
              </a:rPr>
              <a:t>Εάν δεν βρεθεί λύση μπορεί να προχωρήσει με αίτηση πτώχευσης</a:t>
            </a:r>
          </a:p>
          <a:p>
            <a:pPr marL="457200" indent="-457200">
              <a:buFont typeface="+mj-lt"/>
              <a:buAutoNum type="arabicPeriod"/>
            </a:pPr>
            <a:endParaRPr lang="el-GR" sz="2400" kern="100" dirty="0">
              <a:solidFill>
                <a:srgbClr val="407879"/>
              </a:solidFill>
              <a:latin typeface="Arial" panose="020B0604020202020204" pitchFamily="34" charset="0"/>
              <a:cs typeface="Arial" panose="020B0604020202020204" pitchFamily="34" charset="0"/>
              <a:sym typeface="Wingdings" panose="05000000000000000000" pitchFamily="2" charset="2"/>
            </a:endParaRPr>
          </a:p>
          <a:p>
            <a:pPr marL="457200" indent="-457200">
              <a:buFont typeface="+mj-lt"/>
              <a:buAutoNum type="arabicPeriod"/>
            </a:pPr>
            <a:endParaRPr lang="el-GR" sz="24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a:pPr>
            <a:endParaRPr lang="el-GR"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D2B3A7B-236A-3AD4-D3F5-C0A751591A97}"/>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148C7446-30C5-F545-0DC2-E37A1890BC3C}"/>
              </a:ext>
            </a:extLst>
          </p:cNvPr>
          <p:cNvPicPr>
            <a:picLocks noChangeAspect="1"/>
          </p:cNvPicPr>
          <p:nvPr/>
        </p:nvPicPr>
        <p:blipFill>
          <a:blip r:embed="rId3"/>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64154CB5-093F-851A-BE75-66650E170FCF}"/>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97F93B37-5142-63F5-B5E1-8351F4A5C320}"/>
              </a:ext>
            </a:extLst>
          </p:cNvPr>
          <p:cNvSpPr>
            <a:spLocks noGrp="1"/>
          </p:cNvSpPr>
          <p:nvPr>
            <p:ph type="sldNum" sz="quarter" idx="12"/>
          </p:nvPr>
        </p:nvSpPr>
        <p:spPr/>
        <p:txBody>
          <a:bodyPr/>
          <a:lstStyle/>
          <a:p>
            <a:fld id="{96BF25DB-7583-4C6D-92E2-9A981C6D8FC4}" type="slidenum">
              <a:rPr lang="en-CY" smtClean="0"/>
              <a:t>3</a:t>
            </a:fld>
            <a:endParaRPr lang="en-CY"/>
          </a:p>
        </p:txBody>
      </p:sp>
    </p:spTree>
    <p:extLst>
      <p:ext uri="{BB962C8B-B14F-4D97-AF65-F5344CB8AC3E}">
        <p14:creationId xmlns:p14="http://schemas.microsoft.com/office/powerpoint/2010/main" val="4115630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F91F2-8470-ACAD-D976-4EFDE0805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225B5-E7AF-E9A9-CB41-2F988DBE7748}"/>
              </a:ext>
            </a:extLst>
          </p:cNvPr>
          <p:cNvSpPr>
            <a:spLocks noGrp="1"/>
          </p:cNvSpPr>
          <p:nvPr>
            <p:ph type="title"/>
          </p:nvPr>
        </p:nvSpPr>
        <p:spPr/>
        <p:txBody>
          <a:bodyPr/>
          <a:lstStyle/>
          <a:p>
            <a:r>
              <a:rPr lang="en-CY" sz="3200" b="1" kern="100" dirty="0">
                <a:solidFill>
                  <a:srgbClr val="321F61"/>
                </a:solidFill>
                <a:latin typeface="Arial" panose="020B0604020202020204" pitchFamily="34" charset="0"/>
                <a:cs typeface="Arial" panose="020B0604020202020204" pitchFamily="34" charset="0"/>
              </a:rPr>
              <a:t>Πρώτη και άλλες συνελεύσεις των </a:t>
            </a:r>
            <a:r>
              <a:rPr lang="el-GR" sz="3200" b="1" kern="100" dirty="0">
                <a:solidFill>
                  <a:srgbClr val="321F61"/>
                </a:solidFill>
                <a:latin typeface="Arial" panose="020B0604020202020204" pitchFamily="34" charset="0"/>
                <a:cs typeface="Arial" panose="020B0604020202020204" pitchFamily="34" charset="0"/>
              </a:rPr>
              <a:t>πιστωτών</a:t>
            </a:r>
            <a:endParaRPr lang="en-CY" sz="32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C35AE4D-270A-A2B6-3C22-8320500649E7}"/>
              </a:ext>
            </a:extLst>
          </p:cNvPr>
          <p:cNvSpPr>
            <a:spLocks noGrp="1"/>
          </p:cNvSpPr>
          <p:nvPr>
            <p:ph idx="1"/>
          </p:nvPr>
        </p:nvSpPr>
        <p:spPr/>
        <p:txBody>
          <a:bodyPr>
            <a:normAutofit/>
          </a:bodyPr>
          <a:lstStyle/>
          <a:p>
            <a:r>
              <a:rPr lang="el-GR" sz="2200" u="sng" kern="100" dirty="0">
                <a:solidFill>
                  <a:srgbClr val="407879"/>
                </a:solidFill>
                <a:latin typeface="Arial" panose="020B0604020202020204" pitchFamily="34" charset="0"/>
                <a:cs typeface="Arial" panose="020B0604020202020204" pitchFamily="34" charset="0"/>
              </a:rPr>
              <a:t>Υποβολή πρακτικών στο Δικαστήριο: </a:t>
            </a:r>
          </a:p>
          <a:p>
            <a:pPr marL="0" indent="0">
              <a:buNone/>
            </a:pPr>
            <a:r>
              <a:rPr lang="el-GR" sz="2200" kern="100" dirty="0">
                <a:solidFill>
                  <a:srgbClr val="407879"/>
                </a:solidFill>
                <a:latin typeface="Arial" panose="020B0604020202020204" pitchFamily="34" charset="0"/>
                <a:cs typeface="Arial" panose="020B0604020202020204" pitchFamily="34" charset="0"/>
              </a:rPr>
              <a:t>Ο επίσημος παραλήπτης καταθέτει αντίγραφο των πρακτικών και των αποφάσεων της συνέλευσης στο Δικαστήριο το συντομότερο δυνατόν.</a:t>
            </a:r>
          </a:p>
          <a:p>
            <a:endParaRPr lang="el-GR" sz="1600" kern="100" dirty="0">
              <a:solidFill>
                <a:srgbClr val="407879"/>
              </a:solidFill>
              <a:latin typeface="Arial" panose="020B0604020202020204" pitchFamily="34" charset="0"/>
              <a:cs typeface="Arial" panose="020B0604020202020204" pitchFamily="34" charset="0"/>
            </a:endParaRPr>
          </a:p>
          <a:p>
            <a:r>
              <a:rPr lang="el-GR" sz="2200" u="sng" kern="100" dirty="0">
                <a:solidFill>
                  <a:srgbClr val="407879"/>
                </a:solidFill>
                <a:latin typeface="Arial" panose="020B0604020202020204" pitchFamily="34" charset="0"/>
                <a:cs typeface="Arial" panose="020B0604020202020204" pitchFamily="34" charset="0"/>
              </a:rPr>
              <a:t>Ψήφος του διαχειριστή:</a:t>
            </a:r>
          </a:p>
          <a:p>
            <a:pPr marL="0" indent="0">
              <a:buNone/>
            </a:pPr>
            <a:r>
              <a:rPr lang="el-GR" sz="2200" kern="100" dirty="0">
                <a:solidFill>
                  <a:srgbClr val="407879"/>
                </a:solidFill>
                <a:latin typeface="Arial" panose="020B0604020202020204" pitchFamily="34" charset="0"/>
                <a:cs typeface="Arial" panose="020B0604020202020204" pitchFamily="34" charset="0"/>
              </a:rPr>
              <a:t> Η ψήφος του διαχειριστή, των συνέταιρων ή υπαλλήλων του δεν υπολογίζεται για αποφάσεις που επηρεάζουν την αμοιβή ή τη συμπεριφορά του διαχειριστή.</a:t>
            </a:r>
          </a:p>
        </p:txBody>
      </p:sp>
      <p:cxnSp>
        <p:nvCxnSpPr>
          <p:cNvPr id="4" name="Straight Connector 3">
            <a:extLst>
              <a:ext uri="{FF2B5EF4-FFF2-40B4-BE49-F238E27FC236}">
                <a16:creationId xmlns:a16="http://schemas.microsoft.com/office/drawing/2014/main" id="{924A43DD-7F9A-04B4-F497-A44E6EE48253}"/>
              </a:ext>
            </a:extLst>
          </p:cNvPr>
          <p:cNvCxnSpPr>
            <a:cxnSpLocks/>
          </p:cNvCxnSpPr>
          <p:nvPr/>
        </p:nvCxnSpPr>
        <p:spPr>
          <a:xfrm>
            <a:off x="838200" y="1459718"/>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5" name="Image" descr="Image">
            <a:extLst>
              <a:ext uri="{FF2B5EF4-FFF2-40B4-BE49-F238E27FC236}">
                <a16:creationId xmlns:a16="http://schemas.microsoft.com/office/drawing/2014/main" id="{43A8E8FE-5047-D494-B106-EEE7C0BD5761}"/>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6" name="Picture 5">
            <a:extLst>
              <a:ext uri="{FF2B5EF4-FFF2-40B4-BE49-F238E27FC236}">
                <a16:creationId xmlns:a16="http://schemas.microsoft.com/office/drawing/2014/main" id="{5DAFDCBC-44AD-AAC6-399F-BB5F3F42138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8" name="Slide Number Placeholder 7">
            <a:extLst>
              <a:ext uri="{FF2B5EF4-FFF2-40B4-BE49-F238E27FC236}">
                <a16:creationId xmlns:a16="http://schemas.microsoft.com/office/drawing/2014/main" id="{107784A1-E296-3BDA-E572-C2D77DFB5D42}"/>
              </a:ext>
            </a:extLst>
          </p:cNvPr>
          <p:cNvSpPr>
            <a:spLocks noGrp="1"/>
          </p:cNvSpPr>
          <p:nvPr>
            <p:ph type="sldNum" sz="quarter" idx="12"/>
          </p:nvPr>
        </p:nvSpPr>
        <p:spPr/>
        <p:txBody>
          <a:bodyPr/>
          <a:lstStyle/>
          <a:p>
            <a:fld id="{96BF25DB-7583-4C6D-92E2-9A981C6D8FC4}" type="slidenum">
              <a:rPr lang="en-CY" smtClean="0"/>
              <a:t>30</a:t>
            </a:fld>
            <a:endParaRPr lang="en-CY"/>
          </a:p>
        </p:txBody>
      </p:sp>
    </p:spTree>
    <p:extLst>
      <p:ext uri="{BB962C8B-B14F-4D97-AF65-F5344CB8AC3E}">
        <p14:creationId xmlns:p14="http://schemas.microsoft.com/office/powerpoint/2010/main" val="1310280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6EDE8-4679-FC3F-D235-E5ECEACC8E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7B60A-D71A-58E9-3739-25D3394C9782}"/>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rPr>
              <a:t>Έκθεση Κατάστασης της Περιουσίας</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AE5E57BD-BA10-BBB2-8F6C-E5AA3C25BAB2}"/>
              </a:ext>
            </a:extLst>
          </p:cNvPr>
          <p:cNvSpPr>
            <a:spLocks noGrp="1"/>
          </p:cNvSpPr>
          <p:nvPr>
            <p:ph idx="1"/>
          </p:nvPr>
        </p:nvSpPr>
        <p:spPr>
          <a:xfrm>
            <a:off x="838200" y="1444130"/>
            <a:ext cx="10932622" cy="4557653"/>
          </a:xfrm>
          <a:ln>
            <a:noFill/>
            <a:miter lim="800000"/>
          </a:ln>
        </p:spPr>
        <p:txBody>
          <a:bodyPr>
            <a:normAutofit lnSpcReduction="10000"/>
          </a:bodyPr>
          <a:lstStyle/>
          <a:p>
            <a:r>
              <a:rPr lang="el-GR" sz="2200" kern="100" dirty="0">
                <a:solidFill>
                  <a:srgbClr val="407879"/>
                </a:solidFill>
                <a:latin typeface="Arial" panose="020B0604020202020204" pitchFamily="34" charset="0"/>
                <a:cs typeface="Arial" panose="020B0604020202020204" pitchFamily="34" charset="0"/>
              </a:rPr>
              <a:t>Με την έκδοση διατάγματος πτώχευσης, ο πτωχεύσαντας πρέπει να καταρτίσει και να υποβάλει έκθεση κατάστασης της περιουσίας του και προκαταρκτική εξέταση (ερωτηματολόγιο) στον Επίσημο Παραλήπτη.</a:t>
            </a:r>
          </a:p>
          <a:p>
            <a:pPr marL="0" indent="0">
              <a:buNone/>
            </a:pPr>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Προθεσμία Υποβολής</a:t>
            </a:r>
            <a:r>
              <a:rPr lang="en-US" sz="2200" kern="100" dirty="0">
                <a:solidFill>
                  <a:srgbClr val="407879"/>
                </a:solidFill>
                <a:latin typeface="Arial" panose="020B0604020202020204" pitchFamily="34" charset="0"/>
                <a:cs typeface="Arial" panose="020B0604020202020204" pitchFamily="34" charset="0"/>
              </a:rPr>
              <a:t>:</a:t>
            </a:r>
          </a:p>
          <a:p>
            <a:pPr lvl="1"/>
            <a:r>
              <a:rPr lang="el-GR" sz="2200" kern="100" dirty="0">
                <a:solidFill>
                  <a:srgbClr val="407879"/>
                </a:solidFill>
                <a:latin typeface="Arial" panose="020B0604020202020204" pitchFamily="34" charset="0"/>
                <a:cs typeface="Arial" panose="020B0604020202020204" pitchFamily="34" charset="0"/>
              </a:rPr>
              <a:t>Εντός 15 ημερών</a:t>
            </a:r>
            <a:r>
              <a:rPr lang="en-US" sz="2200" kern="100" dirty="0">
                <a:solidFill>
                  <a:srgbClr val="407879"/>
                </a:solidFill>
                <a:latin typeface="Arial" panose="020B0604020202020204" pitchFamily="34" charset="0"/>
                <a:cs typeface="Arial" panose="020B0604020202020204" pitchFamily="34" charset="0"/>
              </a:rPr>
              <a:t> </a:t>
            </a:r>
            <a:r>
              <a:rPr lang="el-GR" sz="2200" kern="100" dirty="0">
                <a:solidFill>
                  <a:srgbClr val="407879"/>
                </a:solidFill>
                <a:latin typeface="Arial" panose="020B0604020202020204" pitchFamily="34" charset="0"/>
                <a:cs typeface="Arial" panose="020B0604020202020204" pitchFamily="34" charset="0"/>
              </a:rPr>
              <a:t>από την έκδοση του διατάγματος, αν η πτώχευση ζητήθηκε από τον ίδιο τον πτωχεύσαντα.</a:t>
            </a:r>
          </a:p>
          <a:p>
            <a:pPr lvl="1"/>
            <a:r>
              <a:rPr lang="el-GR" sz="2200" kern="100" dirty="0">
                <a:solidFill>
                  <a:srgbClr val="407879"/>
                </a:solidFill>
                <a:latin typeface="Arial" panose="020B0604020202020204" pitchFamily="34" charset="0"/>
                <a:cs typeface="Arial" panose="020B0604020202020204" pitchFamily="34" charset="0"/>
              </a:rPr>
              <a:t>Εντός 1 μήνα από την έκδοση του διατάγματος, αν η πτώχευση ζητήθηκε από πιστωτή.</a:t>
            </a:r>
          </a:p>
          <a:p>
            <a:pPr lvl="1">
              <a:buFont typeface="Wingdings" panose="05000000000000000000" pitchFamily="2" charset="2"/>
              <a:buChar char="à"/>
            </a:pPr>
            <a:r>
              <a:rPr lang="el-GR" sz="2200" kern="100" dirty="0">
                <a:solidFill>
                  <a:srgbClr val="407879"/>
                </a:solidFill>
                <a:latin typeface="Arial" panose="020B0604020202020204" pitchFamily="34" charset="0"/>
                <a:cs typeface="Arial" panose="020B0604020202020204" pitchFamily="34" charset="0"/>
              </a:rPr>
              <a:t>Δυνατότητα παράτασης από το Δικαστήριο για ειδικούς λόγους.</a:t>
            </a:r>
          </a:p>
          <a:p>
            <a:pPr marL="457200" lvl="1" indent="0">
              <a:buNone/>
            </a:pPr>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Σε περίπτωση μη υποβολής, ο Επίσημος Παραλήπτης μπορεί να ζητήσει διάταγμα από το Δικαστήριο που να τον υποχρεώνει.</a:t>
            </a:r>
          </a:p>
          <a:p>
            <a:endParaRPr lang="el-GR" sz="22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2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3327CD77-6D1E-7B1E-A1E1-976780D33FDB}"/>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25A6D4A2-ED4C-476F-6F15-AEBE92DBEEC3}"/>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B3DFADFE-FD08-0CA3-B3B0-52019672042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8C77CFDD-3A60-FE42-01DA-044CFDC81CC2}"/>
              </a:ext>
            </a:extLst>
          </p:cNvPr>
          <p:cNvSpPr>
            <a:spLocks noGrp="1"/>
          </p:cNvSpPr>
          <p:nvPr>
            <p:ph type="sldNum" sz="quarter" idx="12"/>
          </p:nvPr>
        </p:nvSpPr>
        <p:spPr/>
        <p:txBody>
          <a:bodyPr/>
          <a:lstStyle/>
          <a:p>
            <a:fld id="{96BF25DB-7583-4C6D-92E2-9A981C6D8FC4}" type="slidenum">
              <a:rPr lang="en-CY" smtClean="0"/>
              <a:t>31</a:t>
            </a:fld>
            <a:endParaRPr lang="en-CY"/>
          </a:p>
        </p:txBody>
      </p:sp>
    </p:spTree>
    <p:extLst>
      <p:ext uri="{BB962C8B-B14F-4D97-AF65-F5344CB8AC3E}">
        <p14:creationId xmlns:p14="http://schemas.microsoft.com/office/powerpoint/2010/main" val="3363349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482E4-FFF8-F9BA-24E1-96515D0D6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418D4-2DDF-84DA-AE9F-D8DFE44EF1C5}"/>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rPr>
              <a:t>Έκθεση Κατάστασης της Περιουσίας</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08461985-92C5-48D9-9C3C-616FEB2B937A}"/>
              </a:ext>
            </a:extLst>
          </p:cNvPr>
          <p:cNvSpPr>
            <a:spLocks noGrp="1"/>
          </p:cNvSpPr>
          <p:nvPr>
            <p:ph idx="1"/>
          </p:nvPr>
        </p:nvSpPr>
        <p:spPr>
          <a:xfrm>
            <a:off x="838200" y="1444130"/>
            <a:ext cx="10932622" cy="4557653"/>
          </a:xfrm>
          <a:ln>
            <a:noFill/>
            <a:miter lim="800000"/>
          </a:ln>
        </p:spPr>
        <p:txBody>
          <a:bodyPr>
            <a:normAutofit/>
          </a:bodyPr>
          <a:lstStyle/>
          <a:p>
            <a:r>
              <a:rPr lang="el-GR" sz="2200" kern="100" dirty="0">
                <a:solidFill>
                  <a:srgbClr val="407879"/>
                </a:solidFill>
                <a:latin typeface="Arial" panose="020B0604020202020204" pitchFamily="34" charset="0"/>
                <a:cs typeface="Arial" panose="020B0604020202020204" pitchFamily="34" charset="0"/>
              </a:rPr>
              <a:t>Εάν ο πτωχεύσαντας δεν μπορεί να υποβάλει για λόγους υγείας ή άλλη λογική αιτία, ο Επίσημος Παραλήπτης μπορεί να ζητήσει διάταγμα από το Δικαστήριο που να τον απαλλάσσει.</a:t>
            </a:r>
          </a:p>
          <a:p>
            <a:pPr marL="0" indent="0">
              <a:buNone/>
            </a:pPr>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Οι πιστωτές με γραπτή δήλωση μπορούν να επιθεωρούν την έκθεση και να λαμβάνουν αντίγραφα. Όμως ψευδής δήλωση ιδιότητας ως πιστωτής τιμωρείται.</a:t>
            </a:r>
          </a:p>
          <a:p>
            <a:pPr marL="0" indent="0">
              <a:buNone/>
            </a:pPr>
            <a:endParaRPr lang="el-GR" sz="2200" kern="100" dirty="0">
              <a:solidFill>
                <a:srgbClr val="407879"/>
              </a:solidFill>
              <a:latin typeface="Arial" panose="020B0604020202020204" pitchFamily="34" charset="0"/>
              <a:cs typeface="Arial" panose="020B0604020202020204" pitchFamily="34" charset="0"/>
            </a:endParaRPr>
          </a:p>
          <a:p>
            <a:pPr>
              <a:buFont typeface="Wingdings" panose="05000000000000000000" pitchFamily="2" charset="2"/>
              <a:buChar char="à"/>
            </a:pPr>
            <a:r>
              <a:rPr lang="el-GR" sz="2200" kern="100" dirty="0">
                <a:solidFill>
                  <a:srgbClr val="407879"/>
                </a:solidFill>
                <a:latin typeface="Arial" panose="020B0604020202020204" pitchFamily="34" charset="0"/>
                <a:cs typeface="Arial" panose="020B0604020202020204" pitchFamily="34" charset="0"/>
                <a:sym typeface="Wingdings" panose="05000000000000000000" pitchFamily="2" charset="2"/>
              </a:rPr>
              <a:t>Ο </a:t>
            </a:r>
            <a:r>
              <a:rPr lang="el-GR" sz="2200" kern="100" dirty="0">
                <a:solidFill>
                  <a:srgbClr val="407879"/>
                </a:solidFill>
                <a:latin typeface="Arial" panose="020B0604020202020204" pitchFamily="34" charset="0"/>
                <a:cs typeface="Arial" panose="020B0604020202020204" pitchFamily="34" charset="0"/>
              </a:rPr>
              <a:t>Επίσημος Παραλήπτης παρέχει βοήθεια στον πτωχεύσαντα για την συμπλήρωση της έκθεσης.</a:t>
            </a:r>
          </a:p>
          <a:p>
            <a:pPr>
              <a:buFont typeface="Wingdings" panose="05000000000000000000" pitchFamily="2" charset="2"/>
              <a:buChar char="à"/>
            </a:pPr>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Η έκθεση κατάστασης καταχωρείται στο Δικαστήριο.</a:t>
            </a:r>
          </a:p>
          <a:p>
            <a:pPr marL="0" indent="0">
              <a:buNone/>
            </a:pPr>
            <a:endParaRPr lang="el-GR" sz="22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2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971D7704-40C0-C615-D9A9-C75AB3DA1E79}"/>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3BDC8271-ADDF-A7BE-E38C-33DA9C0761A4}"/>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D8649364-FE53-B1A3-BF4A-49DDBA78BF4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69B6F263-7D29-AD45-111C-7FF39E3AD0F8}"/>
              </a:ext>
            </a:extLst>
          </p:cNvPr>
          <p:cNvSpPr>
            <a:spLocks noGrp="1"/>
          </p:cNvSpPr>
          <p:nvPr>
            <p:ph type="sldNum" sz="quarter" idx="12"/>
          </p:nvPr>
        </p:nvSpPr>
        <p:spPr/>
        <p:txBody>
          <a:bodyPr/>
          <a:lstStyle/>
          <a:p>
            <a:fld id="{96BF25DB-7583-4C6D-92E2-9A981C6D8FC4}" type="slidenum">
              <a:rPr lang="en-CY" smtClean="0"/>
              <a:t>32</a:t>
            </a:fld>
            <a:endParaRPr lang="en-CY"/>
          </a:p>
        </p:txBody>
      </p:sp>
    </p:spTree>
    <p:extLst>
      <p:ext uri="{BB962C8B-B14F-4D97-AF65-F5344CB8AC3E}">
        <p14:creationId xmlns:p14="http://schemas.microsoft.com/office/powerpoint/2010/main" val="2693762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AF1A4-3E2E-5823-ED67-E5B468B49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7B9427-894C-44C6-999D-594B7441F362}"/>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rPr>
              <a:t>Επαλήθευση χρεώστη</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AB98C8D1-EAD3-E01C-75CF-03851E464F8B}"/>
              </a:ext>
            </a:extLst>
          </p:cNvPr>
          <p:cNvSpPr>
            <a:spLocks noGrp="1"/>
          </p:cNvSpPr>
          <p:nvPr>
            <p:ph idx="1"/>
          </p:nvPr>
        </p:nvSpPr>
        <p:spPr>
          <a:xfrm>
            <a:off x="838200" y="1444129"/>
            <a:ext cx="11049000" cy="4766869"/>
          </a:xfrm>
          <a:ln>
            <a:noFill/>
            <a:miter lim="800000"/>
          </a:ln>
        </p:spPr>
        <p:txBody>
          <a:bodyPr>
            <a:normAutofit/>
          </a:bodyPr>
          <a:lstStyle/>
          <a:p>
            <a:r>
              <a:rPr lang="el-GR" sz="2200" kern="100" dirty="0">
                <a:solidFill>
                  <a:srgbClr val="407879"/>
                </a:solidFill>
                <a:latin typeface="Arial" panose="020B0604020202020204" pitchFamily="34" charset="0"/>
                <a:cs typeface="Arial" panose="020B0604020202020204" pitchFamily="34" charset="0"/>
              </a:rPr>
              <a:t>Κατηγορίες πιστωτών </a:t>
            </a:r>
          </a:p>
          <a:p>
            <a:pPr lvl="1"/>
            <a:r>
              <a:rPr lang="el-GR" sz="1800" u="sng" kern="100" dirty="0">
                <a:solidFill>
                  <a:srgbClr val="407879"/>
                </a:solidFill>
                <a:latin typeface="Arial" panose="020B0604020202020204" pitchFamily="34" charset="0"/>
                <a:cs typeface="Arial" panose="020B0604020202020204" pitchFamily="34" charset="0"/>
              </a:rPr>
              <a:t>Πλήρως εξασφαλισμένοι</a:t>
            </a:r>
            <a:r>
              <a:rPr lang="en-US" sz="1800" kern="100" dirty="0">
                <a:solidFill>
                  <a:srgbClr val="407879"/>
                </a:solidFill>
                <a:latin typeface="Arial" panose="020B0604020202020204" pitchFamily="34" charset="0"/>
                <a:cs typeface="Arial" panose="020B0604020202020204" pitchFamily="34" charset="0"/>
              </a:rPr>
              <a:t>: </a:t>
            </a:r>
            <a:r>
              <a:rPr lang="el-GR" sz="1800" kern="100" dirty="0">
                <a:solidFill>
                  <a:srgbClr val="407879"/>
                </a:solidFill>
                <a:latin typeface="Arial" panose="020B0604020202020204" pitchFamily="34" charset="0"/>
                <a:cs typeface="Arial" panose="020B0604020202020204" pitchFamily="34" charset="0"/>
              </a:rPr>
              <a:t>ικανοποιούνται από την ρευστοποίηση της εξασφάλισης, αν υπάρχει περίσσευμα ανήκει στην πτωχευτική περιουσία.</a:t>
            </a:r>
          </a:p>
          <a:p>
            <a:pPr lvl="1"/>
            <a:r>
              <a:rPr lang="el-GR" sz="1800" u="sng" kern="100" dirty="0">
                <a:solidFill>
                  <a:srgbClr val="407879"/>
                </a:solidFill>
                <a:latin typeface="Arial" panose="020B0604020202020204" pitchFamily="34" charset="0"/>
                <a:cs typeface="Arial" panose="020B0604020202020204" pitchFamily="34" charset="0"/>
              </a:rPr>
              <a:t>Μερικώς εξασφαλισμένοι</a:t>
            </a:r>
            <a:r>
              <a:rPr lang="en-US" sz="1800" u="sng" kern="100" dirty="0">
                <a:solidFill>
                  <a:srgbClr val="407879"/>
                </a:solidFill>
                <a:latin typeface="Arial" panose="020B0604020202020204" pitchFamily="34" charset="0"/>
                <a:cs typeface="Arial" panose="020B0604020202020204" pitchFamily="34" charset="0"/>
              </a:rPr>
              <a:t>:</a:t>
            </a:r>
            <a:r>
              <a:rPr lang="el-GR" sz="1800" kern="100" dirty="0">
                <a:solidFill>
                  <a:srgbClr val="407879"/>
                </a:solidFill>
                <a:latin typeface="Arial" panose="020B0604020202020204" pitchFamily="34" charset="0"/>
                <a:cs typeface="Arial" panose="020B0604020202020204" pitchFamily="34" charset="0"/>
              </a:rPr>
              <a:t> ικανοποιούνται από το ποσό της εξασφάλισης και το υπόλοιπο ανεξασφάλιστο ποσό  από την πτωχευτική περιουσία.</a:t>
            </a:r>
          </a:p>
          <a:p>
            <a:pPr lvl="1"/>
            <a:r>
              <a:rPr lang="el-GR" sz="1800" u="sng" kern="100" dirty="0">
                <a:solidFill>
                  <a:srgbClr val="407879"/>
                </a:solidFill>
                <a:latin typeface="Arial" panose="020B0604020202020204" pitchFamily="34" charset="0"/>
                <a:cs typeface="Arial" panose="020B0604020202020204" pitchFamily="34" charset="0"/>
              </a:rPr>
              <a:t>Μη εξασφαλισμένοι</a:t>
            </a:r>
            <a:r>
              <a:rPr lang="en-US" sz="1800" u="sng" kern="100" dirty="0">
                <a:solidFill>
                  <a:srgbClr val="407879"/>
                </a:solidFill>
                <a:latin typeface="Arial" panose="020B0604020202020204" pitchFamily="34" charset="0"/>
                <a:cs typeface="Arial" panose="020B0604020202020204" pitchFamily="34" charset="0"/>
              </a:rPr>
              <a:t>:</a:t>
            </a:r>
            <a:r>
              <a:rPr lang="el-GR" sz="1800" kern="100" dirty="0">
                <a:solidFill>
                  <a:srgbClr val="407879"/>
                </a:solidFill>
                <a:latin typeface="Arial" panose="020B0604020202020204" pitchFamily="34" charset="0"/>
                <a:cs typeface="Arial" panose="020B0604020202020204" pitchFamily="34" charset="0"/>
              </a:rPr>
              <a:t> ικανοποιούνται από την πτωχευτική περιουσία.</a:t>
            </a:r>
          </a:p>
          <a:p>
            <a:pPr marL="457200" lvl="1" indent="0">
              <a:buNone/>
            </a:pPr>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Οι μερικώς και οι μη εξασφαλισμένοι υποβάλλουν επαλήθευση γραπτώς στον Επίσημο Παραλήπτη εντός 35 ημερών από τη δημοσίευση του διατάγματος. </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Η επαλήθευση πρέπει να συνοδεύεται από ένορκη δήλωση.</a:t>
            </a:r>
          </a:p>
          <a:p>
            <a:pPr marL="0" indent="0">
              <a:buNone/>
            </a:pPr>
            <a:endParaRPr lang="el-GR" sz="2200" kern="100" dirty="0">
              <a:solidFill>
                <a:srgbClr val="407879"/>
              </a:solidFill>
              <a:latin typeface="Arial" panose="020B0604020202020204" pitchFamily="34" charset="0"/>
              <a:cs typeface="Arial" panose="020B0604020202020204" pitchFamily="34" charset="0"/>
            </a:endParaRPr>
          </a:p>
          <a:p>
            <a:pPr marL="0" indent="0">
              <a:buNone/>
            </a:pPr>
            <a:r>
              <a:rPr lang="el-GR" sz="2200" kern="100" dirty="0">
                <a:solidFill>
                  <a:srgbClr val="407879"/>
                </a:solidFill>
                <a:latin typeface="Arial" panose="020B0604020202020204" pitchFamily="34" charset="0"/>
                <a:cs typeface="Arial" panose="020B0604020202020204" pitchFamily="34" charset="0"/>
                <a:sym typeface="Wingdings" panose="05000000000000000000" pitchFamily="2" charset="2"/>
              </a:rPr>
              <a:t>Η προθεσμία υποβολής παρατείνεται με </a:t>
            </a:r>
            <a:r>
              <a:rPr lang="el-GR" sz="2200" b="1" kern="100" dirty="0">
                <a:solidFill>
                  <a:srgbClr val="407879"/>
                </a:solidFill>
                <a:latin typeface="Arial" panose="020B0604020202020204" pitchFamily="34" charset="0"/>
                <a:cs typeface="Arial" panose="020B0604020202020204" pitchFamily="34" charset="0"/>
                <a:sym typeface="Wingdings" panose="05000000000000000000" pitchFamily="2" charset="2"/>
              </a:rPr>
              <a:t>κατάλληλα δικαιολογημένο αίτημα</a:t>
            </a:r>
            <a:r>
              <a:rPr lang="el-GR" sz="2200" kern="100" dirty="0">
                <a:solidFill>
                  <a:srgbClr val="407879"/>
                </a:solidFill>
                <a:latin typeface="Arial" panose="020B0604020202020204" pitchFamily="34" charset="0"/>
                <a:cs typeface="Arial" panose="020B0604020202020204" pitchFamily="34" charset="0"/>
                <a:sym typeface="Wingdings" panose="05000000000000000000" pitchFamily="2" charset="2"/>
              </a:rPr>
              <a:t>.</a:t>
            </a:r>
            <a:endParaRPr lang="el-GR" sz="22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4102BE6-CE09-FC57-5C4E-94877934603D}"/>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51173D21-C649-9FEC-C75E-74B483E289BF}"/>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6252E42F-3599-E534-D2FD-B09363C8C13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05B6B3A3-960F-8A85-4A3C-82A093C89F1A}"/>
              </a:ext>
            </a:extLst>
          </p:cNvPr>
          <p:cNvSpPr>
            <a:spLocks noGrp="1"/>
          </p:cNvSpPr>
          <p:nvPr>
            <p:ph type="sldNum" sz="quarter" idx="12"/>
          </p:nvPr>
        </p:nvSpPr>
        <p:spPr/>
        <p:txBody>
          <a:bodyPr/>
          <a:lstStyle/>
          <a:p>
            <a:fld id="{96BF25DB-7583-4C6D-92E2-9A981C6D8FC4}" type="slidenum">
              <a:rPr lang="en-CY" smtClean="0"/>
              <a:t>33</a:t>
            </a:fld>
            <a:endParaRPr lang="en-CY"/>
          </a:p>
        </p:txBody>
      </p:sp>
    </p:spTree>
    <p:extLst>
      <p:ext uri="{BB962C8B-B14F-4D97-AF65-F5344CB8AC3E}">
        <p14:creationId xmlns:p14="http://schemas.microsoft.com/office/powerpoint/2010/main" val="241579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28187-DA03-EA6D-D496-25A3844494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23F54-A239-12D8-31F9-D5CE0A70AFDC}"/>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rPr>
              <a:t>Επαλήθευση χρεώστη - ένορκη δήλωση</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2E9934E1-3898-70E1-D4EC-ED93C65C40CC}"/>
              </a:ext>
            </a:extLst>
          </p:cNvPr>
          <p:cNvSpPr>
            <a:spLocks noGrp="1"/>
          </p:cNvSpPr>
          <p:nvPr>
            <p:ph idx="1"/>
          </p:nvPr>
        </p:nvSpPr>
        <p:spPr>
          <a:xfrm>
            <a:off x="838200" y="1444129"/>
            <a:ext cx="11049000" cy="4766869"/>
          </a:xfrm>
          <a:ln>
            <a:noFill/>
            <a:miter lim="800000"/>
          </a:ln>
        </p:spPr>
        <p:txBody>
          <a:bodyPr>
            <a:normAutofit/>
          </a:bodyPr>
          <a:lstStyle/>
          <a:p>
            <a:r>
              <a:rPr lang="el-GR" sz="2200" kern="100" dirty="0">
                <a:solidFill>
                  <a:srgbClr val="407879"/>
                </a:solidFill>
                <a:latin typeface="Arial" panose="020B0604020202020204" pitchFamily="34" charset="0"/>
                <a:cs typeface="Arial" panose="020B0604020202020204" pitchFamily="34" charset="0"/>
              </a:rPr>
              <a:t>Η ένορκη δήλωση που συνοδεύει την επαλήθευση μπορεί να γίνει από τον ίδιο τον πιστωτή ή από εξουσιοδοτημένο πρόσωπο.</a:t>
            </a:r>
          </a:p>
          <a:p>
            <a:pPr marL="0" indent="0">
              <a:buNone/>
            </a:pPr>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Περιγράφει πως ήρθαν σε γνώση του τα γεγονότα.</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Δηλώνει αν ο πιστωτής είναι ή όχι εξασφαλισμένος.</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Περιλαμβάνει καταστάσεις λογαριασμών ή οποιεσδήποτε αποδείξεις για το χρέος.</a:t>
            </a:r>
          </a:p>
          <a:p>
            <a:endParaRPr lang="el-GR" sz="2200" kern="100" dirty="0">
              <a:solidFill>
                <a:srgbClr val="407879"/>
              </a:solidFill>
              <a:latin typeface="Arial" panose="020B0604020202020204" pitchFamily="34" charset="0"/>
              <a:cs typeface="Arial" panose="020B0604020202020204" pitchFamily="34" charset="0"/>
            </a:endParaRPr>
          </a:p>
          <a:p>
            <a:r>
              <a:rPr lang="el-GR" sz="2200" kern="100" dirty="0">
                <a:solidFill>
                  <a:srgbClr val="407879"/>
                </a:solidFill>
                <a:latin typeface="Arial" panose="020B0604020202020204" pitchFamily="34" charset="0"/>
                <a:cs typeface="Arial" panose="020B0604020202020204" pitchFamily="34" charset="0"/>
              </a:rPr>
              <a:t>Εάν υπάρχουν εγγυητές, δηλώνουν τα ονόματα και την έκταση της ευθύνης τους.</a:t>
            </a:r>
          </a:p>
          <a:p>
            <a:endParaRPr lang="el-GR" sz="22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3920DE4-D25B-6026-6D5B-BE4907250F51}"/>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C6D1775A-469F-EDDE-7E6B-4AC40B9C6234}"/>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A7631BA9-B794-E135-A7B3-F270B17C366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9A8A3BEA-896E-A17E-5F49-175077D1F38C}"/>
              </a:ext>
            </a:extLst>
          </p:cNvPr>
          <p:cNvSpPr>
            <a:spLocks noGrp="1"/>
          </p:cNvSpPr>
          <p:nvPr>
            <p:ph type="sldNum" sz="quarter" idx="12"/>
          </p:nvPr>
        </p:nvSpPr>
        <p:spPr/>
        <p:txBody>
          <a:bodyPr/>
          <a:lstStyle/>
          <a:p>
            <a:fld id="{96BF25DB-7583-4C6D-92E2-9A981C6D8FC4}" type="slidenum">
              <a:rPr lang="en-CY" smtClean="0"/>
              <a:t>34</a:t>
            </a:fld>
            <a:endParaRPr lang="en-CY"/>
          </a:p>
        </p:txBody>
      </p:sp>
    </p:spTree>
    <p:extLst>
      <p:ext uri="{BB962C8B-B14F-4D97-AF65-F5344CB8AC3E}">
        <p14:creationId xmlns:p14="http://schemas.microsoft.com/office/powerpoint/2010/main" val="901417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E6BA5-0135-0429-6874-2953ED4B6A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B5F20-88E3-D395-CA5B-B336AC5B35BC}"/>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rPr>
              <a:t>Επαλήθευση χρεώστη</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3D9981A5-C00B-31ED-57C5-FC33CE978679}"/>
              </a:ext>
            </a:extLst>
          </p:cNvPr>
          <p:cNvSpPr>
            <a:spLocks noGrp="1"/>
          </p:cNvSpPr>
          <p:nvPr>
            <p:ph idx="1"/>
          </p:nvPr>
        </p:nvSpPr>
        <p:spPr>
          <a:xfrm>
            <a:off x="838200" y="1444129"/>
            <a:ext cx="11049000" cy="4766869"/>
          </a:xfrm>
          <a:ln>
            <a:noFill/>
            <a:miter lim="800000"/>
          </a:ln>
        </p:spPr>
        <p:txBody>
          <a:bodyPr>
            <a:normAutofit/>
          </a:bodyPr>
          <a:lstStyle/>
          <a:p>
            <a:r>
              <a:rPr lang="el-GR" sz="2400" kern="100" dirty="0">
                <a:solidFill>
                  <a:srgbClr val="407879"/>
                </a:solidFill>
                <a:latin typeface="Arial" panose="020B0604020202020204" pitchFamily="34" charset="0"/>
                <a:cs typeface="Arial" panose="020B0604020202020204" pitchFamily="34" charset="0"/>
              </a:rPr>
              <a:t>Τα έξοδα της επαλήθευσης τα υφίσταται ο πιστωτής.</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Κάθε πιστωτής που επαλήθευσε έχει δικαίωμα να εξετάζει τις άλλες επαληθεύσεις πριν από την πρώτη Γενική συνέλευση.</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Σε περίπτωση χρέους από συναλλαγματική, γραμμάτιο, επιταγή ή άλλο αξιόγραφο, πρέπει να παρουσιάζεται το πρωτότυπο ή πιστοποιημένο αντίγραφο, εκτός αν επιτραπεί διαφορετικά.</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Σε περίπτωση χρέους σε ξένο συνάλλαγμα μετατρέπεται σε ευρώ με τον επίσημο δείκτη συναλλάγματος.</a:t>
            </a:r>
          </a:p>
          <a:p>
            <a:endParaRPr lang="el-GR" sz="22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5E924CF-C90C-7AD0-AD92-BC6D9197C167}"/>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6328FDA0-A1B4-8BDE-D573-A022FF2E45F5}"/>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390FA333-DFB6-3583-9A99-9FBC761A4A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A9728F67-DBD4-71B6-D8CD-0710348BF692}"/>
              </a:ext>
            </a:extLst>
          </p:cNvPr>
          <p:cNvSpPr>
            <a:spLocks noGrp="1"/>
          </p:cNvSpPr>
          <p:nvPr>
            <p:ph type="sldNum" sz="quarter" idx="12"/>
          </p:nvPr>
        </p:nvSpPr>
        <p:spPr/>
        <p:txBody>
          <a:bodyPr/>
          <a:lstStyle/>
          <a:p>
            <a:fld id="{96BF25DB-7583-4C6D-92E2-9A981C6D8FC4}" type="slidenum">
              <a:rPr lang="en-CY" smtClean="0"/>
              <a:t>35</a:t>
            </a:fld>
            <a:endParaRPr lang="en-CY"/>
          </a:p>
        </p:txBody>
      </p:sp>
    </p:spTree>
    <p:extLst>
      <p:ext uri="{BB962C8B-B14F-4D97-AF65-F5344CB8AC3E}">
        <p14:creationId xmlns:p14="http://schemas.microsoft.com/office/powerpoint/2010/main" val="3952804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1F8C-A931-E231-0E23-2DD8933EE0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EFA45D-050B-AA17-D356-AC573FE2479B}"/>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rPr>
              <a:t>Επαλήθευση χρεώστη - αποδοχή ή απόρριψη</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54D697BE-A758-BFF1-46BE-6F608E1187FD}"/>
              </a:ext>
            </a:extLst>
          </p:cNvPr>
          <p:cNvSpPr>
            <a:spLocks noGrp="1"/>
          </p:cNvSpPr>
          <p:nvPr>
            <p:ph idx="1"/>
          </p:nvPr>
        </p:nvSpPr>
        <p:spPr>
          <a:xfrm>
            <a:off x="838200" y="1444130"/>
            <a:ext cx="10965873" cy="4624162"/>
          </a:xfrm>
          <a:ln>
            <a:noFill/>
            <a:miter lim="800000"/>
          </a:ln>
        </p:spPr>
        <p:txBody>
          <a:bodyPr>
            <a:normAutofit/>
          </a:bodyPr>
          <a:lstStyle/>
          <a:p>
            <a:r>
              <a:rPr lang="el-GR" sz="2400" kern="100" dirty="0">
                <a:solidFill>
                  <a:srgbClr val="407879"/>
                </a:solidFill>
                <a:latin typeface="Arial" panose="020B0604020202020204" pitchFamily="34" charset="0"/>
                <a:cs typeface="Arial" panose="020B0604020202020204" pitchFamily="34" charset="0"/>
              </a:rPr>
              <a:t>Οι επαληθεύσεις εξετάζονται από τον Επίσημο Παραλήπτη ή από τον διαχειριστή.</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Αποδοχή ή απόρριψη εντός 10 ημερών.</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Η αποδοχή μπορεί να είναι ολική, μερική ή να ζητηθούν επιπρόσθετα δικαιολογητικά.</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Γραπτή ενημέρωση πιστωτή σε περίπτωση απόρριψης αναφέροντας τους λόγους.</a:t>
            </a:r>
          </a:p>
        </p:txBody>
      </p:sp>
      <p:cxnSp>
        <p:nvCxnSpPr>
          <p:cNvPr id="4" name="Straight Connector 3">
            <a:extLst>
              <a:ext uri="{FF2B5EF4-FFF2-40B4-BE49-F238E27FC236}">
                <a16:creationId xmlns:a16="http://schemas.microsoft.com/office/drawing/2014/main" id="{4716A334-E504-8526-73E6-66950291F5E2}"/>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047B8A79-89B7-8E26-64E7-37F25857337B}"/>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1704C57D-D2B8-19AA-5B63-A96F947300C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57DF6431-9CEF-360F-996A-E1456A9A9B54}"/>
              </a:ext>
            </a:extLst>
          </p:cNvPr>
          <p:cNvSpPr>
            <a:spLocks noGrp="1"/>
          </p:cNvSpPr>
          <p:nvPr>
            <p:ph type="sldNum" sz="quarter" idx="12"/>
          </p:nvPr>
        </p:nvSpPr>
        <p:spPr/>
        <p:txBody>
          <a:bodyPr/>
          <a:lstStyle/>
          <a:p>
            <a:fld id="{96BF25DB-7583-4C6D-92E2-9A981C6D8FC4}" type="slidenum">
              <a:rPr lang="en-CY" smtClean="0"/>
              <a:t>36</a:t>
            </a:fld>
            <a:endParaRPr lang="en-CY"/>
          </a:p>
        </p:txBody>
      </p:sp>
    </p:spTree>
    <p:extLst>
      <p:ext uri="{BB962C8B-B14F-4D97-AF65-F5344CB8AC3E}">
        <p14:creationId xmlns:p14="http://schemas.microsoft.com/office/powerpoint/2010/main" val="1442968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2633B-6573-BBCB-DD7D-2E7FBFE79A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76929-E882-09CD-B341-BF624E0D82E5}"/>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rPr>
              <a:t>Μεταχείριση εγγυητών στην πτώχευση (Άρθρο 37Β)</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906D945B-D412-1656-4FEF-4C55C02FB7AC}"/>
              </a:ext>
            </a:extLst>
          </p:cNvPr>
          <p:cNvSpPr>
            <a:spLocks noGrp="1"/>
          </p:cNvSpPr>
          <p:nvPr>
            <p:ph idx="1"/>
          </p:nvPr>
        </p:nvSpPr>
        <p:spPr>
          <a:xfrm>
            <a:off x="838200" y="1444130"/>
            <a:ext cx="10965873" cy="4624162"/>
          </a:xfrm>
          <a:ln>
            <a:noFill/>
            <a:miter lim="800000"/>
          </a:ln>
        </p:spPr>
        <p:txBody>
          <a:bodyPr>
            <a:normAutofit fontScale="92500" lnSpcReduction="20000"/>
          </a:bodyPr>
          <a:lstStyle/>
          <a:p>
            <a:r>
              <a:rPr lang="el-GR" sz="2400" kern="100" dirty="0">
                <a:solidFill>
                  <a:srgbClr val="407879"/>
                </a:solidFill>
                <a:latin typeface="Arial" panose="020B0604020202020204" pitchFamily="34" charset="0"/>
                <a:cs typeface="Arial" panose="020B0604020202020204" pitchFamily="34" charset="0"/>
              </a:rPr>
              <a:t>Το άρθρο αυτό αφορά εγγυητές μόνο για επαληθεύσιμα χρέη, είτε μερικώς είτε μη εξασφαλισμένα.</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Ο πιστωτής πρέπει να υποβάλει επαλήθευση εντός της καθορισμένης προθεσμίας για να μπορεί να λάβει δικαστικά μέτρα εναντίον των εγγυητών, με ενημέρωση τους για την αποδοχή ή απόρριψη της, δίνοντας τους το δικαίωμα προσφυγής στο δικαστήριο.</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Εξασφαλισμένοι πιστωτές δεν μπορούν να λάβουν μέτρα κατά εγγυητή, εκτός αν η εξασφάλιση είναι χαμηλότερη από το χρέος, άρα μπορούν να λάβουν μέτρα για το ανεξασφάλιστο ποσό.</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Αν εγγυητής πλήρωσε οποιοδήποτε ποσό για μερικώς εξασφαλισμένο χρέος αλλά μετά την ρευστοποίηση προέκυψε περίσσευμα, τότε δικαιούται να του επιστραφεί ποσό.</a:t>
            </a:r>
          </a:p>
        </p:txBody>
      </p:sp>
      <p:cxnSp>
        <p:nvCxnSpPr>
          <p:cNvPr id="4" name="Straight Connector 3">
            <a:extLst>
              <a:ext uri="{FF2B5EF4-FFF2-40B4-BE49-F238E27FC236}">
                <a16:creationId xmlns:a16="http://schemas.microsoft.com/office/drawing/2014/main" id="{A4ED6819-2EC2-6DA9-A12F-C9C79BD98502}"/>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E1C9AD68-1271-2BB6-0343-76780B42FE94}"/>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EA0842F8-B4BE-33AD-708D-77ED0D46FB0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866CE0EE-606C-C136-F53D-DF0126255D9C}"/>
              </a:ext>
            </a:extLst>
          </p:cNvPr>
          <p:cNvSpPr>
            <a:spLocks noGrp="1"/>
          </p:cNvSpPr>
          <p:nvPr>
            <p:ph type="sldNum" sz="quarter" idx="12"/>
          </p:nvPr>
        </p:nvSpPr>
        <p:spPr/>
        <p:txBody>
          <a:bodyPr/>
          <a:lstStyle/>
          <a:p>
            <a:fld id="{96BF25DB-7583-4C6D-92E2-9A981C6D8FC4}" type="slidenum">
              <a:rPr lang="en-CY" smtClean="0"/>
              <a:t>37</a:t>
            </a:fld>
            <a:endParaRPr lang="en-CY"/>
          </a:p>
        </p:txBody>
      </p:sp>
    </p:spTree>
    <p:extLst>
      <p:ext uri="{BB962C8B-B14F-4D97-AF65-F5344CB8AC3E}">
        <p14:creationId xmlns:p14="http://schemas.microsoft.com/office/powerpoint/2010/main" val="2359213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DAB8B-3721-70C5-38F3-2B79B04671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45C91-6CF8-570C-3DEC-E9658DCE93DE}"/>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rPr>
              <a:t>Μεταχείριση εγγυητών στην πτώχευση (Άρθρο 37Β)</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81A2A43B-78A2-F11F-C658-354E2F9BD416}"/>
              </a:ext>
            </a:extLst>
          </p:cNvPr>
          <p:cNvSpPr>
            <a:spLocks noGrp="1"/>
          </p:cNvSpPr>
          <p:nvPr>
            <p:ph idx="1"/>
          </p:nvPr>
        </p:nvSpPr>
        <p:spPr>
          <a:xfrm>
            <a:off x="838200" y="1444130"/>
            <a:ext cx="10965873" cy="4624162"/>
          </a:xfrm>
          <a:ln>
            <a:noFill/>
            <a:miter lim="800000"/>
          </a:ln>
        </p:spPr>
        <p:txBody>
          <a:bodyPr>
            <a:normAutofit fontScale="92500" lnSpcReduction="10000"/>
          </a:bodyPr>
          <a:lstStyle/>
          <a:p>
            <a:r>
              <a:rPr lang="el-GR" sz="2400" kern="100" dirty="0">
                <a:solidFill>
                  <a:srgbClr val="407879"/>
                </a:solidFill>
                <a:latin typeface="Arial" panose="020B0604020202020204" pitchFamily="34" charset="0"/>
                <a:cs typeface="Arial" panose="020B0604020202020204" pitchFamily="34" charset="0"/>
              </a:rPr>
              <a:t>Ο πιστωτής μπορεί να απαιτήσει ολόκληρο το ποσό από έναν εγγυητή έστω και αν υπάρχουν περισσότεροι από ένα εκτός και αν εγγυήθηκαν κατά αναλογία άρα και η απαίτηση θα είναι αναλογικά.</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Οι εγγυητές μπορούν να κάνουν μηνιαίες πληρωμές αν επιτρέπεται από τα εισοδήματά τους αφού αφαιρεθούν τα λογικά έξοδα διαβίωσης και τυχόν μηνιαίες δόσεις για δικές του υποχρεώσεις.</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Η διάρκεια των μηνιαίων δόσεων και το επιτόκιο του εγγυητή δεν μπορούν να ξεπερνούν αυτά της αρχικής συμφωνίας μεταξύ πιστωτή και πτωχεύσαντα.</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Οι μηνιαίες δόσεις αφορούν χρέη από συμβάσεις εγγύησης που έχουν υπογραφεί πριν την έναρξη ισχύος του Τροποποιητικού Νόμου περί Πτώχευσης του 2018 και θα συνεχίσουν να πληρώνονται για όσο διαρκεί η περίοδος μηναίων δόσεων.</a:t>
            </a:r>
          </a:p>
        </p:txBody>
      </p:sp>
      <p:cxnSp>
        <p:nvCxnSpPr>
          <p:cNvPr id="4" name="Straight Connector 3">
            <a:extLst>
              <a:ext uri="{FF2B5EF4-FFF2-40B4-BE49-F238E27FC236}">
                <a16:creationId xmlns:a16="http://schemas.microsoft.com/office/drawing/2014/main" id="{6D187B62-1AC8-7FA2-755B-80935376BEF5}"/>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1D4EB5FC-E7EE-79DF-D79F-82F375DA0714}"/>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F3F2A9B9-C443-B0D3-9216-67D9FFD2576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960792F1-2213-DC77-8032-CDFB1F204B8F}"/>
              </a:ext>
            </a:extLst>
          </p:cNvPr>
          <p:cNvSpPr>
            <a:spLocks noGrp="1"/>
          </p:cNvSpPr>
          <p:nvPr>
            <p:ph type="sldNum" sz="quarter" idx="12"/>
          </p:nvPr>
        </p:nvSpPr>
        <p:spPr/>
        <p:txBody>
          <a:bodyPr/>
          <a:lstStyle/>
          <a:p>
            <a:fld id="{96BF25DB-7583-4C6D-92E2-9A981C6D8FC4}" type="slidenum">
              <a:rPr lang="en-CY" smtClean="0"/>
              <a:t>38</a:t>
            </a:fld>
            <a:endParaRPr lang="en-CY"/>
          </a:p>
        </p:txBody>
      </p:sp>
    </p:spTree>
    <p:extLst>
      <p:ext uri="{BB962C8B-B14F-4D97-AF65-F5344CB8AC3E}">
        <p14:creationId xmlns:p14="http://schemas.microsoft.com/office/powerpoint/2010/main" val="2034612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58C58-A6BE-1EEC-880A-D4D4D9017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48722-DBEE-04A3-83DB-23EA67AC5236}"/>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rPr>
              <a:t>Μεταχείριση εγγυητών στην πτώχευση (Άρθρο 37Β)</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09D41F83-B05F-1D7F-DD94-E4B2D16CCF53}"/>
              </a:ext>
            </a:extLst>
          </p:cNvPr>
          <p:cNvSpPr>
            <a:spLocks noGrp="1"/>
          </p:cNvSpPr>
          <p:nvPr>
            <p:ph idx="1"/>
          </p:nvPr>
        </p:nvSpPr>
        <p:spPr>
          <a:xfrm>
            <a:off x="838200" y="1444130"/>
            <a:ext cx="10965873" cy="4624162"/>
          </a:xfrm>
          <a:ln>
            <a:noFill/>
            <a:miter lim="800000"/>
          </a:ln>
        </p:spPr>
        <p:txBody>
          <a:bodyPr>
            <a:normAutofit fontScale="92500" lnSpcReduction="10000"/>
          </a:bodyPr>
          <a:lstStyle/>
          <a:p>
            <a:r>
              <a:rPr lang="el-GR" sz="2400" kern="100" dirty="0">
                <a:solidFill>
                  <a:srgbClr val="407879"/>
                </a:solidFill>
                <a:latin typeface="Arial" panose="020B0604020202020204" pitchFamily="34" charset="0"/>
                <a:cs typeface="Arial" panose="020B0604020202020204" pitchFamily="34" charset="0"/>
              </a:rPr>
              <a:t>Τα συνολικά ποσά που θα καταβληθούν εφάπαξ από εγγυητή δεν μπορούν να ξεπερνούν το συνολικό ανεξασφάλιστο ποσό, λαμβάνονται υπόψη και τα ποσά που έχουν καταβληθεί προς τον πιστωτή κατά τη διαδικασία της πτώχευσης, ανεξαρτήτως αν έχουν καταβληθεί από τον εγγυητή ή από άλλη πηγή.</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Οι πιστωτές δεν μπορούν να ασκήσουν αγωγή κατά εγγυητή μετά από 2 έτη από την μέρα γραπτής αποδοχής της επαλήθευσης από τον Επίσημο Παραλήπτη.</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 Ο εγγυητής γίνεται μη εξασφαλισμένος πιστωτής αν πληρώσει όλο το ανεξασφάλιστο ποσό.</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Ο εγγυητής δεν μπορεί να ασκήσει αγωγή κατά του πτωχεύσαντα ή άλλου συνεγγυητή για επαληθεύσιμο χρέος, μετά από 3 χρόνια από την πληρωμή του πιστωτή.</a:t>
            </a:r>
          </a:p>
        </p:txBody>
      </p:sp>
      <p:cxnSp>
        <p:nvCxnSpPr>
          <p:cNvPr id="4" name="Straight Connector 3">
            <a:extLst>
              <a:ext uri="{FF2B5EF4-FFF2-40B4-BE49-F238E27FC236}">
                <a16:creationId xmlns:a16="http://schemas.microsoft.com/office/drawing/2014/main" id="{37F50261-4A4C-8036-F322-4AD590F9BF2D}"/>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8789484F-184E-31AD-CB21-D2DF853EDB52}"/>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C3EEE39F-EDF5-7C31-58FF-26DFF0B1821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B74B3686-F2C1-C7E3-E9B6-ACD99151522F}"/>
              </a:ext>
            </a:extLst>
          </p:cNvPr>
          <p:cNvSpPr>
            <a:spLocks noGrp="1"/>
          </p:cNvSpPr>
          <p:nvPr>
            <p:ph type="sldNum" sz="quarter" idx="12"/>
          </p:nvPr>
        </p:nvSpPr>
        <p:spPr/>
        <p:txBody>
          <a:bodyPr/>
          <a:lstStyle/>
          <a:p>
            <a:fld id="{96BF25DB-7583-4C6D-92E2-9A981C6D8FC4}" type="slidenum">
              <a:rPr lang="en-CY" smtClean="0"/>
              <a:t>39</a:t>
            </a:fld>
            <a:endParaRPr lang="en-CY"/>
          </a:p>
        </p:txBody>
      </p:sp>
    </p:spTree>
    <p:extLst>
      <p:ext uri="{BB962C8B-B14F-4D97-AF65-F5344CB8AC3E}">
        <p14:creationId xmlns:p14="http://schemas.microsoft.com/office/powerpoint/2010/main" val="3187723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D555E-F98E-7C0C-F504-C426E63577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8B7DD6-1C81-E0A4-6FA3-43AA8D3976F7}"/>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sym typeface="Helvetica Neue"/>
              </a:rPr>
              <a:t>Πράξη πτώχευσης</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4F00EFDE-C9B4-19DB-4C3C-AECDB6C06F58}"/>
              </a:ext>
            </a:extLst>
          </p:cNvPr>
          <p:cNvSpPr>
            <a:spLocks noGrp="1"/>
          </p:cNvSpPr>
          <p:nvPr>
            <p:ph idx="1"/>
          </p:nvPr>
        </p:nvSpPr>
        <p:spPr>
          <a:xfrm>
            <a:off x="838200" y="1444131"/>
            <a:ext cx="10836728" cy="4564776"/>
          </a:xfrm>
          <a:ln>
            <a:noFill/>
            <a:miter lim="800000"/>
          </a:ln>
        </p:spPr>
        <p:txBody>
          <a:bodyPr>
            <a:normAutofit fontScale="92500" lnSpcReduction="20000"/>
          </a:bodyPr>
          <a:lstStyle/>
          <a:p>
            <a:pPr marL="0" indent="0">
              <a:buNone/>
            </a:pPr>
            <a:r>
              <a:rPr lang="el-GR" sz="2400" kern="100" dirty="0">
                <a:solidFill>
                  <a:srgbClr val="407879"/>
                </a:solidFill>
                <a:latin typeface="Arial" panose="020B0604020202020204" pitchFamily="34" charset="0"/>
                <a:cs typeface="Arial" panose="020B0604020202020204" pitchFamily="34" charset="0"/>
              </a:rPr>
              <a:t>Προϋποθέσεις για Πράξεις Πτώχευσης:</a:t>
            </a:r>
          </a:p>
          <a:p>
            <a:pPr marL="457200" indent="-457200">
              <a:buFont typeface="+mj-lt"/>
              <a:buAutoNum type="arabicPeriod"/>
            </a:pPr>
            <a:r>
              <a:rPr lang="el-GR" sz="2400" kern="100" dirty="0">
                <a:solidFill>
                  <a:srgbClr val="407879"/>
                </a:solidFill>
                <a:latin typeface="Arial" panose="020B0604020202020204" pitchFamily="34" charset="0"/>
                <a:cs typeface="Arial" panose="020B0604020202020204" pitchFamily="34" charset="0"/>
              </a:rPr>
              <a:t>Δόλιες Μεταβιβάσεις Περιουσίας</a:t>
            </a:r>
            <a:br>
              <a:rPr lang="el-GR" sz="2200" kern="100" dirty="0">
                <a:solidFill>
                  <a:srgbClr val="407879"/>
                </a:solidFill>
                <a:latin typeface="Arial" panose="020B0604020202020204" pitchFamily="34" charset="0"/>
                <a:cs typeface="Arial" panose="020B0604020202020204" pitchFamily="34" charset="0"/>
              </a:rPr>
            </a:br>
            <a:r>
              <a:rPr lang="el-GR" sz="2100" kern="100" dirty="0">
                <a:solidFill>
                  <a:srgbClr val="407879"/>
                </a:solidFill>
                <a:latin typeface="Arial" panose="020B0604020202020204" pitchFamily="34" charset="0"/>
                <a:cs typeface="Arial" panose="020B0604020202020204" pitchFamily="34" charset="0"/>
              </a:rPr>
              <a:t>Όταν ο οφειλέτης μεταβιβάζει ή κάνει δωρεά την περιουσία του για να αποφύγει τις υποχρεώσεις του.</a:t>
            </a:r>
          </a:p>
          <a:p>
            <a:pPr marL="342900" indent="-342900">
              <a:buFont typeface="+mj-lt"/>
              <a:buAutoNum type="arabicPeriod"/>
            </a:pPr>
            <a:endParaRPr lang="el-GR" sz="18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a:pPr>
            <a:r>
              <a:rPr lang="el-GR" sz="2400" kern="100" dirty="0">
                <a:solidFill>
                  <a:srgbClr val="407879"/>
                </a:solidFill>
                <a:latin typeface="Arial" panose="020B0604020202020204" pitchFamily="34" charset="0"/>
                <a:cs typeface="Arial" panose="020B0604020202020204" pitchFamily="34" charset="0"/>
              </a:rPr>
              <a:t>Άκυρες Μεταβιβάσεις και Επιβαρύνσεις</a:t>
            </a:r>
            <a:br>
              <a:rPr lang="el-GR" sz="1600" dirty="0"/>
            </a:br>
            <a:r>
              <a:rPr lang="el-GR" sz="2100" kern="100" dirty="0">
                <a:solidFill>
                  <a:srgbClr val="407879"/>
                </a:solidFill>
                <a:latin typeface="Arial" panose="020B0604020202020204" pitchFamily="34" charset="0"/>
                <a:cs typeface="Arial" panose="020B0604020202020204" pitchFamily="34" charset="0"/>
              </a:rPr>
              <a:t>Παραχώρηση, μεταβίβαση ή επιβάρυνση περιουσίας που θα ήταν άκυρη ως δόλια προτίμηση σε περίπτωση πτώχευσης.</a:t>
            </a:r>
          </a:p>
          <a:p>
            <a:pPr marL="342900" indent="-342900">
              <a:buFont typeface="+mj-lt"/>
              <a:buAutoNum type="arabicPeriod"/>
            </a:pPr>
            <a:endParaRPr lang="el-GR" sz="18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a:pPr>
            <a:r>
              <a:rPr lang="el-GR" sz="2400" kern="100" dirty="0">
                <a:solidFill>
                  <a:srgbClr val="407879"/>
                </a:solidFill>
                <a:latin typeface="Arial" panose="020B0604020202020204" pitchFamily="34" charset="0"/>
                <a:cs typeface="Arial" panose="020B0604020202020204" pitchFamily="34" charset="0"/>
              </a:rPr>
              <a:t>Κατάσχεση Εμπορευμάτων</a:t>
            </a:r>
            <a:br>
              <a:rPr lang="el-GR" sz="1600" dirty="0"/>
            </a:br>
            <a:r>
              <a:rPr lang="el-GR" sz="2100" kern="100" dirty="0">
                <a:solidFill>
                  <a:srgbClr val="407879"/>
                </a:solidFill>
                <a:latin typeface="Arial" panose="020B0604020202020204" pitchFamily="34" charset="0"/>
                <a:cs typeface="Arial" panose="020B0604020202020204" pitchFamily="34" charset="0"/>
              </a:rPr>
              <a:t>Όταν κατάσχονται εμπορεύματα για πάνω από 21 ημέρες λόγω αδυναμίας αποπληρωμής του χρέους.</a:t>
            </a:r>
          </a:p>
          <a:p>
            <a:pPr marL="342900" indent="-342900">
              <a:buFont typeface="+mj-lt"/>
              <a:buAutoNum type="arabicPeriod"/>
            </a:pPr>
            <a:endParaRPr lang="el-GR" sz="18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a:pPr>
            <a:r>
              <a:rPr lang="el-GR" sz="2400" kern="100" dirty="0">
                <a:solidFill>
                  <a:srgbClr val="407879"/>
                </a:solidFill>
                <a:latin typeface="Arial" panose="020B0604020202020204" pitchFamily="34" charset="0"/>
                <a:cs typeface="Arial" panose="020B0604020202020204" pitchFamily="34" charset="0"/>
              </a:rPr>
              <a:t>Δήλωση Αδυναμίας Πληρωμής Χρεών</a:t>
            </a:r>
            <a:br>
              <a:rPr lang="el-GR" sz="1600" dirty="0"/>
            </a:br>
            <a:r>
              <a:rPr lang="el-GR" sz="2100" kern="100" dirty="0">
                <a:solidFill>
                  <a:srgbClr val="407879"/>
                </a:solidFill>
                <a:latin typeface="Arial" panose="020B0604020202020204" pitchFamily="34" charset="0"/>
                <a:cs typeface="Arial" panose="020B0604020202020204" pitchFamily="34" charset="0"/>
              </a:rPr>
              <a:t>Όταν ο οφειλέτης δηλώνει επίσημα ότι δεν μπορεί να πληρώσει τα χρέη του ή υποβάλλει αίτηση για εκούσια πτώχευση.</a:t>
            </a:r>
          </a:p>
          <a:p>
            <a:pPr marL="457200" indent="-457200">
              <a:buFont typeface="+mj-lt"/>
              <a:buAutoNum type="arabicPeriod"/>
            </a:pPr>
            <a:endParaRPr lang="el-GR" sz="21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65DD61C6-63AA-286F-5F57-C45F3EBE661C}"/>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5199AA7D-63D1-55A3-E2DB-3760780B1DB3}"/>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7733CDAC-D581-5E3D-A10B-7392B8AFFE4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41DA75BC-AE20-15ED-FE34-748008599357}"/>
              </a:ext>
            </a:extLst>
          </p:cNvPr>
          <p:cNvSpPr>
            <a:spLocks noGrp="1"/>
          </p:cNvSpPr>
          <p:nvPr>
            <p:ph type="sldNum" sz="quarter" idx="12"/>
          </p:nvPr>
        </p:nvSpPr>
        <p:spPr/>
        <p:txBody>
          <a:bodyPr/>
          <a:lstStyle/>
          <a:p>
            <a:fld id="{96BF25DB-7583-4C6D-92E2-9A981C6D8FC4}" type="slidenum">
              <a:rPr lang="en-CY" smtClean="0"/>
              <a:t>4</a:t>
            </a:fld>
            <a:endParaRPr lang="en-CY"/>
          </a:p>
        </p:txBody>
      </p:sp>
    </p:spTree>
    <p:extLst>
      <p:ext uri="{BB962C8B-B14F-4D97-AF65-F5344CB8AC3E}">
        <p14:creationId xmlns:p14="http://schemas.microsoft.com/office/powerpoint/2010/main" val="2168678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DADEB-3928-45F0-C237-3DA3D67FE3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F66FA-614A-2585-EB99-9006FCDE1E2B}"/>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rPr>
              <a:t>Μεταχείριση εγγυητών στην πτώχευση (Άρθρο 37Β)</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A4F80DDC-ECF3-50F0-8ECA-7CF491D60A10}"/>
              </a:ext>
            </a:extLst>
          </p:cNvPr>
          <p:cNvSpPr>
            <a:spLocks noGrp="1"/>
          </p:cNvSpPr>
          <p:nvPr>
            <p:ph idx="1"/>
          </p:nvPr>
        </p:nvSpPr>
        <p:spPr>
          <a:xfrm>
            <a:off x="838200" y="1444130"/>
            <a:ext cx="10965873" cy="4624162"/>
          </a:xfrm>
          <a:ln>
            <a:noFill/>
            <a:miter lim="800000"/>
          </a:ln>
        </p:spPr>
        <p:txBody>
          <a:bodyPr>
            <a:normAutofit/>
          </a:bodyPr>
          <a:lstStyle/>
          <a:p>
            <a:pPr>
              <a:lnSpc>
                <a:spcPct val="100000"/>
              </a:lnSpc>
            </a:pPr>
            <a:r>
              <a:rPr lang="el-GR" sz="2400" kern="100" dirty="0">
                <a:solidFill>
                  <a:srgbClr val="407879"/>
                </a:solidFill>
                <a:latin typeface="Arial" panose="020B0604020202020204" pitchFamily="34" charset="0"/>
                <a:cs typeface="Arial" panose="020B0604020202020204" pitchFamily="34" charset="0"/>
              </a:rPr>
              <a:t>Αν ακυρωθεί το διάταγμα πτώχευσης</a:t>
            </a:r>
            <a:r>
              <a:rPr lang="en-CY" sz="2400" kern="100" dirty="0">
                <a:solidFill>
                  <a:srgbClr val="407879"/>
                </a:solidFill>
                <a:latin typeface="Arial" panose="020B0604020202020204" pitchFamily="34" charset="0"/>
                <a:cs typeface="Arial" panose="020B0604020202020204" pitchFamily="34" charset="0"/>
              </a:rPr>
              <a:t> ή αποκατασταθεί ο πτωχεύσας</a:t>
            </a:r>
            <a:r>
              <a:rPr lang="en-US" sz="2400" kern="100" dirty="0">
                <a:solidFill>
                  <a:srgbClr val="407879"/>
                </a:solidFill>
                <a:latin typeface="Arial" panose="020B0604020202020204" pitchFamily="34" charset="0"/>
                <a:cs typeface="Arial" panose="020B0604020202020204" pitchFamily="34" charset="0"/>
              </a:rPr>
              <a:t>:</a:t>
            </a:r>
          </a:p>
          <a:p>
            <a:pPr lvl="1">
              <a:lnSpc>
                <a:spcPct val="100000"/>
              </a:lnSpc>
            </a:pPr>
            <a:r>
              <a:rPr lang="en-US" sz="2000" kern="100" dirty="0">
                <a:solidFill>
                  <a:srgbClr val="407879"/>
                </a:solidFill>
                <a:latin typeface="Arial" panose="020B0604020202020204" pitchFamily="34" charset="0"/>
                <a:cs typeface="Arial" panose="020B0604020202020204" pitchFamily="34" charset="0"/>
              </a:rPr>
              <a:t>O </a:t>
            </a:r>
            <a:r>
              <a:rPr lang="el-GR" sz="2000" kern="100" dirty="0">
                <a:solidFill>
                  <a:srgbClr val="407879"/>
                </a:solidFill>
                <a:latin typeface="Arial" panose="020B0604020202020204" pitchFamily="34" charset="0"/>
                <a:cs typeface="Arial" panose="020B0604020202020204" pitchFamily="34" charset="0"/>
              </a:rPr>
              <a:t>πιστωτής</a:t>
            </a:r>
            <a:r>
              <a:rPr lang="en-CY" sz="2000" kern="100" dirty="0">
                <a:solidFill>
                  <a:srgbClr val="407879"/>
                </a:solidFill>
                <a:latin typeface="Arial" panose="020B0604020202020204" pitchFamily="34" charset="0"/>
                <a:cs typeface="Arial" panose="020B0604020202020204" pitchFamily="34" charset="0"/>
              </a:rPr>
              <a:t> δεν μπορεί να απαιτήσει από τον εγγυητή να πληρώσει</a:t>
            </a:r>
            <a:r>
              <a:rPr lang="el-GR" sz="2000" kern="100" dirty="0">
                <a:solidFill>
                  <a:srgbClr val="407879"/>
                </a:solidFill>
                <a:latin typeface="Arial" panose="020B0604020202020204" pitchFamily="34" charset="0"/>
                <a:cs typeface="Arial" panose="020B0604020202020204" pitchFamily="34" charset="0"/>
              </a:rPr>
              <a:t> το εξασφαλισμένο</a:t>
            </a:r>
            <a:r>
              <a:rPr lang="en-CY" sz="2000" kern="100" dirty="0">
                <a:solidFill>
                  <a:srgbClr val="407879"/>
                </a:solidFill>
                <a:latin typeface="Arial" panose="020B0604020202020204" pitchFamily="34" charset="0"/>
                <a:cs typeface="Arial" panose="020B0604020202020204" pitchFamily="34" charset="0"/>
              </a:rPr>
              <a:t> </a:t>
            </a:r>
            <a:r>
              <a:rPr lang="el-GR" sz="2000" kern="100" dirty="0">
                <a:solidFill>
                  <a:srgbClr val="407879"/>
                </a:solidFill>
                <a:latin typeface="Arial" panose="020B0604020202020204" pitchFamily="34" charset="0"/>
                <a:cs typeface="Arial" panose="020B0604020202020204" pitchFamily="34" charset="0"/>
              </a:rPr>
              <a:t>χρέος.</a:t>
            </a:r>
            <a:endParaRPr lang="en-US" sz="2000" kern="100" dirty="0">
              <a:solidFill>
                <a:srgbClr val="407879"/>
              </a:solidFill>
              <a:latin typeface="Arial" panose="020B0604020202020204" pitchFamily="34" charset="0"/>
              <a:cs typeface="Arial" panose="020B0604020202020204" pitchFamily="34" charset="0"/>
            </a:endParaRPr>
          </a:p>
          <a:p>
            <a:pPr lvl="1">
              <a:lnSpc>
                <a:spcPct val="100000"/>
              </a:lnSpc>
            </a:pPr>
            <a:r>
              <a:rPr lang="el-GR" sz="2000" kern="100" dirty="0">
                <a:solidFill>
                  <a:srgbClr val="407879"/>
                </a:solidFill>
                <a:latin typeface="Arial" panose="020B0604020202020204" pitchFamily="34" charset="0"/>
                <a:cs typeface="Arial" panose="020B0604020202020204" pitchFamily="34" charset="0"/>
              </a:rPr>
              <a:t>Εάν η εξασφάλιση είναι μικρότερη από το χρέος, ο εγγυητής είναι υπεύθυνος για τη διαφορά.</a:t>
            </a:r>
          </a:p>
          <a:p>
            <a:pPr lvl="1">
              <a:lnSpc>
                <a:spcPct val="100000"/>
              </a:lnSpc>
            </a:pPr>
            <a:r>
              <a:rPr lang="el-GR" sz="2000" kern="100" dirty="0">
                <a:solidFill>
                  <a:srgbClr val="407879"/>
                </a:solidFill>
                <a:latin typeface="Arial" panose="020B0604020202020204" pitchFamily="34" charset="0"/>
                <a:cs typeface="Arial" panose="020B0604020202020204" pitchFamily="34" charset="0"/>
              </a:rPr>
              <a:t>Για ανεξασφάλιστο χρέος, ο εγγυητής ευθύνεται για το πλήρες χρέος, μείον όσα έχουν ήδη πληρωθεί.</a:t>
            </a:r>
            <a:endParaRPr lang="en-US" sz="2000" kern="100" dirty="0">
              <a:solidFill>
                <a:srgbClr val="407879"/>
              </a:solidFill>
              <a:latin typeface="Arial" panose="020B0604020202020204" pitchFamily="34" charset="0"/>
              <a:cs typeface="Arial" panose="020B0604020202020204" pitchFamily="34" charset="0"/>
            </a:endParaRPr>
          </a:p>
          <a:p>
            <a:pPr lvl="1">
              <a:lnSpc>
                <a:spcPct val="100000"/>
              </a:lnSpc>
            </a:pPr>
            <a:endParaRPr lang="el-GR" sz="20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Η αυτοδίκαιη αποκατάσταση δεν επηρεάζει την μεταχείριση εγγυητών αφού η διαχείριση των χρεών συνεχίζεται από τον Επίσημο Παραλήπτη ή διαχειριστή. </a:t>
            </a:r>
          </a:p>
        </p:txBody>
      </p:sp>
      <p:cxnSp>
        <p:nvCxnSpPr>
          <p:cNvPr id="4" name="Straight Connector 3">
            <a:extLst>
              <a:ext uri="{FF2B5EF4-FFF2-40B4-BE49-F238E27FC236}">
                <a16:creationId xmlns:a16="http://schemas.microsoft.com/office/drawing/2014/main" id="{9BC94853-9B39-6789-7000-F16C80EF80D1}"/>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02C4BE00-EF5F-53F9-9E3F-0315E245CFAF}"/>
              </a:ext>
            </a:extLst>
          </p:cNvPr>
          <p:cNvPicPr>
            <a:picLocks noChangeAspect="1"/>
          </p:cNvPicPr>
          <p:nvPr/>
        </p:nvPicPr>
        <p:blipFill>
          <a:blip r:embed="rId3"/>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4BF15948-70C5-462C-DB27-E3C1E7BB9F45}"/>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03F329B9-D5B3-FC22-1C1B-6D002766280F}"/>
              </a:ext>
            </a:extLst>
          </p:cNvPr>
          <p:cNvSpPr>
            <a:spLocks noGrp="1"/>
          </p:cNvSpPr>
          <p:nvPr>
            <p:ph type="sldNum" sz="quarter" idx="12"/>
          </p:nvPr>
        </p:nvSpPr>
        <p:spPr/>
        <p:txBody>
          <a:bodyPr/>
          <a:lstStyle/>
          <a:p>
            <a:fld id="{96BF25DB-7583-4C6D-92E2-9A981C6D8FC4}" type="slidenum">
              <a:rPr lang="en-CY" smtClean="0"/>
              <a:t>40</a:t>
            </a:fld>
            <a:endParaRPr lang="en-CY"/>
          </a:p>
        </p:txBody>
      </p:sp>
    </p:spTree>
    <p:extLst>
      <p:ext uri="{BB962C8B-B14F-4D97-AF65-F5344CB8AC3E}">
        <p14:creationId xmlns:p14="http://schemas.microsoft.com/office/powerpoint/2010/main" val="2917578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chemeClr val="bg1"/>
            </a:gs>
            <a:gs pos="58726">
              <a:srgbClr val="098495"/>
            </a:gs>
            <a:gs pos="34000">
              <a:srgbClr val="9DCED5"/>
            </a:gs>
            <a:gs pos="44000">
              <a:srgbClr val="098495"/>
            </a:gs>
            <a:gs pos="81000">
              <a:srgbClr val="9DCED5"/>
            </a:gs>
            <a:gs pos="100000">
              <a:schemeClr val="bg1"/>
            </a:gs>
          </a:gsLst>
          <a:lin ang="4800000" scaled="0"/>
          <a:tileRect/>
        </a:gradFill>
        <a:effectLst/>
      </p:bgPr>
    </p:bg>
    <p:spTree>
      <p:nvGrpSpPr>
        <p:cNvPr id="1" name="">
          <a:extLst>
            <a:ext uri="{FF2B5EF4-FFF2-40B4-BE49-F238E27FC236}">
              <a16:creationId xmlns:a16="http://schemas.microsoft.com/office/drawing/2014/main" id="{50F4E2CA-D97B-E9EC-0128-1EE1C4CAE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25707-B7A8-B62F-FA46-1408C47174B4}"/>
              </a:ext>
            </a:extLst>
          </p:cNvPr>
          <p:cNvSpPr>
            <a:spLocks noGrp="1"/>
          </p:cNvSpPr>
          <p:nvPr>
            <p:ph type="ctrTitle"/>
          </p:nvPr>
        </p:nvSpPr>
        <p:spPr>
          <a:xfrm>
            <a:off x="337127" y="2260004"/>
            <a:ext cx="11517745" cy="2684067"/>
          </a:xfrm>
        </p:spPr>
        <p:txBody>
          <a:bodyPr anchor="t">
            <a:normAutofit/>
          </a:bodyPr>
          <a:lstStyle/>
          <a:p>
            <a:br>
              <a:rPr lang="el-GR" sz="6000" b="1" kern="100" dirty="0">
                <a:solidFill>
                  <a:schemeClr val="bg1"/>
                </a:solidFill>
                <a:latin typeface="Arial" panose="020B0604020202020204" pitchFamily="34" charset="0"/>
                <a:cs typeface="Arial" panose="020B0604020202020204" pitchFamily="34" charset="0"/>
                <a:sym typeface="Helvetica Neue"/>
              </a:rPr>
            </a:br>
            <a:r>
              <a:rPr lang="el-GR" sz="6000" b="1" kern="100" dirty="0">
                <a:solidFill>
                  <a:schemeClr val="bg1"/>
                </a:solidFill>
                <a:latin typeface="Arial" panose="020B0604020202020204" pitchFamily="34" charset="0"/>
                <a:cs typeface="Arial" panose="020B0604020202020204" pitchFamily="34" charset="0"/>
                <a:sym typeface="Helvetica Neue"/>
              </a:rPr>
              <a:t>Επαληθεύσεις</a:t>
            </a:r>
            <a:endParaRPr lang="en-CY"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85F6009-C59A-A8AE-A028-FD665D7239B4}"/>
              </a:ext>
            </a:extLst>
          </p:cNvPr>
          <p:cNvSpPr>
            <a:spLocks noGrp="1"/>
          </p:cNvSpPr>
          <p:nvPr>
            <p:ph type="subTitle" idx="1"/>
          </p:nvPr>
        </p:nvSpPr>
        <p:spPr/>
        <p:txBody>
          <a:bodyPr/>
          <a:lstStyle/>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CY" dirty="0"/>
          </a:p>
        </p:txBody>
      </p:sp>
      <p:sp>
        <p:nvSpPr>
          <p:cNvPr id="5" name="Slide Number Placeholder 4">
            <a:extLst>
              <a:ext uri="{FF2B5EF4-FFF2-40B4-BE49-F238E27FC236}">
                <a16:creationId xmlns:a16="http://schemas.microsoft.com/office/drawing/2014/main" id="{2418CCDA-A5AD-13A1-C715-805758BA834D}"/>
              </a:ext>
            </a:extLst>
          </p:cNvPr>
          <p:cNvSpPr>
            <a:spLocks noGrp="1"/>
          </p:cNvSpPr>
          <p:nvPr>
            <p:ph type="sldNum" sz="quarter" idx="12"/>
          </p:nvPr>
        </p:nvSpPr>
        <p:spPr/>
        <p:txBody>
          <a:bodyPr/>
          <a:lstStyle/>
          <a:p>
            <a:fld id="{96BF25DB-7583-4C6D-92E2-9A981C6D8FC4}" type="slidenum">
              <a:rPr lang="en-CY" smtClean="0"/>
              <a:pPr/>
              <a:t>41</a:t>
            </a:fld>
            <a:endParaRPr lang="en-CY" dirty="0"/>
          </a:p>
        </p:txBody>
      </p:sp>
    </p:spTree>
    <p:extLst>
      <p:ext uri="{BB962C8B-B14F-4D97-AF65-F5344CB8AC3E}">
        <p14:creationId xmlns:p14="http://schemas.microsoft.com/office/powerpoint/2010/main" val="386168974"/>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D45F-2A4E-98F9-7F7B-8B3C556475D3}"/>
              </a:ext>
            </a:extLst>
          </p:cNvPr>
          <p:cNvSpPr>
            <a:spLocks noGrp="1"/>
          </p:cNvSpPr>
          <p:nvPr>
            <p:ph type="title"/>
          </p:nvPr>
        </p:nvSpPr>
        <p:spPr>
          <a:xfrm>
            <a:off x="838200" y="365125"/>
            <a:ext cx="10515600" cy="611419"/>
          </a:xfrm>
          <a:ln>
            <a:noFill/>
          </a:ln>
        </p:spPr>
        <p:txBody>
          <a:bodyPr>
            <a:noAutofit/>
          </a:bodyPr>
          <a:lstStyle/>
          <a:p>
            <a:pPr algn="ctr">
              <a:lnSpc>
                <a:spcPct val="115000"/>
              </a:lnSpc>
              <a:spcAft>
                <a:spcPts val="1000"/>
              </a:spcAft>
            </a:pPr>
            <a:r>
              <a:rPr lang="el-GR" sz="3600" b="1" kern="100" dirty="0">
                <a:solidFill>
                  <a:srgbClr val="321F61"/>
                </a:solidFill>
                <a:latin typeface="Arial" panose="020B0604020202020204" pitchFamily="34" charset="0"/>
                <a:cs typeface="Arial" panose="020B0604020202020204" pitchFamily="34" charset="0"/>
              </a:rPr>
              <a:t>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C190A83-00A2-2FA1-A01F-4D2A169B0CAF}"/>
              </a:ext>
            </a:extLst>
          </p:cNvPr>
          <p:cNvSpPr>
            <a:spLocks noGrp="1"/>
          </p:cNvSpPr>
          <p:nvPr>
            <p:ph idx="1"/>
          </p:nvPr>
        </p:nvSpPr>
        <p:spPr>
          <a:xfrm>
            <a:off x="838200" y="1444131"/>
            <a:ext cx="10760242" cy="4433936"/>
          </a:xfrm>
          <a:ln>
            <a:noFill/>
            <a:miter lim="800000"/>
          </a:ln>
        </p:spPr>
        <p:txBody>
          <a:bodyPr>
            <a:normAutofit/>
          </a:bodyPr>
          <a:lstStyle/>
          <a:p>
            <a:pPr algn="ctr">
              <a:lnSpc>
                <a:spcPct val="115000"/>
              </a:lnSpc>
              <a:spcAft>
                <a:spcPts val="1000"/>
              </a:spcAft>
              <a:tabLst>
                <a:tab pos="3429000" algn="l"/>
              </a:tabLs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ctr">
              <a:lnSpc>
                <a:spcPct val="115000"/>
              </a:lnSpc>
              <a:spcAft>
                <a:spcPts val="1000"/>
              </a:spcAft>
              <a:buNone/>
              <a:tabLst>
                <a:tab pos="3429000" algn="l"/>
              </a:tabLs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ctr">
              <a:lnSpc>
                <a:spcPct val="115000"/>
              </a:lnSpc>
              <a:spcAft>
                <a:spcPts val="1000"/>
              </a:spcAft>
              <a:buNone/>
              <a:tabLst>
                <a:tab pos="3429000" algn="l"/>
              </a:tabLst>
            </a:pPr>
            <a:r>
              <a:rPr lang="en-GB" sz="2400" kern="100" dirty="0">
                <a:solidFill>
                  <a:srgbClr val="407879"/>
                </a:solidFill>
                <a:latin typeface="Arial" panose="020B0604020202020204" pitchFamily="34" charset="0"/>
                <a:cs typeface="Arial" panose="020B0604020202020204" pitchFamily="34" charset="0"/>
              </a:rPr>
              <a:t>E</a:t>
            </a:r>
            <a:r>
              <a:rPr lang="el-GR" sz="2400" kern="100" dirty="0" err="1">
                <a:solidFill>
                  <a:srgbClr val="407879"/>
                </a:solidFill>
                <a:latin typeface="Arial" panose="020B0604020202020204" pitchFamily="34" charset="0"/>
                <a:cs typeface="Arial" panose="020B0604020202020204" pitchFamily="34" charset="0"/>
              </a:rPr>
              <a:t>παλήθευση</a:t>
            </a:r>
            <a:r>
              <a:rPr lang="el-GR" sz="2400" kern="100" dirty="0">
                <a:solidFill>
                  <a:srgbClr val="407879"/>
                </a:solidFill>
                <a:latin typeface="Arial" panose="020B0604020202020204" pitchFamily="34" charset="0"/>
                <a:cs typeface="Arial" panose="020B0604020202020204" pitchFamily="34" charset="0"/>
              </a:rPr>
              <a:t> χρέους </a:t>
            </a:r>
            <a:r>
              <a:rPr lang="el-GR" sz="2400" kern="100" dirty="0">
                <a:solidFill>
                  <a:srgbClr val="407879"/>
                </a:solidFill>
                <a:latin typeface="Arial" panose="020B0604020202020204" pitchFamily="34" charset="0"/>
                <a:cs typeface="Arial" panose="020B0604020202020204" pitchFamily="34" charset="0"/>
                <a:sym typeface="Wingdings" panose="05000000000000000000" pitchFamily="2" charset="2"/>
              </a:rPr>
              <a:t></a:t>
            </a:r>
            <a:r>
              <a:rPr lang="el-GR" sz="2400" kern="100" dirty="0">
                <a:solidFill>
                  <a:srgbClr val="407879"/>
                </a:solidFill>
                <a:latin typeface="Arial" panose="020B0604020202020204" pitchFamily="34" charset="0"/>
                <a:cs typeface="Arial" panose="020B0604020202020204" pitchFamily="34" charset="0"/>
              </a:rPr>
              <a:t> </a:t>
            </a:r>
            <a:endParaRPr lang="en-US" sz="2400" kern="100" dirty="0">
              <a:solidFill>
                <a:srgbClr val="407879"/>
              </a:solidFill>
              <a:latin typeface="Arial" panose="020B0604020202020204" pitchFamily="34" charset="0"/>
              <a:cs typeface="Arial" panose="020B0604020202020204" pitchFamily="34" charset="0"/>
            </a:endParaRPr>
          </a:p>
          <a:p>
            <a:pPr marL="0" indent="0" algn="ctr">
              <a:lnSpc>
                <a:spcPct val="115000"/>
              </a:lnSpc>
              <a:spcAft>
                <a:spcPts val="1000"/>
              </a:spcAft>
              <a:buNone/>
              <a:tabLst>
                <a:tab pos="3429000" algn="l"/>
              </a:tabLst>
            </a:pPr>
            <a:r>
              <a:rPr lang="el-GR" sz="2400" kern="100" dirty="0">
                <a:solidFill>
                  <a:srgbClr val="407879"/>
                </a:solidFill>
                <a:latin typeface="Arial" panose="020B0604020202020204" pitchFamily="34" charset="0"/>
                <a:cs typeface="Arial" panose="020B0604020202020204" pitchFamily="34" charset="0"/>
              </a:rPr>
              <a:t>το πιο σημαντικό εργαλείο το οποίο έχει στα χέρια του ο Πιστωτής για να δηλώσει το χρέος του και να δικαιούται να λάβει το ποσοστό  το οποίο του αναλογεί από την πτωχευτική περιουσία</a:t>
            </a:r>
            <a:endParaRPr lang="en-CY"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68C258A3-8ECD-053C-EC3B-EDD4730D48D2}"/>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217B325E-3559-48F3-8C10-03D0128DEA8A}"/>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8B4C6A8F-75E5-9753-CC48-B45A7909DFF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6192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7599D-1220-D881-0171-70A18A047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65B74-1034-A269-37F8-A2CB8AB5EED8}"/>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FCD435-B22F-3447-5A72-CF5DBC650C5D}"/>
              </a:ext>
            </a:extLst>
          </p:cNvPr>
          <p:cNvSpPr>
            <a:spLocks noGrp="1"/>
          </p:cNvSpPr>
          <p:nvPr>
            <p:ph idx="1"/>
          </p:nvPr>
        </p:nvSpPr>
        <p:spPr>
          <a:xfrm>
            <a:off x="838200" y="1591831"/>
            <a:ext cx="10728158" cy="4619176"/>
          </a:xfrm>
          <a:ln>
            <a:noFill/>
            <a:miter lim="800000"/>
          </a:ln>
        </p:spPr>
        <p:txBody>
          <a:bodyPr/>
          <a:lstStyle/>
          <a:p>
            <a:pPr algn="l">
              <a:lnSpc>
                <a:spcPct val="115000"/>
              </a:lnSpc>
              <a:spcAft>
                <a:spcPts val="1000"/>
              </a:spcAft>
              <a:tabLst>
                <a:tab pos="3429000" algn="l"/>
              </a:tabLs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15000"/>
              </a:lnSpc>
              <a:spcAft>
                <a:spcPts val="1000"/>
              </a:spcAft>
              <a:tabLst>
                <a:tab pos="3429000" algn="l"/>
              </a:tabLs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tabLst>
                <a:tab pos="3429000" algn="l"/>
              </a:tabLst>
            </a:pPr>
            <a:r>
              <a:rPr lang="el-GR" sz="2400" kern="100" dirty="0">
                <a:solidFill>
                  <a:srgbClr val="407879"/>
                </a:solidFill>
                <a:latin typeface="Arial" panose="020B0604020202020204" pitchFamily="34" charset="0"/>
                <a:cs typeface="Arial" panose="020B0604020202020204" pitchFamily="34" charset="0"/>
              </a:rPr>
              <a:t>Για τον σκοπό αυτό ο Πιστωτής θα πρέπει να είναι ιδιαίτερα προσεκτικός:</a:t>
            </a:r>
            <a:endParaRPr lang="en-CY" sz="2400" kern="100" dirty="0">
              <a:solidFill>
                <a:srgbClr val="407879"/>
              </a:solidFill>
              <a:latin typeface="Arial" panose="020B0604020202020204" pitchFamily="34" charset="0"/>
              <a:cs typeface="Arial" panose="020B0604020202020204" pitchFamily="34" charset="0"/>
            </a:endParaRPr>
          </a:p>
          <a:p>
            <a:pPr marL="342900" lvl="0" indent="-342900">
              <a:lnSpc>
                <a:spcPct val="115000"/>
              </a:lnSpc>
              <a:spcAft>
                <a:spcPts val="1000"/>
              </a:spcAft>
              <a:buFont typeface="Wingdings" panose="05000000000000000000" pitchFamily="2" charset="2"/>
              <a:buChar char=""/>
              <a:tabLst>
                <a:tab pos="3429000" algn="l"/>
              </a:tabLst>
            </a:pPr>
            <a:r>
              <a:rPr lang="el-GR" sz="2400" kern="100" dirty="0">
                <a:solidFill>
                  <a:srgbClr val="407879"/>
                </a:solidFill>
                <a:latin typeface="Arial" panose="020B0604020202020204" pitchFamily="34" charset="0"/>
                <a:cs typeface="Arial" panose="020B0604020202020204" pitchFamily="34" charset="0"/>
              </a:rPr>
              <a:t>στη συμπλήρωση των εντύπων και </a:t>
            </a:r>
            <a:endParaRPr lang="en-CY" sz="2400" kern="100" dirty="0">
              <a:solidFill>
                <a:srgbClr val="407879"/>
              </a:solidFill>
              <a:latin typeface="Arial" panose="020B0604020202020204" pitchFamily="34" charset="0"/>
              <a:cs typeface="Arial" panose="020B0604020202020204" pitchFamily="34" charset="0"/>
            </a:endParaRPr>
          </a:p>
          <a:p>
            <a:pPr marL="342900" lvl="0" indent="-342900">
              <a:lnSpc>
                <a:spcPct val="115000"/>
              </a:lnSpc>
              <a:spcAft>
                <a:spcPts val="1000"/>
              </a:spcAft>
              <a:buFont typeface="Wingdings" panose="05000000000000000000" pitchFamily="2" charset="2"/>
              <a:buChar char=""/>
              <a:tabLst>
                <a:tab pos="3429000" algn="l"/>
              </a:tabLst>
            </a:pPr>
            <a:r>
              <a:rPr lang="el-GR" sz="2400" kern="100" dirty="0">
                <a:solidFill>
                  <a:srgbClr val="407879"/>
                </a:solidFill>
                <a:latin typeface="Arial" panose="020B0604020202020204" pitchFamily="34" charset="0"/>
                <a:cs typeface="Arial" panose="020B0604020202020204" pitchFamily="34" charset="0"/>
              </a:rPr>
              <a:t>στην έγκαιρη υποβολή τους</a:t>
            </a:r>
            <a:endParaRPr lang="en-CY" sz="2400" kern="100" dirty="0">
              <a:solidFill>
                <a:srgbClr val="407879"/>
              </a:solidFill>
              <a:latin typeface="Arial" panose="020B0604020202020204" pitchFamily="34" charset="0"/>
              <a:cs typeface="Arial" panose="020B0604020202020204" pitchFamily="34" charset="0"/>
            </a:endParaRPr>
          </a:p>
          <a:p>
            <a:pPr algn="ctr"/>
            <a:endParaRPr lang="en-CY"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5F2D3198-506D-3E88-CC2C-D6A1D786EED4}"/>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826BC702-D789-BF08-E43B-43C0018C55A9}"/>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CB1CEA4B-16B2-842E-7DE1-FB9D36D4CED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4457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85309513-7093-CB4C-850E-665FF724B3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47895-AA92-1519-9754-C998708350FE}"/>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58BD69E-B63A-390E-753D-14C908EEDC3A}"/>
              </a:ext>
            </a:extLst>
          </p:cNvPr>
          <p:cNvSpPr>
            <a:spLocks noGrp="1"/>
          </p:cNvSpPr>
          <p:nvPr>
            <p:ph idx="1"/>
          </p:nvPr>
        </p:nvSpPr>
        <p:spPr>
          <a:xfrm>
            <a:off x="838200" y="1591831"/>
            <a:ext cx="10728158" cy="4619176"/>
          </a:xfrm>
          <a:ln>
            <a:noFill/>
            <a:miter lim="800000"/>
          </a:ln>
        </p:spPr>
        <p:txBody>
          <a:bodyPr>
            <a:normAutofit/>
          </a:bodyPr>
          <a:lstStyle/>
          <a:p>
            <a:pPr algn="l">
              <a:lnSpc>
                <a:spcPct val="115000"/>
              </a:lnSpc>
              <a:spcAft>
                <a:spcPts val="1000"/>
              </a:spcAft>
              <a:tabLst>
                <a:tab pos="3429000" algn="l"/>
              </a:tabLs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15000"/>
              </a:lnSpc>
              <a:spcAft>
                <a:spcPts val="1000"/>
              </a:spcAft>
              <a:tabLst>
                <a:tab pos="3429000" algn="l"/>
              </a:tabLs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l">
              <a:lnSpc>
                <a:spcPct val="115000"/>
              </a:lnSpc>
              <a:spcAft>
                <a:spcPts val="1000"/>
              </a:spcAft>
              <a:buNone/>
              <a:tabLst>
                <a:tab pos="3429000" algn="l"/>
              </a:tabLst>
            </a:pPr>
            <a:r>
              <a:rPr lang="el-GR" sz="2400" kern="100" dirty="0">
                <a:solidFill>
                  <a:srgbClr val="407879"/>
                </a:solidFill>
                <a:latin typeface="Arial" panose="020B0604020202020204" pitchFamily="34" charset="0"/>
                <a:cs typeface="Arial" panose="020B0604020202020204" pitchFamily="34" charset="0"/>
              </a:rPr>
              <a:t>Μη υποβολή της επαλήθευσης θα έχει ως συνέπειες:</a:t>
            </a:r>
            <a:endParaRPr lang="en-CY" sz="24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tabLst>
                <a:tab pos="3429000" algn="l"/>
              </a:tabLst>
            </a:pPr>
            <a:r>
              <a:rPr lang="el-GR" sz="2400" kern="100" dirty="0">
                <a:solidFill>
                  <a:srgbClr val="407879"/>
                </a:solidFill>
                <a:latin typeface="Arial" panose="020B0604020202020204" pitchFamily="34" charset="0"/>
                <a:cs typeface="Arial" panose="020B0604020202020204" pitchFamily="34" charset="0"/>
              </a:rPr>
              <a:t>τη μη διεκδίκηση μερίσματος,  καθώς επίσης</a:t>
            </a:r>
            <a:endParaRPr lang="en-CY" sz="24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tabLst>
                <a:tab pos="3429000" algn="l"/>
              </a:tabLst>
            </a:pPr>
            <a:r>
              <a:rPr lang="el-GR" sz="2400" kern="100" dirty="0">
                <a:solidFill>
                  <a:srgbClr val="407879"/>
                </a:solidFill>
                <a:latin typeface="Arial" panose="020B0604020202020204" pitchFamily="34" charset="0"/>
                <a:cs typeface="Arial" panose="020B0604020202020204" pitchFamily="34" charset="0"/>
              </a:rPr>
              <a:t>τη μη διεκδίκηση του χρέους από τους εγγυητές εντός 2 χρόνια από την αποδοχή της επαλήθευσης από το Τμήμα Αφερεγγυότητας.</a:t>
            </a:r>
            <a:endParaRPr lang="en-CY"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pPr lvl="1"/>
            <a:endParaRPr lang="el-GR" sz="20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A0CF5C5-6B54-FA10-5FE6-ADB2D84C363C}"/>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A8D7D9BD-AC9C-43DE-E4CC-5F571988A5E3}"/>
              </a:ext>
            </a:extLst>
          </p:cNvPr>
          <p:cNvPicPr>
            <a:picLocks noChangeAspect="1"/>
          </p:cNvPicPr>
          <p:nvPr/>
        </p:nvPicPr>
        <p:blipFill>
          <a:blip r:embed="rId3"/>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5CF1A32B-A219-A887-B4D5-73A10AECFAD8}"/>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3613019"/>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9ED42-B243-9DA3-AF8A-81029FB276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D4F8E-50D1-D1FF-8C7E-096B3BD68653}"/>
              </a:ext>
            </a:extLst>
          </p:cNvPr>
          <p:cNvSpPr>
            <a:spLocks noGrp="1"/>
          </p:cNvSpPr>
          <p:nvPr>
            <p:ph type="title"/>
          </p:nvPr>
        </p:nvSpPr>
        <p:spPr>
          <a:xfrm>
            <a:off x="838200" y="371719"/>
            <a:ext cx="10515600" cy="611419"/>
          </a:xfrm>
          <a:ln>
            <a:noFill/>
          </a:ln>
        </p:spPr>
        <p:txBody>
          <a:bodyPr>
            <a:noAutofit/>
          </a:bodyPr>
          <a:lstStyle/>
          <a:p>
            <a:pPr algn="ctr">
              <a:lnSpc>
                <a:spcPct val="115000"/>
              </a:lnSpc>
              <a:spcAft>
                <a:spcPts val="1000"/>
              </a:spcAft>
              <a:tabLst>
                <a:tab pos="3429000" algn="l"/>
              </a:tabLst>
            </a:pPr>
            <a:r>
              <a:rPr lang="el-GR" sz="3600" b="1" kern="100" dirty="0">
                <a:solidFill>
                  <a:srgbClr val="321F61"/>
                </a:solidFill>
                <a:latin typeface="Arial" panose="020B0604020202020204" pitchFamily="34" charset="0"/>
                <a:cs typeface="Arial" panose="020B0604020202020204" pitchFamily="34" charset="0"/>
              </a:rPr>
              <a:t>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E8BECED-1918-DEA3-7ECB-403070DE6EE6}"/>
              </a:ext>
            </a:extLst>
          </p:cNvPr>
          <p:cNvSpPr>
            <a:spLocks noGrp="1"/>
          </p:cNvSpPr>
          <p:nvPr>
            <p:ph idx="1"/>
          </p:nvPr>
        </p:nvSpPr>
        <p:spPr>
          <a:xfrm>
            <a:off x="838200" y="1591831"/>
            <a:ext cx="10728158" cy="4619176"/>
          </a:xfrm>
          <a:ln>
            <a:noFill/>
            <a:miter lim="800000"/>
          </a:ln>
        </p:spPr>
        <p:txBody>
          <a:bodyPr>
            <a:normAutofit fontScale="85000" lnSpcReduction="20000"/>
          </a:bodyPr>
          <a:lstStyle/>
          <a:p>
            <a:endParaRPr lang="en-US" sz="2000" kern="100" dirty="0">
              <a:solidFill>
                <a:srgbClr val="407879"/>
              </a:solidFill>
              <a:latin typeface="Arial" panose="020B0604020202020204" pitchFamily="34" charset="0"/>
              <a:cs typeface="Arial" panose="020B0604020202020204" pitchFamily="34" charset="0"/>
            </a:endParaRPr>
          </a:p>
          <a:p>
            <a:pPr marL="342900" lvl="0" indent="-342900" algn="l" rtl="0">
              <a:lnSpc>
                <a:spcPct val="115000"/>
              </a:lnSpc>
              <a:spcAft>
                <a:spcPts val="1000"/>
              </a:spcAft>
              <a:buFont typeface="Symbol" panose="05050102010706020507" pitchFamily="18" charset="2"/>
              <a:buChar char=""/>
              <a:tabLst>
                <a:tab pos="450215" algn="l"/>
              </a:tabLst>
            </a:pPr>
            <a:r>
              <a:rPr lang="el-GR" kern="100" dirty="0">
                <a:solidFill>
                  <a:srgbClr val="407879"/>
                </a:solidFill>
                <a:latin typeface="Arial" panose="020B0604020202020204" pitchFamily="34" charset="0"/>
                <a:cs typeface="Arial" panose="020B0604020202020204" pitchFamily="34" charset="0"/>
              </a:rPr>
              <a:t>Πιστωτής δικαιούται να επαληθεύσει για όλα τα χρέη και υποχρεώσεις, παρούσες ή μελλοντικές, βέβαιες ή υπό αίρεση, οι οποίες προέκυψαν πριν το διάταγμα πτώχευσης.</a:t>
            </a:r>
            <a:endParaRPr lang="en-US" kern="100" dirty="0">
              <a:solidFill>
                <a:srgbClr val="407879"/>
              </a:solidFill>
              <a:latin typeface="Arial" panose="020B0604020202020204" pitchFamily="34" charset="0"/>
              <a:cs typeface="Arial" panose="020B0604020202020204" pitchFamily="34" charset="0"/>
            </a:endParaRPr>
          </a:p>
          <a:p>
            <a:pPr marL="342900" lvl="0" indent="-342900" algn="l" rtl="0">
              <a:lnSpc>
                <a:spcPct val="115000"/>
              </a:lnSpc>
              <a:spcAft>
                <a:spcPts val="1000"/>
              </a:spcAft>
              <a:buFont typeface="Symbol" panose="05050102010706020507" pitchFamily="18" charset="2"/>
              <a:buChar char=""/>
              <a:tabLst>
                <a:tab pos="450215" algn="l"/>
              </a:tabLst>
            </a:pPr>
            <a:r>
              <a:rPr lang="el-GR" kern="100" dirty="0">
                <a:solidFill>
                  <a:srgbClr val="407879"/>
                </a:solidFill>
                <a:latin typeface="Arial" panose="020B0604020202020204" pitchFamily="34" charset="0"/>
                <a:cs typeface="Arial" panose="020B0604020202020204" pitchFamily="34" charset="0"/>
              </a:rPr>
              <a:t>Ο εξασφαλισμένος Πιστωτής θα διεκδικήσει το χρέος με την εκποίηση της περιουσίας που του παραχωρήθηκε για εξασφάλιση:</a:t>
            </a:r>
            <a:endParaRPr lang="en-CY" kern="100" dirty="0">
              <a:solidFill>
                <a:srgbClr val="407879"/>
              </a:solidFill>
              <a:latin typeface="Arial" panose="020B0604020202020204" pitchFamily="34" charset="0"/>
              <a:cs typeface="Arial" panose="020B0604020202020204" pitchFamily="34" charset="0"/>
            </a:endParaRPr>
          </a:p>
          <a:p>
            <a:pPr lvl="0" algn="l">
              <a:lnSpc>
                <a:spcPct val="115000"/>
              </a:lnSpc>
              <a:spcAft>
                <a:spcPts val="1000"/>
              </a:spcAft>
              <a:buFont typeface="Wingdings" panose="05000000000000000000" pitchFamily="2" charset="2"/>
              <a:buChar char="Ø"/>
              <a:tabLst>
                <a:tab pos="450215" algn="l"/>
              </a:tabLst>
            </a:pPr>
            <a:r>
              <a:rPr lang="el-GR" kern="100" dirty="0">
                <a:solidFill>
                  <a:srgbClr val="407879"/>
                </a:solidFill>
                <a:latin typeface="Arial" panose="020B0604020202020204" pitchFamily="34" charset="0"/>
                <a:cs typeface="Arial" panose="020B0604020202020204" pitchFamily="34" charset="0"/>
              </a:rPr>
              <a:t> Εάν ικανοποιηθεί πλήρως δεν θα έχει καμία απαίτηση από την πτωχευτική περιουσία.</a:t>
            </a:r>
            <a:endParaRPr lang="en-CY"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tabLst>
                <a:tab pos="450215" algn="l"/>
              </a:tabLst>
            </a:pPr>
            <a:r>
              <a:rPr lang="el-GR" kern="100" dirty="0">
                <a:solidFill>
                  <a:srgbClr val="407879"/>
                </a:solidFill>
                <a:latin typeface="Arial" panose="020B0604020202020204" pitchFamily="34" charset="0"/>
                <a:cs typeface="Arial" panose="020B0604020202020204" pitchFamily="34" charset="0"/>
              </a:rPr>
              <a:t>Σε περίπτωση στην οποία παραμένει πλεόνασμα αυτό πρέπει να </a:t>
            </a:r>
            <a:r>
              <a:rPr lang="el-GR" kern="100" dirty="0" err="1">
                <a:solidFill>
                  <a:srgbClr val="407879"/>
                </a:solidFill>
                <a:latin typeface="Arial" panose="020B0604020202020204" pitchFamily="34" charset="0"/>
                <a:cs typeface="Arial" panose="020B0604020202020204" pitchFamily="34" charset="0"/>
              </a:rPr>
              <a:t>εμβαστεί</a:t>
            </a:r>
            <a:r>
              <a:rPr lang="el-GR" kern="100" dirty="0">
                <a:solidFill>
                  <a:srgbClr val="407879"/>
                </a:solidFill>
                <a:latin typeface="Arial" panose="020B0604020202020204" pitchFamily="34" charset="0"/>
                <a:cs typeface="Arial" panose="020B0604020202020204" pitchFamily="34" charset="0"/>
              </a:rPr>
              <a:t> στο Τμήμα Αφερεγγυότητας για πληρωμή των ανεξασφάλιστων Πιστωτών.</a:t>
            </a:r>
            <a:endParaRPr lang="en-CY" kern="100" dirty="0">
              <a:solidFill>
                <a:srgbClr val="407879"/>
              </a:solidFill>
              <a:latin typeface="Arial" panose="020B0604020202020204" pitchFamily="34" charset="0"/>
              <a:cs typeface="Arial" panose="020B0604020202020204" pitchFamily="34" charset="0"/>
            </a:endParaRPr>
          </a:p>
          <a:p>
            <a:pPr marL="342900" lvl="0" indent="-342900" algn="l" rtl="0">
              <a:lnSpc>
                <a:spcPct val="115000"/>
              </a:lnSpc>
              <a:spcAft>
                <a:spcPts val="1000"/>
              </a:spcAft>
              <a:buFont typeface="Symbol" panose="05050102010706020507" pitchFamily="18" charset="2"/>
              <a:buChar char=""/>
              <a:tabLst>
                <a:tab pos="450215" algn="l"/>
              </a:tabLst>
            </a:pP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A5E2E9E4-2288-03C1-77F5-DB2D862ADB63}"/>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A6C1DFEC-43D5-40CB-8F20-F09777DF19C7}"/>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8E140F47-98ED-B453-9147-5E5BA415F64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5264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23889-AF8C-DFFF-8C37-5CB2AF74D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3AD7A-4C30-381E-C64D-AB2CFEB8077B}"/>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D0EE0C7-034F-C11F-BC27-40BCA523CDA2}"/>
              </a:ext>
            </a:extLst>
          </p:cNvPr>
          <p:cNvSpPr>
            <a:spLocks noGrp="1"/>
          </p:cNvSpPr>
          <p:nvPr>
            <p:ph idx="1"/>
          </p:nvPr>
        </p:nvSpPr>
        <p:spPr>
          <a:xfrm>
            <a:off x="838200" y="1591831"/>
            <a:ext cx="10728158" cy="4619176"/>
          </a:xfrm>
          <a:ln>
            <a:noFill/>
            <a:miter lim="800000"/>
          </a:ln>
        </p:spPr>
        <p:txBody>
          <a:bodyPr/>
          <a:lstStyle/>
          <a:p>
            <a:endParaRPr lang="en-US" sz="2000" kern="100" dirty="0">
              <a:solidFill>
                <a:srgbClr val="407879"/>
              </a:solidFill>
              <a:latin typeface="Arial" panose="020B0604020202020204" pitchFamily="34" charset="0"/>
              <a:cs typeface="Arial" panose="020B0604020202020204" pitchFamily="34" charset="0"/>
            </a:endParaRPr>
          </a:p>
          <a:p>
            <a:pPr marL="342900" lvl="0" indent="-342900" algn="l" rtl="0">
              <a:lnSpc>
                <a:spcPct val="115000"/>
              </a:lnSpc>
              <a:spcAft>
                <a:spcPts val="1000"/>
              </a:spcAft>
              <a:buFont typeface="Symbol" panose="05050102010706020507" pitchFamily="18"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Εάν ο Πιστωτής είναι μερικώς εξασφαλισμένος, τότε από το χρέος αφαιρείται η εκτίμηση της εξασφάλισης ή η υποθήκη συμπεριλαμβανομένου τους τόκους όποιο από τα δυο είναι μικρότερο:</a:t>
            </a:r>
            <a:endParaRPr lang="en-CY" sz="24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το υπόλοιπο θα επαληθευτεί και θα ικανοποιηθεί αναλόγως με τους   υπόλοιπους ανεξασφάλιστους Πιστωτές.</a:t>
            </a:r>
            <a:endParaRPr lang="en-CY" sz="24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Symbol" panose="05050102010706020507" pitchFamily="18"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Ο εξασφαλισμένος Πιστωτής εάν έχει επαληθεύσει με την εκτίμηση της εξασφάλισης του και ακολούθως τη ρευστοποιήσει τότε το ποσό της ρευστοποίησης θα αντικαταστήσει το ποσό της εκτίμησης.</a:t>
            </a:r>
            <a:endParaRPr lang="en-CY"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7CDD20A2-4A25-B75C-D929-E832C28AE144}"/>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445B4A3A-85F8-8612-3709-6303E153C580}"/>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1C3605C0-7D5A-B86B-0168-40FA2899097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7789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AC727-C7FD-A2F4-01C1-5CED92859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E3F5FF-3843-CABB-48D9-8C573F5D1E7F}"/>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6974FD6-DFB4-B751-DDAB-005DCC442EDB}"/>
              </a:ext>
            </a:extLst>
          </p:cNvPr>
          <p:cNvSpPr>
            <a:spLocks noGrp="1"/>
          </p:cNvSpPr>
          <p:nvPr>
            <p:ph idx="1"/>
          </p:nvPr>
        </p:nvSpPr>
        <p:spPr>
          <a:xfrm>
            <a:off x="838200" y="1591831"/>
            <a:ext cx="10728158" cy="4619176"/>
          </a:xfrm>
          <a:ln>
            <a:noFill/>
            <a:miter lim="800000"/>
          </a:ln>
        </p:spPr>
        <p:txBody>
          <a:bodyPr>
            <a:normAutofit fontScale="92500" lnSpcReduction="20000"/>
          </a:bodyPr>
          <a:lstStyle/>
          <a:p>
            <a:pPr marL="342900" lvl="0" indent="-342900" algn="l" rtl="0">
              <a:lnSpc>
                <a:spcPct val="115000"/>
              </a:lnSpc>
              <a:spcAft>
                <a:spcPts val="1000"/>
              </a:spcAft>
              <a:buFont typeface="Symbol" panose="05050102010706020507" pitchFamily="18" charset="2"/>
              <a:buChar char=""/>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115000"/>
              </a:lnSpc>
              <a:spcAft>
                <a:spcPts val="1000"/>
              </a:spcAft>
              <a:buFont typeface="Symbol" panose="05050102010706020507" pitchFamily="18" charset="2"/>
              <a:buChar char=""/>
              <a:tabLst>
                <a:tab pos="450215" algn="l"/>
              </a:tabLst>
            </a:pPr>
            <a:r>
              <a:rPr lang="el-GR" sz="2600" kern="100" dirty="0">
                <a:solidFill>
                  <a:srgbClr val="407879"/>
                </a:solidFill>
                <a:latin typeface="Arial" panose="020B0604020202020204" pitchFamily="34" charset="0"/>
                <a:cs typeface="Arial" panose="020B0604020202020204" pitchFamily="34" charset="0"/>
              </a:rPr>
              <a:t>Όταν ο εξασφαλισμένος Πιστωτής αναμένει ότι θα λάβει περισσότερη αναλογία από την πτωχευτική περιουσία, παρά με την εκποίηση της εξασφάλισης:</a:t>
            </a:r>
            <a:endParaRPr lang="en-CY" sz="26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tabLst>
                <a:tab pos="450215" algn="l"/>
              </a:tabLst>
            </a:pPr>
            <a:r>
              <a:rPr lang="el-GR" sz="2600" kern="100" dirty="0">
                <a:solidFill>
                  <a:srgbClr val="407879"/>
                </a:solidFill>
                <a:latin typeface="Arial" panose="020B0604020202020204" pitchFamily="34" charset="0"/>
                <a:cs typeface="Arial" panose="020B0604020202020204" pitchFamily="34" charset="0"/>
              </a:rPr>
              <a:t>έχει  την ευχέρεια να παραδώσει την εξασφάλισή του στον διαχειριστή δηλαδή αποποιείται την εξασφάλιση και επαληθεύει ολόκληρο το ποσό του χρέους.</a:t>
            </a:r>
            <a:endParaRPr lang="en-CY" sz="26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Symbol" panose="05050102010706020507" pitchFamily="18" charset="2"/>
              <a:buChar char=""/>
              <a:tabLst>
                <a:tab pos="270510" algn="l"/>
              </a:tabLst>
            </a:pPr>
            <a:r>
              <a:rPr lang="el-GR" sz="2600" kern="100" dirty="0">
                <a:solidFill>
                  <a:srgbClr val="407879"/>
                </a:solidFill>
                <a:latin typeface="Arial" panose="020B0604020202020204" pitchFamily="34" charset="0"/>
                <a:cs typeface="Arial" panose="020B0604020202020204" pitchFamily="34" charset="0"/>
              </a:rPr>
              <a:t>Εάν ο εξασφαλισμένος Πιστωτής επαληθεύσει χωρίς την υποβολή εκτίμησης της εξασφάλισης:</a:t>
            </a:r>
            <a:endParaRPr lang="en-CY" sz="26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tabLst>
                <a:tab pos="270510" algn="l"/>
              </a:tabLst>
            </a:pPr>
            <a:r>
              <a:rPr lang="el-GR" sz="2600" kern="100" dirty="0">
                <a:solidFill>
                  <a:srgbClr val="407879"/>
                </a:solidFill>
                <a:latin typeface="Arial" panose="020B0604020202020204" pitchFamily="34" charset="0"/>
                <a:cs typeface="Arial" panose="020B0604020202020204" pitchFamily="34" charset="0"/>
              </a:rPr>
              <a:t>θεωρείται ότι αποποιείται την εξασφάλισή του.</a:t>
            </a:r>
            <a:endParaRPr lang="en-CY" sz="2600" kern="100" dirty="0">
              <a:solidFill>
                <a:srgbClr val="407879"/>
              </a:solidFill>
              <a:latin typeface="Arial" panose="020B0604020202020204" pitchFamily="34" charset="0"/>
              <a:cs typeface="Arial" panose="020B0604020202020204" pitchFamily="34" charset="0"/>
            </a:endParaRPr>
          </a:p>
          <a:p>
            <a:endParaRPr lang="en-US"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545FAF4F-3B7A-03C7-93C7-9989B8E92558}"/>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BD5386D6-E1FC-BDB8-CE14-0963EDDECF71}"/>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EA410B5E-F296-984B-BF1E-5BF0150CA39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5934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38202-E404-4865-F9A9-DC733192C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DC09A-3141-B235-2ED9-9D87ED1ADEAF}"/>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44CE5A4-C56B-7DBE-AD3B-BBA7C45D0AF2}"/>
              </a:ext>
            </a:extLst>
          </p:cNvPr>
          <p:cNvSpPr>
            <a:spLocks noGrp="1"/>
          </p:cNvSpPr>
          <p:nvPr>
            <p:ph idx="1"/>
          </p:nvPr>
        </p:nvSpPr>
        <p:spPr>
          <a:xfrm>
            <a:off x="838200" y="1444131"/>
            <a:ext cx="10728158" cy="4766876"/>
          </a:xfrm>
          <a:ln>
            <a:noFill/>
            <a:miter lim="800000"/>
          </a:ln>
        </p:spPr>
        <p:txBody>
          <a:bodyPr>
            <a:normAutofit fontScale="85000" lnSpcReduction="10000"/>
          </a:bodyPr>
          <a:lstStyle/>
          <a:p>
            <a:pPr>
              <a:lnSpc>
                <a:spcPct val="115000"/>
              </a:lnSpc>
              <a:spcAft>
                <a:spcPts val="1000"/>
              </a:spcAft>
              <a:tabLst>
                <a:tab pos="450215" algn="l"/>
              </a:tabLst>
            </a:pPr>
            <a:r>
              <a:rPr lang="el-GR" sz="2400" kern="100" dirty="0">
                <a:solidFill>
                  <a:srgbClr val="407879"/>
                </a:solidFill>
                <a:latin typeface="Arial" panose="020B0604020202020204" pitchFamily="34" charset="0"/>
                <a:cs typeface="Arial" panose="020B0604020202020204" pitchFamily="34" charset="0"/>
              </a:rPr>
              <a:t>Όταν τα ίδια ακίνητα είναι υποθηκευμένα σε διαφορετικά δάνεια της ίδιας Τράπεζας:</a:t>
            </a:r>
            <a:endParaRPr lang="en-CY" sz="24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tabLst>
                <a:tab pos="810260" algn="l"/>
              </a:tabLst>
            </a:pPr>
            <a:r>
              <a:rPr lang="en-US" sz="2400" kern="100" dirty="0">
                <a:solidFill>
                  <a:srgbClr val="407879"/>
                </a:solidFill>
                <a:latin typeface="Arial" panose="020B0604020202020204" pitchFamily="34" charset="0"/>
                <a:cs typeface="Arial" panose="020B0604020202020204" pitchFamily="34" charset="0"/>
              </a:rPr>
              <a:t>E</a:t>
            </a:r>
            <a:r>
              <a:rPr lang="el-GR" sz="2400" kern="100" dirty="0" err="1">
                <a:solidFill>
                  <a:srgbClr val="407879"/>
                </a:solidFill>
                <a:latin typeface="Arial" panose="020B0604020202020204" pitchFamily="34" charset="0"/>
                <a:cs typeface="Arial" panose="020B0604020202020204" pitchFamily="34" charset="0"/>
              </a:rPr>
              <a:t>άν</a:t>
            </a:r>
            <a:r>
              <a:rPr lang="el-GR" sz="2400" kern="100" dirty="0">
                <a:solidFill>
                  <a:srgbClr val="407879"/>
                </a:solidFill>
                <a:latin typeface="Arial" panose="020B0604020202020204" pitchFamily="34" charset="0"/>
                <a:cs typeface="Arial" panose="020B0604020202020204" pitchFamily="34" charset="0"/>
              </a:rPr>
              <a:t> θα υποβληθούν ξεχωριστές επαληθεύσεις για κάθε δάνειο, τότε στην κάθε επαλήθευση θα αφαιρείται η αξία του ακινήτου με σειρά προτεραιότητας ανάλογα με το πότε καταχωρήθηκε η κάθε υποθήκη . Στην επαλήθευση για το επόμενο δάνειο που ακολουθεί την προτεραιότητα θα αφαιρείται η αξία του ακινήτου την οποία αναμένει να εισπράξει, εάν παρέμεινε υπόλοιπο από το προηγούμενο χρέος. </a:t>
            </a:r>
          </a:p>
          <a:p>
            <a:pPr marL="342900" lvl="0" indent="-342900" algn="l">
              <a:lnSpc>
                <a:spcPct val="115000"/>
              </a:lnSpc>
              <a:spcAft>
                <a:spcPts val="1000"/>
              </a:spcAft>
              <a:buFont typeface="Wingdings" panose="05000000000000000000" pitchFamily="2" charset="2"/>
              <a:buChar char=""/>
              <a:tabLst>
                <a:tab pos="810260" algn="l"/>
              </a:tabLst>
            </a:pPr>
            <a:r>
              <a:rPr lang="el-GR" sz="2400" kern="100" dirty="0">
                <a:solidFill>
                  <a:srgbClr val="407879"/>
                </a:solidFill>
                <a:latin typeface="Arial" panose="020B0604020202020204" pitchFamily="34" charset="0"/>
                <a:cs typeface="Arial" panose="020B0604020202020204" pitchFamily="34" charset="0"/>
              </a:rPr>
              <a:t>Η ίδια διαδικασία ακολουθείται και σε περίπτωση χρεών σε διαφορετικές Τράπεζες. Η κάθε Τράπεζα επαληθεύει το ποσό το οποίο αναμένει να εισπράξει με σειρά προτεραιότητας.</a:t>
            </a:r>
            <a:endParaRPr lang="en-CY" sz="24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tabLst>
                <a:tab pos="810260" algn="l"/>
              </a:tabLst>
            </a:pPr>
            <a:r>
              <a:rPr lang="el-GR" sz="2400" kern="100" dirty="0">
                <a:solidFill>
                  <a:srgbClr val="407879"/>
                </a:solidFill>
                <a:latin typeface="Arial" panose="020B0604020202020204" pitchFamily="34" charset="0"/>
                <a:cs typeface="Arial" panose="020B0604020202020204" pitchFamily="34" charset="0"/>
              </a:rPr>
              <a:t>Εάν όλα τα χρέη αφορούν την ίδια Τράπεζα, μπορεί να υποβληθεί μια επαλήθευση, θα υπολογιστεί το συνολικό χρέος όλων των δανείων και θα αφαιρεθεί όλη η αξία της εξασφάλισης.</a:t>
            </a:r>
            <a:endParaRPr lang="en-CY" sz="2400" kern="100" dirty="0">
              <a:solidFill>
                <a:srgbClr val="407879"/>
              </a:solidFill>
              <a:latin typeface="Arial" panose="020B0604020202020204" pitchFamily="34" charset="0"/>
              <a:cs typeface="Arial" panose="020B0604020202020204" pitchFamily="34" charset="0"/>
            </a:endParaRPr>
          </a:p>
          <a:p>
            <a:endParaRPr lang="en-US"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980078F-90D4-B4D4-6BB1-6C106CD04466}"/>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EDE5EDF9-879B-F1FA-BE3F-5942063CFE3B}"/>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F970D3B2-BDF4-0327-6AD2-322B3ACACEC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8996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DE58C-242D-B938-C614-1DDD63F50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EC2ED9-8296-3E4E-BEEB-AB25ED53627B}"/>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346B0D1-D725-D1D9-D9EC-CC5A4A02D263}"/>
              </a:ext>
            </a:extLst>
          </p:cNvPr>
          <p:cNvSpPr>
            <a:spLocks noGrp="1"/>
          </p:cNvSpPr>
          <p:nvPr>
            <p:ph idx="1"/>
          </p:nvPr>
        </p:nvSpPr>
        <p:spPr>
          <a:xfrm>
            <a:off x="838200" y="1444131"/>
            <a:ext cx="10728158" cy="4766876"/>
          </a:xfrm>
          <a:ln>
            <a:noFill/>
            <a:miter lim="800000"/>
          </a:ln>
        </p:spPr>
        <p:txBody>
          <a:bodyPr>
            <a:normAutofit/>
          </a:bodyPr>
          <a:lstStyle/>
          <a:p>
            <a:pPr marL="0" indent="0">
              <a:buNone/>
            </a:pPr>
            <a:endParaRPr lang="el-GR" sz="2400" kern="100" dirty="0">
              <a:solidFill>
                <a:srgbClr val="407879"/>
              </a:solidFill>
              <a:latin typeface="Arial" panose="020B0604020202020204" pitchFamily="34" charset="0"/>
              <a:cs typeface="Arial" panose="020B0604020202020204" pitchFamily="34" charset="0"/>
            </a:endParaRPr>
          </a:p>
          <a:p>
            <a:pPr marL="342900" lvl="0" indent="-342900" algn="l" rtl="0">
              <a:lnSpc>
                <a:spcPct val="11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Ο Πιστωτής μπορεί οποτεδήποτε να τροποποιήσει την εκτίμηση την οποία υπέβαλε, αποδεικνύοντας  ότι η αρχική εκτίμηση έγινε καλή τη </a:t>
            </a:r>
            <a:r>
              <a:rPr lang="el-GR" sz="2200" kern="100" dirty="0" err="1">
                <a:solidFill>
                  <a:srgbClr val="407879"/>
                </a:solidFill>
                <a:latin typeface="Arial" panose="020B0604020202020204" pitchFamily="34" charset="0"/>
                <a:cs typeface="Arial" panose="020B0604020202020204" pitchFamily="34" charset="0"/>
              </a:rPr>
              <a:t>πίστει</a:t>
            </a:r>
            <a:r>
              <a:rPr lang="el-GR" sz="2200" kern="100" dirty="0">
                <a:solidFill>
                  <a:srgbClr val="407879"/>
                </a:solidFill>
                <a:latin typeface="Arial" panose="020B0604020202020204" pitchFamily="34" charset="0"/>
                <a:cs typeface="Arial" panose="020B0604020202020204" pitchFamily="34" charset="0"/>
              </a:rPr>
              <a:t> με βάση εσφαλμένο υπολογισμό ή ότι η εξασφάλιση μειώθηκε ή αυξήθηκε σε αξία με την πάροδο του χρόνου.  Αν ο διαχειριστής δεν </a:t>
            </a:r>
            <a:r>
              <a:rPr lang="el-GR" sz="2200" kern="100" dirty="0" err="1">
                <a:solidFill>
                  <a:srgbClr val="407879"/>
                </a:solidFill>
                <a:latin typeface="Arial" panose="020B0604020202020204" pitchFamily="34" charset="0"/>
                <a:cs typeface="Arial" panose="020B0604020202020204" pitchFamily="34" charset="0"/>
              </a:rPr>
              <a:t>αποδεκτεί</a:t>
            </a:r>
            <a:r>
              <a:rPr lang="el-GR" sz="2200" kern="100" dirty="0">
                <a:solidFill>
                  <a:srgbClr val="407879"/>
                </a:solidFill>
                <a:latin typeface="Arial" panose="020B0604020202020204" pitchFamily="34" charset="0"/>
                <a:cs typeface="Arial" panose="020B0604020202020204" pitchFamily="34" charset="0"/>
              </a:rPr>
              <a:t> την εκτίμηση, ο Πιστωτής έχει δικαίωμα να αιτηθεί στο Δικαστήριο με δικά του έξοδα.</a:t>
            </a:r>
          </a:p>
          <a:p>
            <a:pPr marL="0" lvl="0" indent="0" algn="l" rtl="0">
              <a:lnSpc>
                <a:spcPct val="115000"/>
              </a:lnSpc>
              <a:spcAft>
                <a:spcPts val="1000"/>
              </a:spcAft>
              <a:buNone/>
              <a:tabLst>
                <a:tab pos="450215" algn="l"/>
              </a:tabLst>
            </a:pPr>
            <a:endParaRPr lang="en-CY" sz="22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Ιδιοκτήτης εμπορευμάτων ο οποίος απώλεσε την ιδιοκτησία των εμπορευμάτων του και τα εμπορεύματά του φαινομενικά τα κατέχει ο πτωχεύσας, τότε μπορεί να προβεί σε επαλήθευση με την πραγματική αξία των εμπορευμάτων.</a:t>
            </a:r>
            <a:endParaRPr lang="en-CY" sz="2200" kern="100" dirty="0">
              <a:solidFill>
                <a:srgbClr val="407879"/>
              </a:solidFill>
              <a:latin typeface="Arial" panose="020B0604020202020204" pitchFamily="34" charset="0"/>
              <a:cs typeface="Arial" panose="020B0604020202020204" pitchFamily="34" charset="0"/>
            </a:endParaRPr>
          </a:p>
          <a:p>
            <a:pPr marL="0" indent="0">
              <a:buNone/>
            </a:pPr>
            <a:endParaRPr lang="en-US"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0F13247B-A346-3530-AA24-93E9A434E060}"/>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359253D6-0CCE-3B4F-0B90-AF431CFFA98C}"/>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FCBA6997-3C22-C1ED-9F81-55D7404D7D0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466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37126-C9EC-1A81-E2F2-D2DF2F5E8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46980C-A326-095B-A4C2-00F1CF84EE9B}"/>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sym typeface="Helvetica Neue"/>
              </a:rPr>
              <a:t>Πράξη πτώχευσης</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540A8ED1-EAA3-FECA-EFE6-1403A3288893}"/>
              </a:ext>
            </a:extLst>
          </p:cNvPr>
          <p:cNvSpPr>
            <a:spLocks noGrp="1"/>
          </p:cNvSpPr>
          <p:nvPr>
            <p:ph idx="1"/>
          </p:nvPr>
        </p:nvSpPr>
        <p:spPr>
          <a:xfrm>
            <a:off x="838200" y="1444131"/>
            <a:ext cx="10760242" cy="4433936"/>
          </a:xfrm>
          <a:ln>
            <a:noFill/>
            <a:miter lim="800000"/>
          </a:ln>
        </p:spPr>
        <p:txBody>
          <a:bodyPr>
            <a:normAutofit/>
          </a:bodyPr>
          <a:lstStyle/>
          <a:p>
            <a:pPr marL="439738" indent="-439738">
              <a:buFont typeface="+mj-lt"/>
              <a:buAutoNum type="arabicPeriod" startAt="5"/>
            </a:pPr>
            <a:r>
              <a:rPr lang="el-GR" sz="2200" kern="100" dirty="0">
                <a:solidFill>
                  <a:srgbClr val="407879"/>
                </a:solidFill>
                <a:latin typeface="Arial" panose="020B0604020202020204" pitchFamily="34" charset="0"/>
                <a:cs typeface="Arial" panose="020B0604020202020204" pitchFamily="34" charset="0"/>
              </a:rPr>
              <a:t>Επίδοση Ειδοποίησης Πτώχευσης</a:t>
            </a:r>
            <a:br>
              <a:rPr lang="el-GR" sz="2000" dirty="0"/>
            </a:br>
            <a:r>
              <a:rPr lang="el-GR" sz="1900" kern="100" dirty="0">
                <a:solidFill>
                  <a:srgbClr val="407879"/>
                </a:solidFill>
                <a:latin typeface="Arial" panose="020B0604020202020204" pitchFamily="34" charset="0"/>
                <a:cs typeface="Arial" panose="020B0604020202020204" pitchFamily="34" charset="0"/>
              </a:rPr>
              <a:t>Όταν ο πιστωτής επιδώσει ειδοποίηση πτώχευσης και ο οφειλέτης δεν συμμορφωθεί μέσα στον καθορισμένο χρόνο.</a:t>
            </a:r>
          </a:p>
          <a:p>
            <a:pPr marL="457200" indent="-457200">
              <a:buFont typeface="+mj-lt"/>
              <a:buAutoNum type="arabicPeriod" startAt="5"/>
            </a:pPr>
            <a:endParaRPr lang="el-GR" sz="1700" kern="100" dirty="0">
              <a:solidFill>
                <a:srgbClr val="407879"/>
              </a:solidFill>
              <a:latin typeface="Arial" panose="020B0604020202020204" pitchFamily="34" charset="0"/>
              <a:cs typeface="Arial" panose="020B0604020202020204" pitchFamily="34" charset="0"/>
            </a:endParaRPr>
          </a:p>
          <a:p>
            <a:pPr marL="439738" indent="-439738">
              <a:buFont typeface="+mj-lt"/>
              <a:buAutoNum type="arabicPeriod" startAt="5"/>
            </a:pPr>
            <a:r>
              <a:rPr lang="el-GR" sz="2200" kern="100" dirty="0">
                <a:solidFill>
                  <a:srgbClr val="407879"/>
                </a:solidFill>
                <a:latin typeface="Arial" panose="020B0604020202020204" pitchFamily="34" charset="0"/>
                <a:cs typeface="Arial" panose="020B0604020202020204" pitchFamily="34" charset="0"/>
              </a:rPr>
              <a:t>Αποτυχία Πληρωμής Χρέους</a:t>
            </a:r>
            <a:br>
              <a:rPr lang="el-GR" sz="2000" dirty="0"/>
            </a:br>
            <a:r>
              <a:rPr lang="el-GR" sz="1900" kern="100" dirty="0">
                <a:solidFill>
                  <a:srgbClr val="407879"/>
                </a:solidFill>
                <a:latin typeface="Arial" panose="020B0604020202020204" pitchFamily="34" charset="0"/>
                <a:cs typeface="Arial" panose="020B0604020202020204" pitchFamily="34" charset="0"/>
              </a:rPr>
              <a:t>Όταν ο οφειλέτης δεν πληρώσει χρέος, παρά την ύπαρξη δικαστικής απόφασης.</a:t>
            </a:r>
          </a:p>
          <a:p>
            <a:pPr marL="342900" indent="-342900">
              <a:buFont typeface="+mj-lt"/>
              <a:buAutoNum type="arabicPeriod" startAt="5"/>
            </a:pPr>
            <a:endParaRPr lang="el-GR" sz="1700" dirty="0"/>
          </a:p>
          <a:p>
            <a:pPr marL="439738" indent="-439738">
              <a:buFont typeface="+mj-lt"/>
              <a:buAutoNum type="arabicPeriod" startAt="5"/>
            </a:pPr>
            <a:r>
              <a:rPr lang="el-GR" sz="2200" kern="100" dirty="0">
                <a:solidFill>
                  <a:srgbClr val="407879"/>
                </a:solidFill>
                <a:latin typeface="Arial" panose="020B0604020202020204" pitchFamily="34" charset="0"/>
                <a:cs typeface="Arial" panose="020B0604020202020204" pitchFamily="34" charset="0"/>
              </a:rPr>
              <a:t>Αποτυχία Προσωπικού Σχεδίου Αποπληρωμής</a:t>
            </a:r>
            <a:br>
              <a:rPr lang="el-GR" sz="2200" kern="100" dirty="0">
                <a:solidFill>
                  <a:srgbClr val="407879"/>
                </a:solidFill>
                <a:latin typeface="Arial" panose="020B0604020202020204" pitchFamily="34" charset="0"/>
                <a:cs typeface="Arial" panose="020B0604020202020204" pitchFamily="34" charset="0"/>
              </a:rPr>
            </a:br>
            <a:r>
              <a:rPr lang="el-GR" sz="1900" kern="100" dirty="0">
                <a:solidFill>
                  <a:srgbClr val="407879"/>
                </a:solidFill>
                <a:latin typeface="Arial" panose="020B0604020202020204" pitchFamily="34" charset="0"/>
                <a:cs typeface="Arial" panose="020B0604020202020204" pitchFamily="34" charset="0"/>
              </a:rPr>
              <a:t>Αν το προσωπικό σχέδιο αποπληρωμής αποτύχει ή τερματιστεί λόγω μη συμμόρφωσης</a:t>
            </a:r>
            <a:r>
              <a:rPr lang="en-US" sz="1900" kern="100" dirty="0">
                <a:solidFill>
                  <a:srgbClr val="407879"/>
                </a:solidFill>
                <a:latin typeface="Arial" panose="020B0604020202020204" pitchFamily="34" charset="0"/>
                <a:cs typeface="Arial" panose="020B0604020202020204" pitchFamily="34" charset="0"/>
              </a:rPr>
              <a:t>.</a:t>
            </a:r>
            <a:endParaRPr lang="el-GR" sz="1900" kern="100" dirty="0">
              <a:solidFill>
                <a:srgbClr val="407879"/>
              </a:solidFill>
              <a:latin typeface="Arial" panose="020B0604020202020204" pitchFamily="34" charset="0"/>
              <a:cs typeface="Arial" panose="020B0604020202020204" pitchFamily="34" charset="0"/>
            </a:endParaRPr>
          </a:p>
          <a:p>
            <a:pPr marL="0" indent="0">
              <a:buNone/>
            </a:pPr>
            <a:endParaRPr lang="el-GR"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A12A03B-13B9-4206-DF00-DC79DDA3CD57}"/>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27E50EE9-2057-BD8D-04E4-05F9122A4861}"/>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9E69C49C-67BE-3CFE-D82B-9FFF6FB9C94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AE758742-ABF3-DB66-BB1C-3F847D5594A7}"/>
              </a:ext>
            </a:extLst>
          </p:cNvPr>
          <p:cNvSpPr>
            <a:spLocks noGrp="1"/>
          </p:cNvSpPr>
          <p:nvPr>
            <p:ph type="sldNum" sz="quarter" idx="12"/>
          </p:nvPr>
        </p:nvSpPr>
        <p:spPr/>
        <p:txBody>
          <a:bodyPr/>
          <a:lstStyle/>
          <a:p>
            <a:fld id="{96BF25DB-7583-4C6D-92E2-9A981C6D8FC4}" type="slidenum">
              <a:rPr lang="en-CY" smtClean="0"/>
              <a:t>5</a:t>
            </a:fld>
            <a:endParaRPr lang="en-CY"/>
          </a:p>
        </p:txBody>
      </p:sp>
    </p:spTree>
    <p:extLst>
      <p:ext uri="{BB962C8B-B14F-4D97-AF65-F5344CB8AC3E}">
        <p14:creationId xmlns:p14="http://schemas.microsoft.com/office/powerpoint/2010/main" val="9740948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011F-C429-F2B2-34E9-704517545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4BDC0-9EBD-17B3-4443-519E0450CDC9}"/>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2F66504-EE21-DD8E-BF71-3D3A0FAD62E5}"/>
              </a:ext>
            </a:extLst>
          </p:cNvPr>
          <p:cNvSpPr>
            <a:spLocks noGrp="1"/>
          </p:cNvSpPr>
          <p:nvPr>
            <p:ph idx="1"/>
          </p:nvPr>
        </p:nvSpPr>
        <p:spPr>
          <a:xfrm>
            <a:off x="838200" y="1444131"/>
            <a:ext cx="10728158" cy="4766876"/>
          </a:xfrm>
          <a:ln>
            <a:noFill/>
            <a:miter lim="800000"/>
          </a:ln>
        </p:spPr>
        <p:txBody>
          <a:bodyPr>
            <a:normAutofit/>
          </a:bodyPr>
          <a:lstStyle/>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115000"/>
              </a:lnSpc>
              <a:spcAft>
                <a:spcPts val="1000"/>
              </a:spcAft>
              <a:buFont typeface="Symbol" panose="05050102010706020507" pitchFamily="18"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Αν ο πτωχεύσας οφείλει σε Κυβερνητικά Τμήματα, τότε τα Κυβερνητικό Τμήματα δικαιούνται να επαληθεύσουν τα ποσά αυτό.</a:t>
            </a:r>
          </a:p>
          <a:p>
            <a:pPr marL="342900" lvl="0" indent="-342900" algn="l" rtl="0">
              <a:lnSpc>
                <a:spcPct val="115000"/>
              </a:lnSpc>
              <a:spcAft>
                <a:spcPts val="1000"/>
              </a:spcAft>
              <a:buFont typeface="Symbol" panose="05050102010706020507" pitchFamily="18" charset="2"/>
              <a:buChar char=""/>
              <a:tabLst>
                <a:tab pos="450215" algn="l"/>
              </a:tabLst>
            </a:pPr>
            <a:endParaRPr lang="en-CY" sz="24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Symbol" panose="05050102010706020507" pitchFamily="18"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Τα δικηγορικά έξοδα, τα οποία επιδικάστηκαν σε αγωγή,  μπορούν να επαληθευτούν από τον Πιστωτή και όχι από τον δικηγόρο.</a:t>
            </a:r>
            <a:endParaRPr lang="en-CY" sz="2400" kern="100" dirty="0">
              <a:solidFill>
                <a:srgbClr val="407879"/>
              </a:solidFill>
              <a:latin typeface="Arial" panose="020B0604020202020204" pitchFamily="34" charset="0"/>
              <a:cs typeface="Arial" panose="020B0604020202020204" pitchFamily="34" charset="0"/>
            </a:endParaRPr>
          </a:p>
          <a:p>
            <a:pPr marL="0" indent="0">
              <a:buNone/>
            </a:pPr>
            <a:endParaRPr lang="en-US"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93B37E46-B05A-1637-EF92-1F2FE43D2453}"/>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9FB6E739-C3CB-8E66-E8AA-A264D7BC41A1}"/>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11653D24-5286-DC29-03C2-F560718ED12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75351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5D022-1F5C-00C7-D4E5-A351A9699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5294E-827D-A182-4A44-1AE81181B264}"/>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5E57F2D-96BD-77ED-3D9C-47F15D9B2D03}"/>
              </a:ext>
            </a:extLst>
          </p:cNvPr>
          <p:cNvSpPr>
            <a:spLocks noGrp="1"/>
          </p:cNvSpPr>
          <p:nvPr>
            <p:ph idx="1"/>
          </p:nvPr>
        </p:nvSpPr>
        <p:spPr>
          <a:xfrm>
            <a:off x="838200" y="1444131"/>
            <a:ext cx="10728158" cy="4766876"/>
          </a:xfrm>
          <a:ln>
            <a:noFill/>
            <a:miter lim="800000"/>
          </a:ln>
        </p:spPr>
        <p:txBody>
          <a:bodyPr>
            <a:normAutofit/>
          </a:bodyPr>
          <a:lstStyle/>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115000"/>
              </a:lnSpc>
              <a:spcAft>
                <a:spcPts val="1000"/>
              </a:spcAft>
              <a:buFont typeface="Symbol" panose="05050102010706020507" pitchFamily="18"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Πιστωτής ο οποίος έχει απαίτηση για κοινό δάνειο πτωχευσάντων, τότε δικαιούται να προβεί σε επαλήθευση στις περιουσίες όλων των πτωχευσάντων, νοουμένου ότι δε θα εισπράξει ποσό μεγαλύτερο από την πραγματική απαίτησή του.</a:t>
            </a:r>
          </a:p>
          <a:p>
            <a:pPr marL="0" lvl="0" indent="0" algn="l" rtl="0">
              <a:lnSpc>
                <a:spcPct val="115000"/>
              </a:lnSpc>
              <a:spcAft>
                <a:spcPts val="1000"/>
              </a:spcAft>
              <a:buNone/>
              <a:tabLst>
                <a:tab pos="450215" algn="l"/>
              </a:tabLst>
            </a:pPr>
            <a:endParaRPr lang="en-CY" sz="24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Symbol" panose="05050102010706020507" pitchFamily="18"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Εάν η εξασφάλιση σε ένα δάνειο ανήκει σε τρίτο άτομο, τότε δεν αφαιρείται η αξία της εξασφάλισης  στην επαλήθευση.   </a:t>
            </a:r>
            <a:endParaRPr lang="en-CY" sz="2400" kern="100" dirty="0">
              <a:solidFill>
                <a:srgbClr val="407879"/>
              </a:solidFill>
              <a:latin typeface="Arial" panose="020B0604020202020204" pitchFamily="34" charset="0"/>
              <a:cs typeface="Arial" panose="020B0604020202020204" pitchFamily="34" charset="0"/>
            </a:endParaRPr>
          </a:p>
          <a:p>
            <a:pPr marL="0" indent="0">
              <a:buNone/>
            </a:pPr>
            <a:endParaRPr lang="en-US"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7E57A3BE-2457-1285-4448-84FE9240C388}"/>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F281FF12-00C6-9E8C-4B0D-F2295A385394}"/>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17DA5373-AA78-9BD6-F0F3-0BD25518F3B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65192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E8EEB-BAC3-56F6-BBDB-6C23B9D2DD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E88AE0-1A42-9648-CD2A-BF7DFB6E5399}"/>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69899D8-1530-2D3F-DD73-5750E98F98CB}"/>
              </a:ext>
            </a:extLst>
          </p:cNvPr>
          <p:cNvSpPr>
            <a:spLocks noGrp="1"/>
          </p:cNvSpPr>
          <p:nvPr>
            <p:ph idx="1"/>
          </p:nvPr>
        </p:nvSpPr>
        <p:spPr>
          <a:xfrm>
            <a:off x="838200" y="1444131"/>
            <a:ext cx="10728158" cy="4766876"/>
          </a:xfrm>
          <a:ln>
            <a:noFill/>
            <a:miter lim="800000"/>
          </a:ln>
        </p:spPr>
        <p:txBody>
          <a:bodyPr>
            <a:normAutofit/>
          </a:bodyPr>
          <a:lstStyle/>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115000"/>
              </a:lnSpc>
              <a:spcAft>
                <a:spcPts val="1000"/>
              </a:spcAft>
              <a:buFont typeface="Symbol" panose="05050102010706020507" pitchFamily="18"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Επαλήθευση η οποία περιλαμβάνει και τόκους, γίνεται αποδεκτή μόνο για τόκο μέχρι 9%. Εάν το επιτόκιο υπερβαίνει το 9%, τότε ο Πιστωτής δικαιούται να εισπράξει τη διαφορά του επιτοκίου μόνο όταν εξοφληθούν όλα τα επαληθευμένα ανεξασφάλιστα χρέη.</a:t>
            </a:r>
            <a:endParaRPr lang="en-CY" sz="24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Symbol" panose="05050102010706020507" pitchFamily="18"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Εάν το επιτόκιο σε συμφωνία δανείου είναι διαφορετικό από δικαστική απόφαση, τότε επαληθεύεται το χρέος με το επιτόκιο της δικαστικής απόφασης.</a:t>
            </a:r>
            <a:endParaRPr lang="en-CY" sz="2400" kern="100" dirty="0">
              <a:solidFill>
                <a:srgbClr val="407879"/>
              </a:solidFill>
              <a:latin typeface="Arial" panose="020B0604020202020204" pitchFamily="34" charset="0"/>
              <a:cs typeface="Arial" panose="020B0604020202020204" pitchFamily="34" charset="0"/>
            </a:endParaRPr>
          </a:p>
          <a:p>
            <a:pPr marL="0" indent="0">
              <a:buNone/>
            </a:pPr>
            <a:endParaRPr lang="en-US"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7276231B-17ED-8E04-D6D6-DAA2B9F4927B}"/>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4EF7B687-4955-3025-AA83-4BFF20EF83ED}"/>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ABECE75E-B830-594B-F5E5-E05B1FB6808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69864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E7BCE-8E71-B686-D564-F8587CA34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33AED-F306-91CA-D260-5599E1D81673}"/>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211B83B-C5B5-5999-D5E2-3EE11BF0F06A}"/>
              </a:ext>
            </a:extLst>
          </p:cNvPr>
          <p:cNvSpPr>
            <a:spLocks noGrp="1"/>
          </p:cNvSpPr>
          <p:nvPr>
            <p:ph idx="1"/>
          </p:nvPr>
        </p:nvSpPr>
        <p:spPr>
          <a:xfrm>
            <a:off x="838200" y="1444131"/>
            <a:ext cx="10728158" cy="4766876"/>
          </a:xfrm>
          <a:ln>
            <a:noFill/>
            <a:miter lim="800000"/>
          </a:ln>
        </p:spPr>
        <p:txBody>
          <a:bodyPr>
            <a:normAutofit lnSpcReduction="10000"/>
          </a:bodyPr>
          <a:lstStyle/>
          <a:p>
            <a:pPr marL="0" indent="0">
              <a:buNone/>
            </a:pPr>
            <a:endParaRPr lang="el-GR" sz="2400" kern="100" dirty="0">
              <a:solidFill>
                <a:srgbClr val="407879"/>
              </a:solidFill>
              <a:latin typeface="Arial" panose="020B0604020202020204" pitchFamily="34" charset="0"/>
              <a:cs typeface="Arial" panose="020B0604020202020204" pitchFamily="34" charset="0"/>
            </a:endParaRPr>
          </a:p>
          <a:p>
            <a:pPr marL="342900" lvl="0" indent="-342900" algn="l" rtl="0">
              <a:lnSpc>
                <a:spcPct val="115000"/>
              </a:lnSpc>
              <a:spcAft>
                <a:spcPts val="1000"/>
              </a:spcAft>
              <a:buFont typeface="Symbol" panose="05050102010706020507" pitchFamily="18" charset="2"/>
              <a:buChar char=""/>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r>
              <a:rPr lang="el-GR" sz="2400" kern="100" dirty="0">
                <a:solidFill>
                  <a:srgbClr val="407879"/>
                </a:solidFill>
                <a:latin typeface="Arial" panose="020B0604020202020204" pitchFamily="34" charset="0"/>
                <a:cs typeface="Arial" panose="020B0604020202020204" pitchFamily="34" charset="0"/>
              </a:rPr>
              <a:t>Κάποιες </a:t>
            </a:r>
            <a:r>
              <a:rPr lang="el-GR" sz="2400" kern="100" dirty="0" err="1">
                <a:solidFill>
                  <a:srgbClr val="407879"/>
                </a:solidFill>
                <a:latin typeface="Arial" panose="020B0604020202020204" pitchFamily="34" charset="0"/>
                <a:cs typeface="Arial" panose="020B0604020202020204" pitchFamily="34" charset="0"/>
              </a:rPr>
              <a:t>ανεκκαθάριστες</a:t>
            </a:r>
            <a:r>
              <a:rPr lang="el-GR" sz="2400" kern="100" dirty="0">
                <a:solidFill>
                  <a:srgbClr val="407879"/>
                </a:solidFill>
                <a:latin typeface="Arial" panose="020B0604020202020204" pitchFamily="34" charset="0"/>
                <a:cs typeface="Arial" panose="020B0604020202020204" pitchFamily="34" charset="0"/>
              </a:rPr>
              <a:t> </a:t>
            </a:r>
            <a:r>
              <a:rPr lang="el-GR" sz="2400" kern="100" dirty="0" err="1">
                <a:solidFill>
                  <a:srgbClr val="407879"/>
                </a:solidFill>
                <a:latin typeface="Arial" panose="020B0604020202020204" pitchFamily="34" charset="0"/>
                <a:cs typeface="Arial" panose="020B0604020202020204" pitchFamily="34" charset="0"/>
              </a:rPr>
              <a:t>αποζημειώσεις</a:t>
            </a:r>
            <a:r>
              <a:rPr lang="el-GR" sz="2400" kern="100" dirty="0">
                <a:solidFill>
                  <a:srgbClr val="407879"/>
                </a:solidFill>
                <a:latin typeface="Arial" panose="020B0604020202020204" pitchFamily="34" charset="0"/>
                <a:cs typeface="Arial" panose="020B0604020202020204" pitchFamily="34" charset="0"/>
              </a:rPr>
              <a:t> για τις οποίες ανέλαβε ο ίδιος ο πτωχεύσας συγκεκριμένη ευθύνη, όπως σύμβαση, υπόσχεση ή που περιέχουν κάποια μορφή ανηθικότητας επειδή </a:t>
            </a:r>
            <a:r>
              <a:rPr lang="el-GR" sz="2400" kern="100" dirty="0" err="1">
                <a:solidFill>
                  <a:srgbClr val="407879"/>
                </a:solidFill>
                <a:latin typeface="Arial" panose="020B0604020202020204" pitchFamily="34" charset="0"/>
                <a:cs typeface="Arial" panose="020B0604020202020204" pitchFamily="34" charset="0"/>
              </a:rPr>
              <a:t>κατεχράσθη</a:t>
            </a:r>
            <a:r>
              <a:rPr lang="el-GR" sz="2400" kern="100" dirty="0">
                <a:solidFill>
                  <a:srgbClr val="407879"/>
                </a:solidFill>
                <a:latin typeface="Arial" panose="020B0604020202020204" pitchFamily="34" charset="0"/>
                <a:cs typeface="Arial" panose="020B0604020202020204" pitchFamily="34" charset="0"/>
              </a:rPr>
              <a:t> εμπιστοσύνη μπορούν να επαληθευτούν. </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Τα έξοδα τα οποία επιδικάστηκαν σε αγωγές εναντίον πτωχεύσαντα επαληθεύονται. Εάν επιδικάστηκαν πριν την έκδοση του διατάγματος, αλλά ψηφίστηκαν μετά την έκδοση του, θα θεωρηθούν ήδη ψηφισμένα πριν την έκδοσή του.</a:t>
            </a:r>
            <a:endParaRPr lang="en-CY" sz="2400" kern="100" dirty="0">
              <a:solidFill>
                <a:srgbClr val="407879"/>
              </a:solidFill>
              <a:latin typeface="Arial" panose="020B0604020202020204" pitchFamily="34" charset="0"/>
              <a:cs typeface="Arial" panose="020B0604020202020204" pitchFamily="34" charset="0"/>
            </a:endParaRPr>
          </a:p>
          <a:p>
            <a:pPr marL="0" indent="0">
              <a:buNone/>
            </a:pPr>
            <a:endParaRPr lang="en-US"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690E4A1D-FF26-1B31-5827-0ACADFA57C56}"/>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86B471DD-2EB7-6B3F-EF43-F2338F3FCEAE}"/>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11EDC2FE-7BA7-BB1B-B3E9-36BD6D1A721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8714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07A23-09D1-3BEF-9EE3-7C51324EA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54D652-94C3-2E44-0EC5-0C7746BFB26F}"/>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822F72-349A-E749-711D-8A3477121621}"/>
              </a:ext>
            </a:extLst>
          </p:cNvPr>
          <p:cNvSpPr>
            <a:spLocks noGrp="1"/>
          </p:cNvSpPr>
          <p:nvPr>
            <p:ph idx="1"/>
          </p:nvPr>
        </p:nvSpPr>
        <p:spPr>
          <a:xfrm>
            <a:off x="838200" y="1444131"/>
            <a:ext cx="10728158" cy="4766876"/>
          </a:xfrm>
          <a:ln>
            <a:noFill/>
            <a:miter lim="800000"/>
          </a:ln>
        </p:spPr>
        <p:txBody>
          <a:bodyPr>
            <a:normAutofit/>
          </a:bodyPr>
          <a:lstStyle/>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r>
              <a:rPr lang="el-GR" sz="2400" kern="100" dirty="0">
                <a:solidFill>
                  <a:srgbClr val="407879"/>
                </a:solidFill>
                <a:latin typeface="Arial" panose="020B0604020202020204" pitchFamily="34" charset="0"/>
                <a:cs typeface="Arial" panose="020B0604020202020204" pitchFamily="34" charset="0"/>
              </a:rPr>
              <a:t>Αν ο πτωχεύσας έχει στην κατοχή του εμπορεύματα τρίτου προσώπου, τα οποία ανέλαβε να τα πωλήσει εκ μέρους του, τότε το ποσό αυτό είναι επαληθεύσιμο.</a:t>
            </a:r>
            <a:endParaRPr lang="en-CY" sz="2400" kern="100" dirty="0">
              <a:solidFill>
                <a:srgbClr val="407879"/>
              </a:solidFill>
              <a:latin typeface="Arial" panose="020B0604020202020204" pitchFamily="34" charset="0"/>
              <a:cs typeface="Arial" panose="020B0604020202020204" pitchFamily="34" charset="0"/>
            </a:endParaRPr>
          </a:p>
          <a:p>
            <a:pPr marL="0" indent="0">
              <a:buNone/>
            </a:pPr>
            <a:endParaRPr lang="en-CY"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Αν Πιστωτής παραδώσει προς φύλαξη εμπορεύματα στον χρεώστη με την υποχρέωση του χρεώστη να τα ασφαλίσει, αλλά ο χρεώστης δεν τα ασφαλίζει και κηρύσσεται σε πτώχευση. Εάν λόγω φωτιάς καταστραφούν τα εμπορεύματα, το ποσό αυτό είναι επαληθεύσιμο γιατί βασίζεται σε σύμβαση.</a:t>
            </a:r>
            <a:endParaRPr lang="en-CY" sz="2400" kern="100" dirty="0">
              <a:solidFill>
                <a:srgbClr val="407879"/>
              </a:solidFill>
              <a:latin typeface="Arial" panose="020B0604020202020204" pitchFamily="34" charset="0"/>
              <a:cs typeface="Arial" panose="020B0604020202020204" pitchFamily="34" charset="0"/>
            </a:endParaRPr>
          </a:p>
          <a:p>
            <a:pPr marL="0" indent="0">
              <a:buNone/>
            </a:pPr>
            <a:endParaRPr lang="en-CY" sz="2400" kern="100" dirty="0">
              <a:solidFill>
                <a:srgbClr val="407879"/>
              </a:solidFill>
              <a:latin typeface="Arial" panose="020B0604020202020204" pitchFamily="34" charset="0"/>
              <a:cs typeface="Arial" panose="020B0604020202020204" pitchFamily="34" charset="0"/>
            </a:endParaRPr>
          </a:p>
          <a:p>
            <a:pPr marL="0" indent="0">
              <a:buNone/>
            </a:pPr>
            <a:endParaRPr lang="en-US"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018A42A1-7171-CDCF-D95E-62D76818F805}"/>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12016CE4-66D0-9CFD-E9A8-E4DF93C5A849}"/>
              </a:ext>
            </a:extLst>
          </p:cNvPr>
          <p:cNvPicPr>
            <a:picLocks noChangeAspect="1"/>
          </p:cNvPicPr>
          <p:nvPr/>
        </p:nvPicPr>
        <p:blipFill>
          <a:blip r:embed="rId3"/>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9D444986-1F14-A7A2-4693-EF295D6E75B1}"/>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4030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48E96-FE12-19C3-9E99-E08A01857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AC494-04E5-D82C-0996-66BE6D08B11A}"/>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C5E1360-4D0E-FB1F-A1AF-DD35044AFB6B}"/>
              </a:ext>
            </a:extLst>
          </p:cNvPr>
          <p:cNvSpPr>
            <a:spLocks noGrp="1"/>
          </p:cNvSpPr>
          <p:nvPr>
            <p:ph idx="1"/>
          </p:nvPr>
        </p:nvSpPr>
        <p:spPr>
          <a:xfrm>
            <a:off x="838200" y="1444131"/>
            <a:ext cx="10728158" cy="4766876"/>
          </a:xfrm>
          <a:ln>
            <a:noFill/>
            <a:miter lim="800000"/>
          </a:ln>
        </p:spPr>
        <p:txBody>
          <a:bodyPr>
            <a:normAutofit/>
          </a:bodyPr>
          <a:lstStyle/>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r>
              <a:rPr lang="en-US" sz="2400" kern="100" dirty="0">
                <a:solidFill>
                  <a:srgbClr val="407879"/>
                </a:solidFill>
                <a:latin typeface="Arial" panose="020B0604020202020204" pitchFamily="34" charset="0"/>
                <a:cs typeface="Arial" panose="020B0604020202020204" pitchFamily="34" charset="0"/>
              </a:rPr>
              <a:t>O </a:t>
            </a:r>
            <a:r>
              <a:rPr lang="el-GR" sz="2400" kern="100" dirty="0">
                <a:solidFill>
                  <a:srgbClr val="407879"/>
                </a:solidFill>
                <a:latin typeface="Arial" panose="020B0604020202020204" pitchFamily="34" charset="0"/>
                <a:cs typeface="Arial" panose="020B0604020202020204" pitchFamily="34" charset="0"/>
              </a:rPr>
              <a:t>Πιστωτής μπορεί να επαληθεύσει στην περιουσία εγγυητή ο οποίος κηρύσσεται σε πτώχευση, το ποσό το οποίο εγγυήθηκε αφαιρώντας οποιοδήποτε ποσό εισέπραξε.</a:t>
            </a:r>
            <a:endParaRPr lang="en-CY" sz="2400" kern="100" dirty="0">
              <a:solidFill>
                <a:srgbClr val="407879"/>
              </a:solidFill>
              <a:latin typeface="Arial" panose="020B0604020202020204" pitchFamily="34" charset="0"/>
              <a:cs typeface="Arial" panose="020B0604020202020204" pitchFamily="34" charset="0"/>
            </a:endParaRPr>
          </a:p>
          <a:p>
            <a:pPr marL="0" indent="0">
              <a:buNone/>
            </a:pPr>
            <a:endParaRPr lang="en-CY"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Σε περίπτωση την οποία υπάρχουν περισσότεροι από ένας εγγυητές, οι οποίοι ευθύνονται από κοινού και κεχωρισμένως, ο Πιστωτής δικαιούται να επαληθεύσει ολόκληρο το ποσό στην πτώχευση του εγγυητή </a:t>
            </a:r>
            <a:r>
              <a:rPr lang="el-GR" sz="2400" kern="100" dirty="0" err="1">
                <a:solidFill>
                  <a:srgbClr val="407879"/>
                </a:solidFill>
                <a:latin typeface="Arial" panose="020B0604020202020204" pitchFamily="34" charset="0"/>
                <a:cs typeface="Arial" panose="020B0604020202020204" pitchFamily="34" charset="0"/>
              </a:rPr>
              <a:t>πτωχεύσαντα</a:t>
            </a:r>
            <a:r>
              <a:rPr lang="el-GR" sz="2400" kern="100" dirty="0">
                <a:solidFill>
                  <a:srgbClr val="407879"/>
                </a:solidFill>
                <a:latin typeface="Arial" panose="020B0604020202020204" pitchFamily="34" charset="0"/>
                <a:cs typeface="Arial" panose="020B0604020202020204" pitchFamily="34" charset="0"/>
              </a:rPr>
              <a:t>. Εάν οι εγγυητές ευθύνονται μόνο από κοινού, ο Πιστωτής επαληθεύει μόνο για το μερίδιο το οποίο αναλογεί στον εγγυητή </a:t>
            </a:r>
            <a:r>
              <a:rPr lang="el-GR" sz="2400" kern="100" dirty="0" err="1">
                <a:solidFill>
                  <a:srgbClr val="407879"/>
                </a:solidFill>
                <a:latin typeface="Arial" panose="020B0604020202020204" pitchFamily="34" charset="0"/>
                <a:cs typeface="Arial" panose="020B0604020202020204" pitchFamily="34" charset="0"/>
              </a:rPr>
              <a:t>πτωχεύσαντα</a:t>
            </a:r>
            <a:r>
              <a:rPr lang="el-GR" sz="2400" kern="100" dirty="0">
                <a:solidFill>
                  <a:srgbClr val="407879"/>
                </a:solidFill>
                <a:latin typeface="Arial" panose="020B0604020202020204" pitchFamily="34" charset="0"/>
                <a:cs typeface="Arial" panose="020B0604020202020204" pitchFamily="34" charset="0"/>
              </a:rPr>
              <a:t>.</a:t>
            </a:r>
            <a:endParaRPr lang="en-CY" sz="2400" kern="100" dirty="0">
              <a:solidFill>
                <a:srgbClr val="407879"/>
              </a:solidFill>
              <a:latin typeface="Arial" panose="020B0604020202020204" pitchFamily="34" charset="0"/>
              <a:cs typeface="Arial" panose="020B0604020202020204" pitchFamily="34" charset="0"/>
            </a:endParaRPr>
          </a:p>
          <a:p>
            <a:pPr marL="0" indent="0">
              <a:buNone/>
            </a:pPr>
            <a:endParaRPr lang="en-US"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AAA66C5-FB37-340A-80FC-568E97ED240A}"/>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F77988A6-77CB-17D9-7332-3B9E8B152AA2}"/>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ABF0972D-C342-965B-6228-65C068649BB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9317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4CD87-8EA2-6CBE-B487-272A8AD61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0E26F3-D781-233D-CCC9-E289A7E3127A}"/>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0154AD5-9BBD-1B13-0899-916279086A4A}"/>
              </a:ext>
            </a:extLst>
          </p:cNvPr>
          <p:cNvSpPr>
            <a:spLocks noGrp="1"/>
          </p:cNvSpPr>
          <p:nvPr>
            <p:ph idx="1"/>
          </p:nvPr>
        </p:nvSpPr>
        <p:spPr>
          <a:xfrm>
            <a:off x="838200" y="1444131"/>
            <a:ext cx="10728158" cy="4766876"/>
          </a:xfrm>
          <a:ln>
            <a:noFill/>
            <a:miter lim="800000"/>
          </a:ln>
        </p:spPr>
        <p:txBody>
          <a:bodyPr>
            <a:normAutofit lnSpcReduction="10000"/>
          </a:bodyPr>
          <a:lstStyle/>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r>
              <a:rPr lang="en-US" sz="2400" kern="100" dirty="0">
                <a:solidFill>
                  <a:srgbClr val="407879"/>
                </a:solidFill>
                <a:latin typeface="Arial" panose="020B0604020202020204" pitchFamily="34" charset="0"/>
                <a:cs typeface="Arial" panose="020B0604020202020204" pitchFamily="34" charset="0"/>
              </a:rPr>
              <a:t>O </a:t>
            </a:r>
            <a:r>
              <a:rPr lang="el-GR" sz="2400" kern="100" dirty="0">
                <a:solidFill>
                  <a:srgbClr val="407879"/>
                </a:solidFill>
                <a:latin typeface="Arial" panose="020B0604020202020204" pitchFamily="34" charset="0"/>
                <a:cs typeface="Arial" panose="020B0604020202020204" pitchFamily="34" charset="0"/>
              </a:rPr>
              <a:t>εγγυητής δικαιούται να επαληθεύσει ως μη εξασφαλισμένος Πιστωτής στην περιουσία του </a:t>
            </a:r>
            <a:r>
              <a:rPr lang="el-GR" sz="2400" kern="100" dirty="0" err="1">
                <a:solidFill>
                  <a:srgbClr val="407879"/>
                </a:solidFill>
                <a:latin typeface="Arial" panose="020B0604020202020204" pitchFamily="34" charset="0"/>
                <a:cs typeface="Arial" panose="020B0604020202020204" pitchFamily="34" charset="0"/>
              </a:rPr>
              <a:t>πρωτοφειλέτη</a:t>
            </a:r>
            <a:r>
              <a:rPr lang="el-GR" sz="2400" kern="100" dirty="0">
                <a:solidFill>
                  <a:srgbClr val="407879"/>
                </a:solidFill>
                <a:latin typeface="Arial" panose="020B0604020202020204" pitchFamily="34" charset="0"/>
                <a:cs typeface="Arial" panose="020B0604020202020204" pitchFamily="34" charset="0"/>
              </a:rPr>
              <a:t> </a:t>
            </a:r>
            <a:r>
              <a:rPr lang="el-GR" sz="2400" kern="100" dirty="0" err="1">
                <a:solidFill>
                  <a:srgbClr val="407879"/>
                </a:solidFill>
                <a:latin typeface="Arial" panose="020B0604020202020204" pitchFamily="34" charset="0"/>
                <a:cs typeface="Arial" panose="020B0604020202020204" pitchFamily="34" charset="0"/>
              </a:rPr>
              <a:t>πτωχεύσαντα</a:t>
            </a:r>
            <a:r>
              <a:rPr lang="el-GR" sz="2400" kern="100" dirty="0">
                <a:solidFill>
                  <a:srgbClr val="407879"/>
                </a:solidFill>
                <a:latin typeface="Arial" panose="020B0604020202020204" pitchFamily="34" charset="0"/>
                <a:cs typeface="Arial" panose="020B0604020202020204" pitchFamily="34" charset="0"/>
              </a:rPr>
              <a:t> μόνο εάν ο Πιστωτής έχει πλήρως ξοφληθεί.</a:t>
            </a:r>
            <a:endParaRPr lang="en-CY" sz="2400" kern="100" dirty="0">
              <a:solidFill>
                <a:srgbClr val="407879"/>
              </a:solidFill>
              <a:latin typeface="Arial" panose="020B0604020202020204" pitchFamily="34" charset="0"/>
              <a:cs typeface="Arial" panose="020B0604020202020204" pitchFamily="34" charset="0"/>
            </a:endParaRP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Αν ο διαχειριστής μιας διαθήκης αρνηθεί να επαληθεύσει στην περιουσία πτωχεύσαντα, τότε οποιοσδήποτε κληρονόμος ή ενδιαφερόμενο πρόσωπο, μπορεί να ζητήσει άδεια από το Δικαστήριο για να προβεί εκείνος σε επαλήθευση.</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Μετά από αίτηση του διαχειριστή ή Πιστωτή, το Δικαστήριο δύναται να μειώσει ποσό το οποίο απαιτείται.</a:t>
            </a:r>
            <a:endParaRPr lang="en-CY" sz="2400" kern="100" dirty="0">
              <a:solidFill>
                <a:srgbClr val="407879"/>
              </a:solidFill>
              <a:latin typeface="Arial" panose="020B0604020202020204" pitchFamily="34" charset="0"/>
              <a:cs typeface="Arial" panose="020B0604020202020204" pitchFamily="34" charset="0"/>
            </a:endParaRPr>
          </a:p>
          <a:p>
            <a:pPr marL="0" indent="0">
              <a:buNone/>
            </a:pPr>
            <a:endParaRPr lang="en-CY" sz="2400" kern="100" dirty="0">
              <a:solidFill>
                <a:srgbClr val="407879"/>
              </a:solidFill>
              <a:latin typeface="Arial" panose="020B0604020202020204" pitchFamily="34" charset="0"/>
              <a:cs typeface="Arial" panose="020B0604020202020204" pitchFamily="34" charset="0"/>
            </a:endParaRPr>
          </a:p>
          <a:p>
            <a:pPr marL="0" indent="0">
              <a:buNone/>
            </a:pPr>
            <a:endParaRPr lang="en-CY" sz="2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6CBF4B9-BDD2-479B-81F4-EBC299CA6247}"/>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5CE86879-1D9F-2C70-467B-CB281C27B2CC}"/>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07C531A7-C5A7-B396-17EB-EAF3EF6B972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0253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46DB1-7B6B-2473-CF2C-7CBDDD1084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4C3AA8-69C0-BA14-5452-08B99B6076FC}"/>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Μη 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4CF152B-2FB1-5B1E-6AD6-55CEB5A7D0B3}"/>
              </a:ext>
            </a:extLst>
          </p:cNvPr>
          <p:cNvSpPr>
            <a:spLocks noGrp="1"/>
          </p:cNvSpPr>
          <p:nvPr>
            <p:ph idx="1"/>
          </p:nvPr>
        </p:nvSpPr>
        <p:spPr>
          <a:xfrm>
            <a:off x="838200" y="1444131"/>
            <a:ext cx="10728158" cy="4766876"/>
          </a:xfrm>
          <a:ln>
            <a:noFill/>
            <a:miter lim="800000"/>
          </a:ln>
        </p:spPr>
        <p:txBody>
          <a:bodyPr>
            <a:normAutofit lnSpcReduction="10000"/>
          </a:bodyPr>
          <a:lstStyle/>
          <a:p>
            <a:r>
              <a:rPr lang="el-GR" sz="2400" kern="100" dirty="0">
                <a:solidFill>
                  <a:srgbClr val="407879"/>
                </a:solidFill>
                <a:latin typeface="Arial" panose="020B0604020202020204" pitchFamily="34" charset="0"/>
                <a:cs typeface="Arial" panose="020B0604020202020204" pitchFamily="34" charset="0"/>
              </a:rPr>
              <a:t>Απαιτήσεις σε μορφή ανεκκαθάριστων αποζημιώσεων, οι οποίες προκύπτουν διαφορετικά παρά από σύμβαση, υπόσχεση ή κατάχρηση εμπιστοσύνης, δε δύνανται να επαληθευτούν σε πτώχευση. Μόνο προσωπικές ζημιές ή αποζημιώσεις δεν μπορούν να επαληθευτούν </a:t>
            </a:r>
            <a:r>
              <a:rPr lang="el-GR" sz="2400" kern="100" dirty="0" err="1">
                <a:solidFill>
                  <a:srgbClr val="407879"/>
                </a:solidFill>
                <a:latin typeface="Arial" panose="020B0604020202020204" pitchFamily="34" charset="0"/>
                <a:cs typeface="Arial" panose="020B0604020202020204" pitchFamily="34" charset="0"/>
              </a:rPr>
              <a:t>π.χ</a:t>
            </a:r>
            <a:r>
              <a:rPr lang="el-GR" sz="2400" kern="100" dirty="0">
                <a:solidFill>
                  <a:srgbClr val="407879"/>
                </a:solidFill>
                <a:latin typeface="Arial" panose="020B0604020202020204" pitchFamily="34" charset="0"/>
                <a:cs typeface="Arial" panose="020B0604020202020204" pitchFamily="34" charset="0"/>
              </a:rPr>
              <a:t> για επίθεση ή σε περίπτωση που η βάση είναι ο δόλος.</a:t>
            </a:r>
            <a:endParaRPr lang="en-CY" sz="2400" kern="100" dirty="0">
              <a:solidFill>
                <a:srgbClr val="407879"/>
              </a:solidFill>
              <a:latin typeface="Arial" panose="020B0604020202020204" pitchFamily="34" charset="0"/>
              <a:cs typeface="Arial" panose="020B0604020202020204" pitchFamily="34" charset="0"/>
            </a:endParaRPr>
          </a:p>
          <a:p>
            <a:pPr marL="0" indent="0">
              <a:buNone/>
            </a:pPr>
            <a:endParaRPr lang="en-CY"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Σε περίπτωση που Πιστωτής προχωρήσει σε αγωγή εναντίον του πτωχεύσαντα, η οποία δεν εκδικάστηκε, τότε το χρέος αυτό δεν μπορεί να επαληθευτεί, επειδή πρέπει να αποφασίσει το Δικαστήριο.</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Τα έξοδα τα οποία επιδικάστηκαν σε αγωγή την οποία ο ίδιος ο πτωχεύσας έγειρε, δεν επαληθεύονται, διότι δεν υπήρχε χρέος το οποίο προέκυψε πριν από την πτώχευση.</a:t>
            </a:r>
          </a:p>
          <a:p>
            <a:endParaRPr lang="en-US"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43CDB04E-C9BA-B6B2-6947-C7AB46EF4664}"/>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B805F28F-1399-DCF7-3FDD-AD220DAF2853}"/>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6D9EA16E-4B6F-2812-3C67-B414262D7F7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7127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36BFE-6D0E-7C13-044F-A4E5B992B3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8A477-0504-D46C-B3FE-595008D79DD8}"/>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Μη 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F71487B-FD90-CDD2-FFFC-5D9940C06C27}"/>
              </a:ext>
            </a:extLst>
          </p:cNvPr>
          <p:cNvSpPr>
            <a:spLocks noGrp="1"/>
          </p:cNvSpPr>
          <p:nvPr>
            <p:ph idx="1"/>
          </p:nvPr>
        </p:nvSpPr>
        <p:spPr>
          <a:xfrm>
            <a:off x="838200" y="1444131"/>
            <a:ext cx="10728158" cy="4766876"/>
          </a:xfrm>
          <a:ln>
            <a:noFill/>
            <a:miter lim="800000"/>
          </a:ln>
        </p:spPr>
        <p:txBody>
          <a:bodyPr>
            <a:normAutofit fontScale="62500" lnSpcReduction="20000"/>
          </a:bodyPr>
          <a:lstStyle/>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115000"/>
              </a:lnSpc>
              <a:spcAft>
                <a:spcPts val="1000"/>
              </a:spcAft>
              <a:buFont typeface="Symbol" panose="05050102010706020507" pitchFamily="18" charset="2"/>
              <a:buChar char=""/>
              <a:tabLst>
                <a:tab pos="450215" algn="l"/>
              </a:tabLst>
            </a:pPr>
            <a:r>
              <a:rPr lang="el-GR" sz="3800" kern="100" dirty="0">
                <a:solidFill>
                  <a:srgbClr val="407879"/>
                </a:solidFill>
                <a:latin typeface="Arial" panose="020B0604020202020204" pitchFamily="34" charset="0"/>
                <a:cs typeface="Arial" panose="020B0604020202020204" pitchFamily="34" charset="0"/>
              </a:rPr>
              <a:t>Χρέη για τα οποία δεν είναι δυνατόν να εκτιμηθεί η αξία τους δίκαια, δεν μπορούν να επαληθευτούν.</a:t>
            </a:r>
            <a:endParaRPr lang="en-CY" sz="3800" kern="100" dirty="0">
              <a:solidFill>
                <a:srgbClr val="407879"/>
              </a:solidFill>
              <a:latin typeface="Arial" panose="020B0604020202020204" pitchFamily="34" charset="0"/>
              <a:cs typeface="Arial" panose="020B0604020202020204" pitchFamily="34" charset="0"/>
            </a:endParaRPr>
          </a:p>
          <a:p>
            <a:pPr marL="342900" lvl="0" indent="-342900" algn="just">
              <a:lnSpc>
                <a:spcPct val="115000"/>
              </a:lnSpc>
              <a:spcAft>
                <a:spcPts val="1000"/>
              </a:spcAft>
              <a:buFont typeface="Symbol" panose="05050102010706020507" pitchFamily="18" charset="2"/>
              <a:buChar char=""/>
            </a:pPr>
            <a:r>
              <a:rPr lang="el-GR" sz="3800" kern="100" dirty="0">
                <a:solidFill>
                  <a:srgbClr val="407879"/>
                </a:solidFill>
                <a:latin typeface="Arial" panose="020B0604020202020204" pitchFamily="34" charset="0"/>
                <a:cs typeface="Arial" panose="020B0604020202020204" pitchFamily="34" charset="0"/>
              </a:rPr>
              <a:t>Σε περίπτωση διαφωνίας σχετικά με το ποσό της επαλήθευσης, τότε οποιοδήποτε πρόσωπο - Πιστωτής ή εγγυητής ή πτωχεύσας μπορεί να προσφύγει στο Δικαστήριο εντός 21 ημερών από την ημερομηνία της ειδοποίησης και να εκδοθεί σχετικό Διάταγμα το οποίο θα αναφέρει το ποσό χρέους δίκαια εκτιμημένο.  Ακολούθως για το ποσό αυτό θα ακολουθηθεί η ίδια διαδικασία έγκρισης/απόρριψης και εάν γίνει αποδεκτό θα περιληφθεί στα επαληθεύσιμα  χρέη. Όμως, σε περίπτωση την οποία δεν μπορεί να εκτιμηθεί δίκαια το χρέος, τότε το Δικαστήριο εκδίδει τέτοιο διάταγμα και το χρέος δεν μπορεί να επαληθευτεί.</a:t>
            </a:r>
            <a:endParaRPr lang="en-CY" sz="3800" kern="100" dirty="0">
              <a:solidFill>
                <a:srgbClr val="407879"/>
              </a:solidFill>
              <a:latin typeface="Arial" panose="020B0604020202020204" pitchFamily="34" charset="0"/>
              <a:cs typeface="Arial" panose="020B060402020202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92A5B90-AEBD-3F71-1CE2-4AD5FE59DB51}"/>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F4444D73-9D97-78C4-6549-6C9CD69AD329}"/>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E0095260-6042-3349-50CD-221F71366B7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7154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4D3CF-2F28-937B-40F7-874A2116B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C2530D-16C3-2C07-E271-877AC511CDBB}"/>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Μη 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1F2BB69-293F-704A-D66E-F07B7DB7CBA1}"/>
              </a:ext>
            </a:extLst>
          </p:cNvPr>
          <p:cNvSpPr>
            <a:spLocks noGrp="1"/>
          </p:cNvSpPr>
          <p:nvPr>
            <p:ph idx="1"/>
          </p:nvPr>
        </p:nvSpPr>
        <p:spPr>
          <a:xfrm>
            <a:off x="838200" y="1444131"/>
            <a:ext cx="10728158" cy="4766876"/>
          </a:xfrm>
          <a:ln>
            <a:noFill/>
            <a:miter lim="800000"/>
          </a:ln>
        </p:spPr>
        <p:txBody>
          <a:bodyPr>
            <a:normAutofit lnSpcReduction="10000"/>
          </a:bodyPr>
          <a:lstStyle/>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rtl="0">
              <a:lnSpc>
                <a:spcPct val="115000"/>
              </a:lnSpc>
              <a:spcAft>
                <a:spcPts val="1000"/>
              </a:spcAft>
              <a:buFont typeface="Symbol" panose="05050102010706020507" pitchFamily="18" charset="2"/>
              <a:buChar char=""/>
            </a:pPr>
            <a:r>
              <a:rPr lang="el-GR" sz="2400" kern="100" dirty="0">
                <a:solidFill>
                  <a:srgbClr val="407879"/>
                </a:solidFill>
                <a:latin typeface="Arial" panose="020B0604020202020204" pitchFamily="34" charset="0"/>
                <a:cs typeface="Arial" panose="020B0604020202020204" pitchFamily="34" charset="0"/>
              </a:rPr>
              <a:t>Εάν ο Πιστωτής έλαβε γνώση για πράξη πτώχευσης εναντίον πτωχεύσαντα και παρόλα αυτά δάνεισε στον πτωχεύσαντα, τότε το χρέος αυτό δεν επαληθεύεται. Από τη στιγμή που ο Πιστωτής γνώριζε και </a:t>
            </a:r>
            <a:r>
              <a:rPr lang="el-GR" sz="2400" kern="100" dirty="0" err="1">
                <a:solidFill>
                  <a:srgbClr val="407879"/>
                </a:solidFill>
                <a:latin typeface="Arial" panose="020B0604020202020204" pitchFamily="34" charset="0"/>
                <a:cs typeface="Arial" panose="020B0604020202020204" pitchFamily="34" charset="0"/>
              </a:rPr>
              <a:t>αποδέκτηκε</a:t>
            </a:r>
            <a:r>
              <a:rPr lang="el-GR" sz="2400" kern="100" dirty="0">
                <a:solidFill>
                  <a:srgbClr val="407879"/>
                </a:solidFill>
                <a:latin typeface="Arial" panose="020B0604020202020204" pitchFamily="34" charset="0"/>
                <a:cs typeface="Arial" panose="020B0604020202020204" pitchFamily="34" charset="0"/>
              </a:rPr>
              <a:t> τη δημιουργία χρέους, έθετε τον εαυτό του σε κίνδυνο και σε αδυναμία να επαληθεύσει και να εισπράξει το ποσό.</a:t>
            </a:r>
            <a:endParaRPr lang="en-CY" sz="2400" kern="100" dirty="0">
              <a:solidFill>
                <a:srgbClr val="407879"/>
              </a:solidFill>
              <a:latin typeface="Arial" panose="020B0604020202020204" pitchFamily="34" charset="0"/>
              <a:cs typeface="Arial" panose="020B0604020202020204" pitchFamily="34" charset="0"/>
            </a:endParaRPr>
          </a:p>
          <a:p>
            <a:pPr marL="342900" lvl="0" indent="-342900" algn="just">
              <a:lnSpc>
                <a:spcPct val="115000"/>
              </a:lnSpc>
              <a:spcAft>
                <a:spcPts val="1000"/>
              </a:spcAft>
              <a:buFont typeface="Symbol" panose="05050102010706020507" pitchFamily="18" charset="2"/>
              <a:buChar char=""/>
            </a:pPr>
            <a:r>
              <a:rPr lang="el-GR" sz="2400" kern="100" dirty="0">
                <a:solidFill>
                  <a:srgbClr val="407879"/>
                </a:solidFill>
                <a:latin typeface="Arial" panose="020B0604020202020204" pitchFamily="34" charset="0"/>
                <a:cs typeface="Arial" panose="020B0604020202020204" pitchFamily="34" charset="0"/>
              </a:rPr>
              <a:t>Εάν ο πτωχεύσας ενοικίαζε ακίνητο, το οποίο καταστράφηκε από πυρκαγιά και ο ιδιοκτήτης επαληθεύσει τη ζημιά, τότε πρέπει να ελεγχτεί εάν ο ιδιοκτήτης είχε ασφαλισμένο το ακίνητο. Εάν διεκδίκησε </a:t>
            </a:r>
            <a:r>
              <a:rPr lang="el-GR" sz="2400" kern="100" dirty="0" err="1">
                <a:solidFill>
                  <a:srgbClr val="407879"/>
                </a:solidFill>
                <a:latin typeface="Arial" panose="020B0604020202020204" pitchFamily="34" charset="0"/>
                <a:cs typeface="Arial" panose="020B0604020202020204" pitchFamily="34" charset="0"/>
              </a:rPr>
              <a:t>αποζημείωση</a:t>
            </a:r>
            <a:r>
              <a:rPr lang="el-GR" sz="2400" kern="100" dirty="0">
                <a:solidFill>
                  <a:srgbClr val="407879"/>
                </a:solidFill>
                <a:latin typeface="Arial" panose="020B0604020202020204" pitchFamily="34" charset="0"/>
                <a:cs typeface="Arial" panose="020B0604020202020204" pitchFamily="34" charset="0"/>
              </a:rPr>
              <a:t> από την ασφαλιστική Εταιρεία, τότε δε θα του επιτραπεί να επαληθεύσει.</a:t>
            </a:r>
            <a:endParaRPr lang="en-CY" sz="2400" kern="100" dirty="0">
              <a:solidFill>
                <a:srgbClr val="407879"/>
              </a:solidFill>
              <a:latin typeface="Arial" panose="020B0604020202020204" pitchFamily="34" charset="0"/>
              <a:cs typeface="Arial" panose="020B060402020202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6A143FCC-38B2-A98E-8BE6-602F07BEF5FB}"/>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B853131D-95F2-F2A3-597A-F883FED0FD9B}"/>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5838C73C-9FBF-BFC9-CBE0-FA7B5EAC64E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146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F6E41-0C16-37BE-9B58-F12E967AC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7E3875-AB13-7422-27D9-FDF06E7388F0}"/>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sym typeface="Helvetica Neue"/>
              </a:rPr>
              <a:t>Πράξη πτώχευσης - επεξήγηση όρων</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5C06F99E-91EC-5E96-B9D1-14537DE9EF2A}"/>
              </a:ext>
            </a:extLst>
          </p:cNvPr>
          <p:cNvSpPr>
            <a:spLocks noGrp="1"/>
          </p:cNvSpPr>
          <p:nvPr>
            <p:ph idx="1"/>
          </p:nvPr>
        </p:nvSpPr>
        <p:spPr>
          <a:xfrm>
            <a:off x="838200" y="1444131"/>
            <a:ext cx="10760242" cy="4433936"/>
          </a:xfrm>
          <a:ln>
            <a:noFill/>
            <a:miter lim="800000"/>
          </a:ln>
        </p:spPr>
        <p:txBody>
          <a:bodyPr>
            <a:normAutofit lnSpcReduction="10000"/>
          </a:bodyPr>
          <a:lstStyle/>
          <a:p>
            <a:pPr marL="0" indent="0">
              <a:buNone/>
            </a:pPr>
            <a:r>
              <a:rPr lang="el-GR" sz="2200" kern="100" dirty="0">
                <a:solidFill>
                  <a:srgbClr val="407879"/>
                </a:solidFill>
                <a:latin typeface="Arial" panose="020B0604020202020204" pitchFamily="34" charset="0"/>
                <a:cs typeface="Arial" panose="020B0604020202020204" pitchFamily="34" charset="0"/>
              </a:rPr>
              <a:t>Ο </a:t>
            </a:r>
            <a:r>
              <a:rPr lang="el-GR" sz="2200" u="sng" kern="100" dirty="0">
                <a:solidFill>
                  <a:srgbClr val="407879"/>
                </a:solidFill>
                <a:latin typeface="Arial" panose="020B0604020202020204" pitchFamily="34" charset="0"/>
                <a:cs typeface="Arial" panose="020B0604020202020204" pitchFamily="34" charset="0"/>
              </a:rPr>
              <a:t>οφειλέτης</a:t>
            </a:r>
            <a:r>
              <a:rPr lang="el-GR" sz="2200" kern="100" dirty="0">
                <a:solidFill>
                  <a:srgbClr val="407879"/>
                </a:solidFill>
                <a:latin typeface="Arial" panose="020B0604020202020204" pitchFamily="34" charset="0"/>
                <a:cs typeface="Arial" panose="020B0604020202020204" pitchFamily="34" charset="0"/>
              </a:rPr>
              <a:t> θεωρείται οποιοδήποτε φυσικό πρόσωπο που:</a:t>
            </a:r>
          </a:p>
          <a:p>
            <a:pPr>
              <a:buFont typeface="Arial" panose="020B0604020202020204" pitchFamily="34" charset="0"/>
              <a:buChar char="•"/>
            </a:pPr>
            <a:r>
              <a:rPr lang="el-GR" sz="2200" kern="100" dirty="0">
                <a:solidFill>
                  <a:srgbClr val="407879"/>
                </a:solidFill>
                <a:latin typeface="Arial" panose="020B0604020202020204" pitchFamily="34" charset="0"/>
                <a:cs typeface="Arial" panose="020B0604020202020204" pitchFamily="34" charset="0"/>
              </a:rPr>
              <a:t>Βρίσκεται ή συνήθως διαμένει στην Κύπρο ή</a:t>
            </a:r>
          </a:p>
          <a:p>
            <a:pPr>
              <a:buFont typeface="Arial" panose="020B0604020202020204" pitchFamily="34" charset="0"/>
              <a:buChar char="•"/>
            </a:pPr>
            <a:r>
              <a:rPr lang="el-GR" sz="2200" kern="100" dirty="0">
                <a:solidFill>
                  <a:srgbClr val="407879"/>
                </a:solidFill>
                <a:latin typeface="Arial" panose="020B0604020202020204" pitchFamily="34" charset="0"/>
                <a:cs typeface="Arial" panose="020B0604020202020204" pitchFamily="34" charset="0"/>
              </a:rPr>
              <a:t>Διεξάγει εργασίες στην Κύπρο ή</a:t>
            </a:r>
          </a:p>
          <a:p>
            <a:pPr>
              <a:buFont typeface="Arial" panose="020B0604020202020204" pitchFamily="34" charset="0"/>
              <a:buChar char="•"/>
            </a:pPr>
            <a:r>
              <a:rPr lang="el-GR" sz="2200" kern="100" dirty="0">
                <a:solidFill>
                  <a:srgbClr val="407879"/>
                </a:solidFill>
                <a:latin typeface="Arial" panose="020B0604020202020204" pitchFamily="34" charset="0"/>
                <a:cs typeface="Arial" panose="020B0604020202020204" pitchFamily="34" charset="0"/>
              </a:rPr>
              <a:t>Είναι μέλος οίκου ή συνεταιρισμού που δραστηριοποιείται στην Κύπρο.</a:t>
            </a:r>
          </a:p>
          <a:p>
            <a:pPr marL="0" indent="0">
              <a:buNone/>
            </a:pPr>
            <a:endParaRPr lang="el-GR" sz="2200" kern="100" dirty="0">
              <a:solidFill>
                <a:srgbClr val="407879"/>
              </a:solidFill>
              <a:latin typeface="Arial" panose="020B0604020202020204" pitchFamily="34" charset="0"/>
              <a:cs typeface="Arial" panose="020B0604020202020204" pitchFamily="34" charset="0"/>
            </a:endParaRPr>
          </a:p>
          <a:p>
            <a:pPr marL="0" indent="0">
              <a:buNone/>
            </a:pPr>
            <a:r>
              <a:rPr lang="el-GR" sz="2200" kern="100" dirty="0">
                <a:solidFill>
                  <a:srgbClr val="407879"/>
                </a:solidFill>
                <a:latin typeface="Arial" panose="020B0604020202020204" pitchFamily="34" charset="0"/>
                <a:cs typeface="Arial" panose="020B0604020202020204" pitchFamily="34" charset="0"/>
              </a:rPr>
              <a:t>Ειδοποίηση Πτώχευσης:</a:t>
            </a:r>
          </a:p>
          <a:p>
            <a:pPr>
              <a:buFont typeface="Arial" panose="020B0604020202020204" pitchFamily="34" charset="0"/>
              <a:buChar char="•"/>
            </a:pPr>
            <a:r>
              <a:rPr lang="el-GR" sz="2200" kern="100" dirty="0">
                <a:solidFill>
                  <a:srgbClr val="407879"/>
                </a:solidFill>
                <a:latin typeface="Arial" panose="020B0604020202020204" pitchFamily="34" charset="0"/>
                <a:cs typeface="Arial" panose="020B0604020202020204" pitchFamily="34" charset="0"/>
              </a:rPr>
              <a:t>Είναι η συγκεκριμένη διαδικασία με την οποία ενημερώνεται ο οφειλέτης για την υποχρέωση πληρωμής ή διευθέτησης του χρέους.</a:t>
            </a:r>
          </a:p>
          <a:p>
            <a:pPr>
              <a:buFont typeface="Arial" panose="020B0604020202020204" pitchFamily="34" charset="0"/>
              <a:buChar char="•"/>
            </a:pPr>
            <a:r>
              <a:rPr lang="el-GR" sz="2200" kern="100" dirty="0">
                <a:solidFill>
                  <a:srgbClr val="407879"/>
                </a:solidFill>
                <a:latin typeface="Arial" panose="020B0604020202020204" pitchFamily="34" charset="0"/>
                <a:cs typeface="Arial" panose="020B0604020202020204" pitchFamily="34" charset="0"/>
              </a:rPr>
              <a:t>Εξηγεί τις συνέπειες της μη συμμόρφωσης.</a:t>
            </a:r>
          </a:p>
          <a:p>
            <a:pPr>
              <a:buFont typeface="Arial" panose="020B0604020202020204" pitchFamily="34" charset="0"/>
              <a:buChar char="•"/>
            </a:pPr>
            <a:r>
              <a:rPr lang="el-GR" sz="2200" kern="100" dirty="0">
                <a:solidFill>
                  <a:srgbClr val="407879"/>
                </a:solidFill>
                <a:latin typeface="Arial" panose="020B0604020202020204" pitchFamily="34" charset="0"/>
                <a:cs typeface="Arial" panose="020B0604020202020204" pitchFamily="34" charset="0"/>
              </a:rPr>
              <a:t>Μπορεί να ορίζει κάποιον αντιπρόσωπο για την πληρωμή ή άλλες ενέργειες.</a:t>
            </a:r>
          </a:p>
          <a:p>
            <a:pPr>
              <a:buFont typeface="Arial" panose="020B0604020202020204" pitchFamily="34" charset="0"/>
              <a:buChar char="•"/>
            </a:pPr>
            <a:r>
              <a:rPr lang="el-GR" sz="2200" kern="100" dirty="0">
                <a:solidFill>
                  <a:srgbClr val="407879"/>
                </a:solidFill>
                <a:latin typeface="Arial" panose="020B0604020202020204" pitchFamily="34" charset="0"/>
                <a:cs typeface="Arial" panose="020B0604020202020204" pitchFamily="34" charset="0"/>
              </a:rPr>
              <a:t>Δεν ακυρώνεται λόγω ανακρίβειας ποσού, εκτός αν αμφισβητηθεί έγκαιρα.</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D20FFFA-AC6A-C6C3-B4CF-4A54D6BC42F9}"/>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2BBEA121-A323-4A8F-160A-7B77CE2DE34D}"/>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BF7CF7DE-33AE-7C73-2501-472CEA90DD8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F4FC570A-B99F-0747-C0E9-B7FF4C39A05D}"/>
              </a:ext>
            </a:extLst>
          </p:cNvPr>
          <p:cNvSpPr>
            <a:spLocks noGrp="1"/>
          </p:cNvSpPr>
          <p:nvPr>
            <p:ph type="sldNum" sz="quarter" idx="12"/>
          </p:nvPr>
        </p:nvSpPr>
        <p:spPr/>
        <p:txBody>
          <a:bodyPr/>
          <a:lstStyle/>
          <a:p>
            <a:fld id="{96BF25DB-7583-4C6D-92E2-9A981C6D8FC4}" type="slidenum">
              <a:rPr lang="en-CY" smtClean="0"/>
              <a:t>6</a:t>
            </a:fld>
            <a:endParaRPr lang="en-CY"/>
          </a:p>
        </p:txBody>
      </p:sp>
    </p:spTree>
    <p:extLst>
      <p:ext uri="{BB962C8B-B14F-4D97-AF65-F5344CB8AC3E}">
        <p14:creationId xmlns:p14="http://schemas.microsoft.com/office/powerpoint/2010/main" val="29208405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421F4-E6A8-370D-C98F-EC2D4166E3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567DA9-3CD2-9EE6-0B38-F169A87E2D8E}"/>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Μη 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5FA853B-57F3-2EB5-BDBF-2ADCEB80DA7E}"/>
              </a:ext>
            </a:extLst>
          </p:cNvPr>
          <p:cNvSpPr>
            <a:spLocks noGrp="1"/>
          </p:cNvSpPr>
          <p:nvPr>
            <p:ph idx="1"/>
          </p:nvPr>
        </p:nvSpPr>
        <p:spPr>
          <a:xfrm>
            <a:off x="838200" y="1444131"/>
            <a:ext cx="10728158" cy="4766876"/>
          </a:xfrm>
          <a:ln>
            <a:noFill/>
            <a:miter lim="800000"/>
          </a:ln>
        </p:spPr>
        <p:txBody>
          <a:bodyPr>
            <a:normAutofit/>
          </a:bodyPr>
          <a:lstStyle/>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115000"/>
              </a:lnSpc>
              <a:spcAft>
                <a:spcPts val="1000"/>
              </a:spcAft>
              <a:buFont typeface="Symbol" panose="05050102010706020507" pitchFamily="18"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Είναι δυνατόν επαλήθευση η οποία αρχικά έγινε αποδεκτή αργότερα να διαγραφεί λόγω αποδεικτικών στοιχείων τα οποία δεν </a:t>
            </a:r>
            <a:r>
              <a:rPr lang="el-GR" sz="2400" kern="100" dirty="0" err="1">
                <a:solidFill>
                  <a:srgbClr val="407879"/>
                </a:solidFill>
                <a:latin typeface="Arial" panose="020B0604020202020204" pitchFamily="34" charset="0"/>
                <a:cs typeface="Arial" panose="020B0604020202020204" pitchFamily="34" charset="0"/>
              </a:rPr>
              <a:t>ευσταθούσαν</a:t>
            </a:r>
            <a:r>
              <a:rPr lang="el-GR" sz="2400" kern="100" dirty="0">
                <a:solidFill>
                  <a:srgbClr val="407879"/>
                </a:solidFill>
                <a:latin typeface="Arial" panose="020B0604020202020204" pitchFamily="34" charset="0"/>
                <a:cs typeface="Arial" panose="020B0604020202020204" pitchFamily="34" charset="0"/>
              </a:rPr>
              <a:t>.</a:t>
            </a:r>
          </a:p>
          <a:p>
            <a:pPr marL="342900" lvl="0" indent="-342900" algn="l">
              <a:lnSpc>
                <a:spcPct val="115000"/>
              </a:lnSpc>
              <a:spcAft>
                <a:spcPts val="1000"/>
              </a:spcAft>
              <a:buFont typeface="Symbol" panose="05050102010706020507" pitchFamily="18"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Χρέη τα οποία δημιουργήθηκαν μετά το διάταγμα πτώχευσης δεν επαληθεύονται και ο Πιστωτής δικαιούται να προχωρήσει σε οποιαδήποτε μέτρα εναντίον του </a:t>
            </a:r>
            <a:r>
              <a:rPr lang="el-GR" sz="2400" kern="100" dirty="0" err="1">
                <a:solidFill>
                  <a:srgbClr val="407879"/>
                </a:solidFill>
                <a:latin typeface="Arial" panose="020B0604020202020204" pitchFamily="34" charset="0"/>
                <a:cs typeface="Arial" panose="020B0604020202020204" pitchFamily="34" charset="0"/>
              </a:rPr>
              <a:t>πτωχεύσαντα</a:t>
            </a:r>
            <a:r>
              <a:rPr lang="el-GR" sz="2400" kern="100" dirty="0">
                <a:solidFill>
                  <a:srgbClr val="407879"/>
                </a:solidFill>
                <a:latin typeface="Arial" panose="020B0604020202020204" pitchFamily="34" charset="0"/>
                <a:cs typeface="Arial" panose="020B0604020202020204" pitchFamily="34" charset="0"/>
              </a:rPr>
              <a:t>.</a:t>
            </a:r>
          </a:p>
          <a:p>
            <a:pPr marL="342900" indent="-342900">
              <a:lnSpc>
                <a:spcPct val="115000"/>
              </a:lnSpc>
              <a:spcAft>
                <a:spcPts val="1000"/>
              </a:spcAft>
              <a:buFont typeface="Symbol" panose="05050102010706020507" pitchFamily="18"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Δεν μπορεί να επαληθευτεί ποσό το οποίο βασίζεται σε σύμβαση και το αντάλλαγμα να είναι παράνομο. Είναι δυνατόν να επαληθευτεί μόνο το μέρος του ποσού το οποίο βασίζεται σε νόμιμο αντάλλαγμα.</a:t>
            </a:r>
            <a:endParaRPr lang="en-CY" sz="2400" kern="100" dirty="0">
              <a:solidFill>
                <a:srgbClr val="407879"/>
              </a:solidFill>
              <a:latin typeface="Arial" panose="020B0604020202020204" pitchFamily="34" charset="0"/>
              <a:cs typeface="Arial" panose="020B0604020202020204" pitchFamily="34" charset="0"/>
            </a:endParaRPr>
          </a:p>
          <a:p>
            <a:pPr marL="0" lvl="0" indent="0" algn="l">
              <a:lnSpc>
                <a:spcPct val="115000"/>
              </a:lnSpc>
              <a:spcAft>
                <a:spcPts val="1000"/>
              </a:spcAft>
              <a:buNone/>
              <a:tabLst>
                <a:tab pos="450215" algn="l"/>
              </a:tabLst>
            </a:pPr>
            <a:endParaRPr lang="en-CY" sz="2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81459A5-E3EE-47D9-AEFA-2B89695A8057}"/>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9440B763-8359-FF20-B028-CB4DA4C88FEA}"/>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41BDD118-BFEF-D665-BC0D-6C55485D376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88395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AF9B5-CBEB-1C1B-C18D-CC4FF51AB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4392D-FAEF-3A78-F597-52F8B53ADE46}"/>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Μη επαληθεύσιμα χρέη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06F1D0F-EE60-98E6-FFDD-7253A9C3ED0A}"/>
              </a:ext>
            </a:extLst>
          </p:cNvPr>
          <p:cNvSpPr>
            <a:spLocks noGrp="1"/>
          </p:cNvSpPr>
          <p:nvPr>
            <p:ph idx="1"/>
          </p:nvPr>
        </p:nvSpPr>
        <p:spPr>
          <a:xfrm>
            <a:off x="838200" y="1444131"/>
            <a:ext cx="10728158" cy="4766876"/>
          </a:xfrm>
          <a:ln>
            <a:noFill/>
            <a:miter lim="800000"/>
          </a:ln>
        </p:spPr>
        <p:txBody>
          <a:bodyPr>
            <a:normAutofit/>
          </a:bodyPr>
          <a:lstStyle/>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115000"/>
              </a:lnSpc>
              <a:spcAft>
                <a:spcPts val="1000"/>
              </a:spcAft>
              <a:buFont typeface="Symbol" panose="05050102010706020507" pitchFamily="18"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Χρέη τα οποία αφορούν παράνομο παιγνίδι ή στοίχημα ή βασίζονται σε απόφαση η οποία λήφθηκε με παράνομη μαρτυρία, τότε τα χρέη αυτά δεν επαληθεύονται, εκτός αν </a:t>
            </a:r>
            <a:r>
              <a:rPr lang="el-GR" sz="2400" kern="100" dirty="0" err="1">
                <a:solidFill>
                  <a:srgbClr val="407879"/>
                </a:solidFill>
                <a:latin typeface="Arial" panose="020B0604020202020204" pitchFamily="34" charset="0"/>
                <a:cs typeface="Arial" panose="020B0604020202020204" pitchFamily="34" charset="0"/>
              </a:rPr>
              <a:t>διεξήχθηκαν</a:t>
            </a:r>
            <a:r>
              <a:rPr lang="el-GR" sz="2400" kern="100" dirty="0">
                <a:solidFill>
                  <a:srgbClr val="407879"/>
                </a:solidFill>
                <a:latin typeface="Arial" panose="020B0604020202020204" pitchFamily="34" charset="0"/>
                <a:cs typeface="Arial" panose="020B0604020202020204" pitchFamily="34" charset="0"/>
              </a:rPr>
              <a:t> σε χώρα που αυτό δεν ήταν παράνομο.</a:t>
            </a:r>
            <a:endParaRPr lang="en-CY" sz="24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Symbol" panose="05050102010706020507" pitchFamily="18"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Σε περίπτωση στην οποία υπάρχει απόφαση χρέους εναντίον εγγυητή, αλλά με αναστολή μέχρι να διεκπεραιωθεί η εκποίηση, τότε ο διαχειριστής δεν μπορεί να αποδεχτεί την επαλήθευση.</a:t>
            </a:r>
            <a:endParaRPr lang="en-CY" sz="2400" kern="100" dirty="0">
              <a:solidFill>
                <a:srgbClr val="407879"/>
              </a:solidFill>
              <a:latin typeface="Arial" panose="020B0604020202020204" pitchFamily="34" charset="0"/>
              <a:cs typeface="Arial" panose="020B060402020202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6F9B7B42-885F-283C-C100-0E872084FF6E}"/>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2C7967E2-3FF2-64FE-9892-55890B9549BF}"/>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18550C69-617B-C575-8C03-26CFDEF710F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69245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chemeClr val="bg1"/>
            </a:gs>
            <a:gs pos="58726">
              <a:srgbClr val="098495"/>
            </a:gs>
            <a:gs pos="34000">
              <a:srgbClr val="9DCED5"/>
            </a:gs>
            <a:gs pos="44000">
              <a:srgbClr val="098495"/>
            </a:gs>
            <a:gs pos="81000">
              <a:srgbClr val="9DCED5"/>
            </a:gs>
            <a:gs pos="100000">
              <a:schemeClr val="bg1"/>
            </a:gs>
          </a:gsLst>
          <a:lin ang="4800000" scaled="0"/>
          <a:tileRect/>
        </a:gradFill>
        <a:effectLst/>
      </p:bgPr>
    </p:bg>
    <p:spTree>
      <p:nvGrpSpPr>
        <p:cNvPr id="1" name="">
          <a:extLst>
            <a:ext uri="{FF2B5EF4-FFF2-40B4-BE49-F238E27FC236}">
              <a16:creationId xmlns:a16="http://schemas.microsoft.com/office/drawing/2014/main" id="{B1D921A4-80A5-9941-C178-BE0BAC8A19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3938D-D25A-72AB-4EDE-EDF14E0499F5}"/>
              </a:ext>
            </a:extLst>
          </p:cNvPr>
          <p:cNvSpPr>
            <a:spLocks noGrp="1"/>
          </p:cNvSpPr>
          <p:nvPr>
            <p:ph type="ctrTitle"/>
          </p:nvPr>
        </p:nvSpPr>
        <p:spPr>
          <a:xfrm>
            <a:off x="337127" y="2260004"/>
            <a:ext cx="11517745" cy="2684067"/>
          </a:xfrm>
        </p:spPr>
        <p:txBody>
          <a:bodyPr anchor="t">
            <a:normAutofit/>
          </a:bodyPr>
          <a:lstStyle/>
          <a:p>
            <a:r>
              <a:rPr lang="el-GR" sz="6000" b="1" kern="100" dirty="0">
                <a:solidFill>
                  <a:schemeClr val="bg1"/>
                </a:solidFill>
                <a:latin typeface="Arial" panose="020B0604020202020204" pitchFamily="34" charset="0"/>
                <a:cs typeface="Arial" panose="020B0604020202020204" pitchFamily="34" charset="0"/>
                <a:sym typeface="Helvetica Neue"/>
              </a:rPr>
              <a:t>Διαχείριση πτωχευτικής περιουσίας</a:t>
            </a:r>
            <a:endParaRPr lang="en-CY"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F8C15B5-0707-EDC0-3E43-06EDFBAED493}"/>
              </a:ext>
            </a:extLst>
          </p:cNvPr>
          <p:cNvSpPr>
            <a:spLocks noGrp="1"/>
          </p:cNvSpPr>
          <p:nvPr>
            <p:ph type="subTitle" idx="1"/>
          </p:nvPr>
        </p:nvSpPr>
        <p:spPr/>
        <p:txBody>
          <a:bodyPr/>
          <a:lstStyle/>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CY" dirty="0"/>
          </a:p>
        </p:txBody>
      </p:sp>
      <p:sp>
        <p:nvSpPr>
          <p:cNvPr id="5" name="Slide Number Placeholder 4">
            <a:extLst>
              <a:ext uri="{FF2B5EF4-FFF2-40B4-BE49-F238E27FC236}">
                <a16:creationId xmlns:a16="http://schemas.microsoft.com/office/drawing/2014/main" id="{1096CDBE-1532-8E87-24E4-E4F8D8498DF9}"/>
              </a:ext>
            </a:extLst>
          </p:cNvPr>
          <p:cNvSpPr>
            <a:spLocks noGrp="1"/>
          </p:cNvSpPr>
          <p:nvPr>
            <p:ph type="sldNum" sz="quarter" idx="12"/>
          </p:nvPr>
        </p:nvSpPr>
        <p:spPr/>
        <p:txBody>
          <a:bodyPr/>
          <a:lstStyle/>
          <a:p>
            <a:fld id="{96BF25DB-7583-4C6D-92E2-9A981C6D8FC4}" type="slidenum">
              <a:rPr lang="en-CY" smtClean="0"/>
              <a:pPr/>
              <a:t>62</a:t>
            </a:fld>
            <a:endParaRPr lang="en-CY" dirty="0"/>
          </a:p>
        </p:txBody>
      </p:sp>
    </p:spTree>
    <p:extLst>
      <p:ext uri="{BB962C8B-B14F-4D97-AF65-F5344CB8AC3E}">
        <p14:creationId xmlns:p14="http://schemas.microsoft.com/office/powerpoint/2010/main" val="3710621668"/>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D45F-2A4E-98F9-7F7B-8B3C556475D3}"/>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sym typeface="Helvetica Neue"/>
              </a:rPr>
              <a:t>Διαχείριση πτωχευτικής περιουσίας</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FC190A83-00A2-2FA1-A01F-4D2A169B0CAF}"/>
              </a:ext>
            </a:extLst>
          </p:cNvPr>
          <p:cNvSpPr>
            <a:spLocks noGrp="1"/>
          </p:cNvSpPr>
          <p:nvPr>
            <p:ph idx="1"/>
          </p:nvPr>
        </p:nvSpPr>
        <p:spPr>
          <a:xfrm>
            <a:off x="838200" y="1444131"/>
            <a:ext cx="10760242" cy="4433936"/>
          </a:xfrm>
          <a:ln>
            <a:noFill/>
            <a:miter lim="800000"/>
          </a:ln>
        </p:spPr>
        <p:txBody>
          <a:bodyPr>
            <a:normAutofit/>
          </a:bodyPr>
          <a:lstStyle/>
          <a:p>
            <a:pPr marL="0" indent="0">
              <a:buNone/>
            </a:pPr>
            <a:r>
              <a:rPr lang="el-GR" sz="2400" kern="100" dirty="0">
                <a:solidFill>
                  <a:srgbClr val="407879"/>
                </a:solidFill>
                <a:latin typeface="Arial" panose="020B0604020202020204" pitchFamily="34" charset="0"/>
                <a:cs typeface="Arial" panose="020B0604020202020204" pitchFamily="34" charset="0"/>
                <a:sym typeface="Helvetica Neue"/>
              </a:rPr>
              <a:t>Βασικά σημεία</a:t>
            </a:r>
            <a:r>
              <a:rPr lang="en-US" sz="2400" kern="100" dirty="0">
                <a:solidFill>
                  <a:srgbClr val="407879"/>
                </a:solidFill>
                <a:latin typeface="Arial" panose="020B0604020202020204" pitchFamily="34" charset="0"/>
                <a:cs typeface="Arial" panose="020B0604020202020204" pitchFamily="34" charset="0"/>
                <a:sym typeface="Helvetica Neue"/>
              </a:rPr>
              <a:t>:</a:t>
            </a:r>
          </a:p>
          <a:p>
            <a:r>
              <a:rPr lang="el-GR" sz="2400" kern="100" dirty="0">
                <a:solidFill>
                  <a:srgbClr val="407879"/>
                </a:solidFill>
                <a:latin typeface="Arial" panose="020B0604020202020204" pitchFamily="34" charset="0"/>
                <a:cs typeface="Arial" panose="020B0604020202020204" pitchFamily="34" charset="0"/>
                <a:sym typeface="Helvetica Neue"/>
              </a:rPr>
              <a:t>Διορισμός διαχειριστή</a:t>
            </a:r>
          </a:p>
          <a:p>
            <a:r>
              <a:rPr lang="el-GR" sz="2400" kern="100" dirty="0">
                <a:solidFill>
                  <a:srgbClr val="407879"/>
                </a:solidFill>
                <a:latin typeface="Arial" panose="020B0604020202020204" pitchFamily="34" charset="0"/>
                <a:cs typeface="Arial" panose="020B0604020202020204" pitchFamily="34" charset="0"/>
              </a:rPr>
              <a:t>Ρευστοποίηση περιουσίας</a:t>
            </a:r>
          </a:p>
          <a:p>
            <a:r>
              <a:rPr lang="el-GR" sz="2400" kern="100" dirty="0">
                <a:solidFill>
                  <a:srgbClr val="407879"/>
                </a:solidFill>
                <a:latin typeface="Arial" panose="020B0604020202020204" pitchFamily="34" charset="0"/>
                <a:cs typeface="Arial" panose="020B0604020202020204" pitchFamily="34" charset="0"/>
                <a:sym typeface="Helvetica Neue"/>
              </a:rPr>
              <a:t>Καταμερισμός ενεργητικού</a:t>
            </a:r>
          </a:p>
          <a:p>
            <a:r>
              <a:rPr lang="el-GR" sz="2400" kern="100" dirty="0">
                <a:solidFill>
                  <a:srgbClr val="407879"/>
                </a:solidFill>
                <a:latin typeface="Arial" panose="020B0604020202020204" pitchFamily="34" charset="0"/>
                <a:cs typeface="Arial" panose="020B0604020202020204" pitchFamily="34" charset="0"/>
              </a:rPr>
              <a:t>Περιουσία διαθέσιμη για πληρωμή χρεών</a:t>
            </a:r>
            <a:endParaRPr lang="en-US"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Παραδείγματα διαδικασιών ρευστοποίησης κινητής και ακίνητης περιουσίας</a:t>
            </a:r>
            <a:endParaRPr lang="en-CY"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sym typeface="Helvetica Neue"/>
              </a:rPr>
              <a:t>Λογαριασμοί διαχειριστών</a:t>
            </a:r>
            <a:endParaRPr lang="en-US" sz="2400" kern="100" dirty="0">
              <a:solidFill>
                <a:srgbClr val="407879"/>
              </a:solidFill>
              <a:latin typeface="Arial" panose="020B0604020202020204" pitchFamily="34" charset="0"/>
              <a:cs typeface="Arial" panose="020B0604020202020204" pitchFamily="34" charset="0"/>
              <a:sym typeface="Helvetica Neue"/>
            </a:endParaRPr>
          </a:p>
        </p:txBody>
      </p:sp>
      <p:cxnSp>
        <p:nvCxnSpPr>
          <p:cNvPr id="4" name="Straight Connector 3">
            <a:extLst>
              <a:ext uri="{FF2B5EF4-FFF2-40B4-BE49-F238E27FC236}">
                <a16:creationId xmlns:a16="http://schemas.microsoft.com/office/drawing/2014/main" id="{68C258A3-8ECD-053C-EC3B-EDD4730D48D2}"/>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217B325E-3559-48F3-8C10-03D0128DEA8A}"/>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8B4C6A8F-75E5-9753-CC48-B45A7909DFF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1C97E708-F11F-43A7-7CAE-9D7FF4872C37}"/>
              </a:ext>
            </a:extLst>
          </p:cNvPr>
          <p:cNvSpPr>
            <a:spLocks noGrp="1"/>
          </p:cNvSpPr>
          <p:nvPr>
            <p:ph type="sldNum" sz="quarter" idx="12"/>
          </p:nvPr>
        </p:nvSpPr>
        <p:spPr/>
        <p:txBody>
          <a:bodyPr/>
          <a:lstStyle/>
          <a:p>
            <a:fld id="{96BF25DB-7583-4C6D-92E2-9A981C6D8FC4}" type="slidenum">
              <a:rPr lang="en-CY" smtClean="0"/>
              <a:t>63</a:t>
            </a:fld>
            <a:endParaRPr lang="en-CY"/>
          </a:p>
        </p:txBody>
      </p:sp>
    </p:spTree>
    <p:extLst>
      <p:ext uri="{BB962C8B-B14F-4D97-AF65-F5344CB8AC3E}">
        <p14:creationId xmlns:p14="http://schemas.microsoft.com/office/powerpoint/2010/main" val="16754893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A4837-68FB-DCD7-3B2D-6574B4F5AB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22DE79-4380-F78A-B878-18D77B1840B6}"/>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sym typeface="Helvetica Neue"/>
              </a:rPr>
              <a:t>Διορισμός διαχειριστή πτώχευσης</a:t>
            </a:r>
            <a:endParaRPr lang="en-CY" dirty="0"/>
          </a:p>
        </p:txBody>
      </p:sp>
      <p:sp>
        <p:nvSpPr>
          <p:cNvPr id="3" name="Content Placeholder 2">
            <a:extLst>
              <a:ext uri="{FF2B5EF4-FFF2-40B4-BE49-F238E27FC236}">
                <a16:creationId xmlns:a16="http://schemas.microsoft.com/office/drawing/2014/main" id="{17410ED1-47ED-A082-D061-9D8C0AAADE58}"/>
              </a:ext>
            </a:extLst>
          </p:cNvPr>
          <p:cNvSpPr>
            <a:spLocks noGrp="1"/>
          </p:cNvSpPr>
          <p:nvPr>
            <p:ph idx="1"/>
          </p:nvPr>
        </p:nvSpPr>
        <p:spPr>
          <a:xfrm>
            <a:off x="838200" y="1825625"/>
            <a:ext cx="10515600" cy="4052445"/>
          </a:xfrm>
          <a:ln>
            <a:noFill/>
            <a:miter lim="800000"/>
          </a:ln>
        </p:spPr>
        <p:txBody>
          <a:bodyPr/>
          <a:lstStyle/>
          <a:p>
            <a:r>
              <a:rPr lang="el-GR" sz="2400" kern="100" dirty="0">
                <a:solidFill>
                  <a:srgbClr val="407879"/>
                </a:solidFill>
                <a:latin typeface="Arial" panose="020B0604020202020204" pitchFamily="34" charset="0"/>
                <a:cs typeface="Arial" panose="020B0604020202020204" pitchFamily="34" charset="0"/>
              </a:rPr>
              <a:t>Με την έκδοση του Διατάγματος Πτώχευσης διορίζεται διαχειριστής ο Επίσημος Παραλήπτης / Τμήμα Αφερεγγυότητας.</a:t>
            </a:r>
            <a:endParaRPr lang="en-US" sz="2400" kern="100" dirty="0">
              <a:solidFill>
                <a:srgbClr val="407879"/>
              </a:solidFill>
              <a:latin typeface="Arial" panose="020B0604020202020204" pitchFamily="34" charset="0"/>
              <a:cs typeface="Arial" panose="020B0604020202020204" pitchFamily="34" charset="0"/>
            </a:endParaRPr>
          </a:p>
          <a:p>
            <a:endParaRPr lang="el-GR" dirty="0"/>
          </a:p>
          <a:p>
            <a:r>
              <a:rPr lang="el-GR" sz="2400" kern="100" dirty="0">
                <a:solidFill>
                  <a:srgbClr val="407879"/>
                </a:solidFill>
                <a:latin typeface="Arial" panose="020B0604020202020204" pitchFamily="34" charset="0"/>
                <a:cs typeface="Arial" panose="020B0604020202020204" pitchFamily="34" charset="0"/>
              </a:rPr>
              <a:t>Ο διαχειριστής έχει εξουσία και καθήκον</a:t>
            </a:r>
            <a:r>
              <a:rPr lang="en-US" sz="2400" kern="100" dirty="0">
                <a:solidFill>
                  <a:srgbClr val="407879"/>
                </a:solidFill>
                <a:latin typeface="Arial" panose="020B0604020202020204" pitchFamily="34" charset="0"/>
                <a:cs typeface="Arial" panose="020B0604020202020204" pitchFamily="34" charset="0"/>
              </a:rPr>
              <a:t>:</a:t>
            </a:r>
            <a:endParaRPr lang="el-GR" sz="2400" kern="100" dirty="0">
              <a:solidFill>
                <a:srgbClr val="407879"/>
              </a:solidFill>
              <a:latin typeface="Arial" panose="020B0604020202020204" pitchFamily="34" charset="0"/>
              <a:cs typeface="Arial" panose="020B0604020202020204" pitchFamily="34" charset="0"/>
            </a:endParaRPr>
          </a:p>
          <a:p>
            <a:pPr lvl="1"/>
            <a:r>
              <a:rPr lang="el-GR" sz="2000" kern="100" dirty="0">
                <a:solidFill>
                  <a:srgbClr val="407879"/>
                </a:solidFill>
                <a:latin typeface="Arial" panose="020B0604020202020204" pitchFamily="34" charset="0"/>
                <a:cs typeface="Arial" panose="020B0604020202020204" pitchFamily="34" charset="0"/>
              </a:rPr>
              <a:t>να συλλέγει</a:t>
            </a:r>
          </a:p>
          <a:p>
            <a:pPr lvl="1"/>
            <a:r>
              <a:rPr lang="el-GR" sz="2000" kern="100" dirty="0">
                <a:solidFill>
                  <a:srgbClr val="407879"/>
                </a:solidFill>
                <a:latin typeface="Arial" panose="020B0604020202020204" pitchFamily="34" charset="0"/>
                <a:cs typeface="Arial" panose="020B0604020202020204" pitchFamily="34" charset="0"/>
              </a:rPr>
              <a:t>να διαχειρίζεται </a:t>
            </a:r>
          </a:p>
          <a:p>
            <a:pPr lvl="1"/>
            <a:r>
              <a:rPr lang="el-GR" sz="2000" kern="100" dirty="0">
                <a:solidFill>
                  <a:srgbClr val="407879"/>
                </a:solidFill>
                <a:latin typeface="Arial" panose="020B0604020202020204" pitchFamily="34" charset="0"/>
                <a:cs typeface="Arial" panose="020B0604020202020204" pitchFamily="34" charset="0"/>
              </a:rPr>
              <a:t>να ρευστοποιεί</a:t>
            </a:r>
          </a:p>
          <a:p>
            <a:pPr lvl="1"/>
            <a:r>
              <a:rPr lang="el-GR" sz="2000" kern="100" dirty="0">
                <a:solidFill>
                  <a:srgbClr val="407879"/>
                </a:solidFill>
                <a:latin typeface="Arial" panose="020B0604020202020204" pitchFamily="34" charset="0"/>
                <a:cs typeface="Arial" panose="020B0604020202020204" pitchFamily="34" charset="0"/>
              </a:rPr>
              <a:t>να διανέμει μέρισμα </a:t>
            </a:r>
            <a:endParaRPr lang="en-US" sz="2000" kern="100" dirty="0">
              <a:solidFill>
                <a:srgbClr val="407879"/>
              </a:solidFill>
              <a:latin typeface="Arial" panose="020B0604020202020204" pitchFamily="34" charset="0"/>
              <a:cs typeface="Arial" panose="020B0604020202020204" pitchFamily="34" charset="0"/>
            </a:endParaRPr>
          </a:p>
          <a:p>
            <a:endParaRPr lang="en-CY" dirty="0"/>
          </a:p>
        </p:txBody>
      </p:sp>
      <p:cxnSp>
        <p:nvCxnSpPr>
          <p:cNvPr id="4" name="Straight Connector 3">
            <a:extLst>
              <a:ext uri="{FF2B5EF4-FFF2-40B4-BE49-F238E27FC236}">
                <a16:creationId xmlns:a16="http://schemas.microsoft.com/office/drawing/2014/main" id="{086401B0-8E99-D48F-7BC2-9AAECD5EC13C}"/>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D3F2FE75-A561-7CD8-3F88-6B9A63B77B31}"/>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02068572-A635-C182-53A1-2DAC8D33DC5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5" name="Right Brace 4">
            <a:extLst>
              <a:ext uri="{FF2B5EF4-FFF2-40B4-BE49-F238E27FC236}">
                <a16:creationId xmlns:a16="http://schemas.microsoft.com/office/drawing/2014/main" id="{E9E2C135-D318-F2AE-C2A8-E1DD4B4DBE79}"/>
              </a:ext>
            </a:extLst>
          </p:cNvPr>
          <p:cNvSpPr/>
          <p:nvPr/>
        </p:nvSpPr>
        <p:spPr>
          <a:xfrm>
            <a:off x="3515557" y="3506680"/>
            <a:ext cx="488272" cy="102980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Y"/>
          </a:p>
        </p:txBody>
      </p:sp>
      <p:sp>
        <p:nvSpPr>
          <p:cNvPr id="6" name="TextBox 5">
            <a:extLst>
              <a:ext uri="{FF2B5EF4-FFF2-40B4-BE49-F238E27FC236}">
                <a16:creationId xmlns:a16="http://schemas.microsoft.com/office/drawing/2014/main" id="{A36E2D5E-DEFB-BD72-467B-C1FEC7DF4D1C}"/>
              </a:ext>
            </a:extLst>
          </p:cNvPr>
          <p:cNvSpPr txBox="1"/>
          <p:nvPr/>
        </p:nvSpPr>
        <p:spPr>
          <a:xfrm>
            <a:off x="4199137" y="3823600"/>
            <a:ext cx="2610036" cy="400110"/>
          </a:xfrm>
          <a:prstGeom prst="rect">
            <a:avLst/>
          </a:prstGeom>
          <a:noFill/>
        </p:spPr>
        <p:txBody>
          <a:bodyPr wrap="square" rtlCol="0">
            <a:spAutoFit/>
          </a:bodyPr>
          <a:lstStyle/>
          <a:p>
            <a:r>
              <a:rPr lang="el-GR" sz="2000" kern="100" dirty="0">
                <a:solidFill>
                  <a:srgbClr val="407879"/>
                </a:solidFill>
                <a:latin typeface="Arial" panose="020B0604020202020204" pitchFamily="34" charset="0"/>
                <a:cs typeface="Arial" panose="020B0604020202020204" pitchFamily="34" charset="0"/>
              </a:rPr>
              <a:t>περιουσιακά στοιχεία</a:t>
            </a:r>
            <a:endParaRPr lang="en-CY" sz="2000" kern="100" dirty="0">
              <a:solidFill>
                <a:srgbClr val="407879"/>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1FEE45C4-1F89-C67F-F00C-8F433A9D1641}"/>
              </a:ext>
            </a:extLst>
          </p:cNvPr>
          <p:cNvSpPr>
            <a:spLocks noGrp="1"/>
          </p:cNvSpPr>
          <p:nvPr>
            <p:ph type="sldNum" sz="quarter" idx="12"/>
          </p:nvPr>
        </p:nvSpPr>
        <p:spPr/>
        <p:txBody>
          <a:bodyPr/>
          <a:lstStyle/>
          <a:p>
            <a:fld id="{96BF25DB-7583-4C6D-92E2-9A981C6D8FC4}" type="slidenum">
              <a:rPr lang="en-CY" smtClean="0"/>
              <a:t>64</a:t>
            </a:fld>
            <a:endParaRPr lang="en-CY"/>
          </a:p>
        </p:txBody>
      </p:sp>
    </p:spTree>
    <p:extLst>
      <p:ext uri="{BB962C8B-B14F-4D97-AF65-F5344CB8AC3E}">
        <p14:creationId xmlns:p14="http://schemas.microsoft.com/office/powerpoint/2010/main" val="241181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7599D-1220-D881-0171-70A18A047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65B74-1034-A269-37F8-A2CB8AB5EED8}"/>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sym typeface="Helvetica Neue"/>
              </a:rPr>
              <a:t>Τρόποι διορισμού διαχειριστή</a:t>
            </a:r>
            <a:endParaRPr lang="en-CY" dirty="0"/>
          </a:p>
        </p:txBody>
      </p:sp>
      <p:sp>
        <p:nvSpPr>
          <p:cNvPr id="3" name="Content Placeholder 2">
            <a:extLst>
              <a:ext uri="{FF2B5EF4-FFF2-40B4-BE49-F238E27FC236}">
                <a16:creationId xmlns:a16="http://schemas.microsoft.com/office/drawing/2014/main" id="{43FCD435-B22F-3447-5A72-CF5DBC650C5D}"/>
              </a:ext>
            </a:extLst>
          </p:cNvPr>
          <p:cNvSpPr>
            <a:spLocks noGrp="1"/>
          </p:cNvSpPr>
          <p:nvPr>
            <p:ph idx="1"/>
          </p:nvPr>
        </p:nvSpPr>
        <p:spPr>
          <a:xfrm>
            <a:off x="838200" y="1591831"/>
            <a:ext cx="10728158" cy="4619176"/>
          </a:xfrm>
          <a:ln>
            <a:noFill/>
            <a:miter lim="800000"/>
          </a:ln>
        </p:spPr>
        <p:txBody>
          <a:bodyPr/>
          <a:lstStyle/>
          <a:p>
            <a:r>
              <a:rPr lang="el-GR" sz="2400" kern="100" dirty="0">
                <a:solidFill>
                  <a:srgbClr val="407879"/>
                </a:solidFill>
                <a:latin typeface="Arial" panose="020B0604020202020204" pitchFamily="34" charset="0"/>
                <a:cs typeface="Arial" panose="020B0604020202020204" pitchFamily="34" charset="0"/>
              </a:rPr>
              <a:t>Ποιοι μπορούν να διοριστούν ως διαχειριστές</a:t>
            </a:r>
            <a:r>
              <a:rPr lang="en-US" sz="2400" kern="100" dirty="0">
                <a:solidFill>
                  <a:srgbClr val="407879"/>
                </a:solidFill>
                <a:latin typeface="Arial" panose="020B0604020202020204" pitchFamily="34" charset="0"/>
                <a:cs typeface="Arial" panose="020B0604020202020204" pitchFamily="34" charset="0"/>
              </a:rPr>
              <a:t>;</a:t>
            </a:r>
          </a:p>
          <a:p>
            <a:pPr lvl="1"/>
            <a:r>
              <a:rPr lang="el-GR" sz="2000" kern="100" dirty="0">
                <a:solidFill>
                  <a:srgbClr val="407879"/>
                </a:solidFill>
                <a:latin typeface="Arial" panose="020B0604020202020204" pitchFamily="34" charset="0"/>
                <a:cs typeface="Arial" panose="020B0604020202020204" pitchFamily="34" charset="0"/>
              </a:rPr>
              <a:t>Επίσημος Παραλήπτης / Τμήμα Αφερεγγυότητας</a:t>
            </a:r>
            <a:endParaRPr lang="en-US" sz="2000" kern="100" dirty="0">
              <a:solidFill>
                <a:srgbClr val="407879"/>
              </a:solidFill>
              <a:latin typeface="Arial" panose="020B0604020202020204" pitchFamily="34" charset="0"/>
              <a:cs typeface="Arial" panose="020B0604020202020204" pitchFamily="34" charset="0"/>
            </a:endParaRPr>
          </a:p>
          <a:p>
            <a:pPr lvl="1"/>
            <a:r>
              <a:rPr lang="el-GR" sz="2000" kern="100" dirty="0">
                <a:solidFill>
                  <a:srgbClr val="407879"/>
                </a:solidFill>
                <a:latin typeface="Arial" panose="020B0604020202020204" pitchFamily="34" charset="0"/>
                <a:cs typeface="Arial" panose="020B0604020202020204" pitchFamily="34" charset="0"/>
              </a:rPr>
              <a:t>Σύμβουλοι Αφερεγγυότητας</a:t>
            </a:r>
          </a:p>
          <a:p>
            <a:pPr marL="457200" lvl="1" indent="0">
              <a:buNone/>
            </a:pPr>
            <a:endParaRPr lang="en-US" sz="20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Διαχειριστής πτώχευσης δεν μπορεί να είναι </a:t>
            </a:r>
            <a:r>
              <a:rPr lang="el-GR" sz="2400" b="1" kern="100" dirty="0">
                <a:solidFill>
                  <a:srgbClr val="407879"/>
                </a:solidFill>
                <a:latin typeface="Arial" panose="020B0604020202020204" pitchFamily="34" charset="0"/>
                <a:cs typeface="Arial" panose="020B0604020202020204" pitchFamily="34" charset="0"/>
              </a:rPr>
              <a:t>νομικό πρόσωπο.</a:t>
            </a:r>
          </a:p>
          <a:p>
            <a:endParaRPr lang="el-GR" b="1"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Διορίζεται ιδιώτης διαχειριστής από τον κατάλογο αδειοδοτημένων συμβούλων αφερεγγυότητας, μετά από απόφαση της πρώτης συνέλευσης των πιστωτών.</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Οι πιστωτές μπορούν να διορίσουν περισσότερο από ένα διαχειριστή.</a:t>
            </a:r>
          </a:p>
          <a:p>
            <a:endParaRPr lang="en-CY"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5F2D3198-506D-3E88-CC2C-D6A1D786EED4}"/>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826BC702-D789-BF08-E43B-43C0018C55A9}"/>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CB1CEA4B-16B2-842E-7DE1-FB9D36D4CED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D0837072-9436-3B23-9D37-422A09707D27}"/>
              </a:ext>
            </a:extLst>
          </p:cNvPr>
          <p:cNvSpPr>
            <a:spLocks noGrp="1"/>
          </p:cNvSpPr>
          <p:nvPr>
            <p:ph type="sldNum" sz="quarter" idx="12"/>
          </p:nvPr>
        </p:nvSpPr>
        <p:spPr/>
        <p:txBody>
          <a:bodyPr/>
          <a:lstStyle/>
          <a:p>
            <a:fld id="{96BF25DB-7583-4C6D-92E2-9A981C6D8FC4}" type="slidenum">
              <a:rPr lang="en-CY" smtClean="0"/>
              <a:t>65</a:t>
            </a:fld>
            <a:endParaRPr lang="en-CY"/>
          </a:p>
        </p:txBody>
      </p:sp>
    </p:spTree>
    <p:extLst>
      <p:ext uri="{BB962C8B-B14F-4D97-AF65-F5344CB8AC3E}">
        <p14:creationId xmlns:p14="http://schemas.microsoft.com/office/powerpoint/2010/main" val="37572961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09513-7093-CB4C-850E-665FF724B3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47895-AA92-1519-9754-C998708350FE}"/>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sym typeface="Helvetica Neue"/>
              </a:rPr>
              <a:t>Τρόποι διορισμού διαχειριστή - συνέχεια</a:t>
            </a:r>
            <a:endParaRPr lang="en-CY" dirty="0"/>
          </a:p>
        </p:txBody>
      </p:sp>
      <p:sp>
        <p:nvSpPr>
          <p:cNvPr id="3" name="Content Placeholder 2">
            <a:extLst>
              <a:ext uri="{FF2B5EF4-FFF2-40B4-BE49-F238E27FC236}">
                <a16:creationId xmlns:a16="http://schemas.microsoft.com/office/drawing/2014/main" id="{158BD69E-B63A-390E-753D-14C908EEDC3A}"/>
              </a:ext>
            </a:extLst>
          </p:cNvPr>
          <p:cNvSpPr>
            <a:spLocks noGrp="1"/>
          </p:cNvSpPr>
          <p:nvPr>
            <p:ph idx="1"/>
          </p:nvPr>
        </p:nvSpPr>
        <p:spPr>
          <a:xfrm>
            <a:off x="838200" y="1591831"/>
            <a:ext cx="10728158" cy="4619176"/>
          </a:xfrm>
          <a:ln>
            <a:noFill/>
            <a:miter lim="800000"/>
          </a:ln>
        </p:spPr>
        <p:txBody>
          <a:bodyPr>
            <a:normAutofit fontScale="92500" lnSpcReduction="20000"/>
          </a:bodyPr>
          <a:lstStyle/>
          <a:p>
            <a:r>
              <a:rPr lang="el-GR" sz="2400" kern="100" dirty="0">
                <a:solidFill>
                  <a:srgbClr val="407879"/>
                </a:solidFill>
                <a:latin typeface="Arial" panose="020B0604020202020204" pitchFamily="34" charset="0"/>
                <a:cs typeface="Arial" panose="020B0604020202020204" pitchFamily="34" charset="0"/>
              </a:rPr>
              <a:t>Δυνατότητα να διοριστεί ιδιώτης διαχειριστής με μονομερής αίτηση του Τμήματος Αφερεγγυότητας αφού προσκομισθούν τα ακόλουθα πιστοποιητικά από τον σύμβουλο αφερεγγυότητας</a:t>
            </a:r>
            <a:r>
              <a:rPr lang="en-US" sz="2400" kern="100">
                <a:solidFill>
                  <a:srgbClr val="407879"/>
                </a:solidFill>
                <a:latin typeface="Arial" panose="020B0604020202020204" pitchFamily="34" charset="0"/>
                <a:cs typeface="Arial" panose="020B0604020202020204" pitchFamily="34" charset="0"/>
              </a:rPr>
              <a:t>:</a:t>
            </a:r>
            <a:endParaRPr lang="el-GR" sz="2400" kern="100" dirty="0">
              <a:solidFill>
                <a:srgbClr val="407879"/>
              </a:solidFill>
              <a:latin typeface="Arial" panose="020B0604020202020204" pitchFamily="34" charset="0"/>
              <a:cs typeface="Arial" panose="020B0604020202020204" pitchFamily="34" charset="0"/>
            </a:endParaRPr>
          </a:p>
          <a:p>
            <a:pPr lvl="1"/>
            <a:r>
              <a:rPr lang="el-GR" sz="2000" kern="100" dirty="0">
                <a:solidFill>
                  <a:srgbClr val="407879"/>
                </a:solidFill>
                <a:latin typeface="Arial" panose="020B0604020202020204" pitchFamily="34" charset="0"/>
                <a:cs typeface="Arial" panose="020B0604020202020204" pitchFamily="34" charset="0"/>
              </a:rPr>
              <a:t>Συγκατάθεση της πλειοψηφίας πιστωτών σε χρέη για διορισμό διαχειριστή συγκεκριμένου συμβούλου αφερεγγυότητας.</a:t>
            </a:r>
          </a:p>
          <a:p>
            <a:pPr lvl="1"/>
            <a:r>
              <a:rPr lang="el-GR" sz="2000" kern="100" dirty="0">
                <a:solidFill>
                  <a:srgbClr val="407879"/>
                </a:solidFill>
                <a:latin typeface="Arial" panose="020B0604020202020204" pitchFamily="34" charset="0"/>
                <a:cs typeface="Arial" panose="020B0604020202020204" pitchFamily="34" charset="0"/>
              </a:rPr>
              <a:t>Συγκατάθεση του συμβούλου αφερεγγυότητας.</a:t>
            </a:r>
          </a:p>
          <a:p>
            <a:pPr lvl="1"/>
            <a:r>
              <a:rPr lang="el-GR" sz="2000" kern="100" dirty="0">
                <a:solidFill>
                  <a:srgbClr val="407879"/>
                </a:solidFill>
                <a:latin typeface="Arial" panose="020B0604020202020204" pitchFamily="34" charset="0"/>
                <a:cs typeface="Arial" panose="020B0604020202020204" pitchFamily="34" charset="0"/>
              </a:rPr>
              <a:t>Επαγγελματική άδεια του συμβούλου αφερεγγυότητας.</a:t>
            </a:r>
          </a:p>
          <a:p>
            <a:pPr lvl="1"/>
            <a:r>
              <a:rPr lang="el-GR" sz="2000" kern="100" dirty="0">
                <a:solidFill>
                  <a:srgbClr val="407879"/>
                </a:solidFill>
                <a:latin typeface="Arial" panose="020B0604020202020204" pitchFamily="34" charset="0"/>
                <a:cs typeface="Arial" panose="020B0604020202020204" pitchFamily="34" charset="0"/>
              </a:rPr>
              <a:t>Επαγγελματική ασφάλεια του συμβούλου αφερεγγυότητας.</a:t>
            </a: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Δημοσίευση της επικύρωσης του διορισμού </a:t>
            </a:r>
          </a:p>
          <a:p>
            <a:pPr lvl="1"/>
            <a:r>
              <a:rPr lang="el-GR" sz="2000" kern="100" dirty="0">
                <a:solidFill>
                  <a:srgbClr val="407879"/>
                </a:solidFill>
                <a:latin typeface="Arial" panose="020B0604020202020204" pitchFamily="34" charset="0"/>
                <a:cs typeface="Arial" panose="020B0604020202020204" pitchFamily="34" charset="0"/>
              </a:rPr>
              <a:t>Επίσημη Εφημερίδα της Δημοκρατίας (€100 αν η δημοσίευση γίνει από το ΤΑ)</a:t>
            </a:r>
          </a:p>
          <a:p>
            <a:pPr lvl="1"/>
            <a:r>
              <a:rPr lang="el-GR" sz="2000" kern="100" dirty="0">
                <a:solidFill>
                  <a:srgbClr val="407879"/>
                </a:solidFill>
                <a:latin typeface="Arial" panose="020B0604020202020204" pitchFamily="34" charset="0"/>
                <a:cs typeface="Arial" panose="020B0604020202020204" pitchFamily="34" charset="0"/>
              </a:rPr>
              <a:t>Μητρώα του Τμήματος Αφερεγγυότητας</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Για την ετοιμασία και παράδοση του φακέλου στο διαχειριστή πρέπει να πληρωθεί το τέλος των €150 στο ΤΑ.</a:t>
            </a:r>
          </a:p>
          <a:p>
            <a:endParaRPr lang="el-GR" sz="2400" kern="100" dirty="0">
              <a:solidFill>
                <a:srgbClr val="407879"/>
              </a:solidFill>
              <a:latin typeface="Arial" panose="020B0604020202020204" pitchFamily="34" charset="0"/>
              <a:cs typeface="Arial" panose="020B0604020202020204" pitchFamily="34" charset="0"/>
            </a:endParaRPr>
          </a:p>
          <a:p>
            <a:pPr lvl="1"/>
            <a:endParaRPr lang="el-GR" sz="20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A0CF5C5-6B54-FA10-5FE6-ADB2D84C363C}"/>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A8D7D9BD-AC9C-43DE-E4CC-5F571988A5E3}"/>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5CF1A32B-A219-A887-B4D5-73A10AECFAD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194D1EFE-5DA1-904D-B192-7FE91835A70B}"/>
              </a:ext>
            </a:extLst>
          </p:cNvPr>
          <p:cNvSpPr>
            <a:spLocks noGrp="1"/>
          </p:cNvSpPr>
          <p:nvPr>
            <p:ph type="sldNum" sz="quarter" idx="12"/>
          </p:nvPr>
        </p:nvSpPr>
        <p:spPr/>
        <p:txBody>
          <a:bodyPr/>
          <a:lstStyle/>
          <a:p>
            <a:fld id="{96BF25DB-7583-4C6D-92E2-9A981C6D8FC4}" type="slidenum">
              <a:rPr lang="en-CY" smtClean="0"/>
              <a:t>66</a:t>
            </a:fld>
            <a:endParaRPr lang="en-CY"/>
          </a:p>
        </p:txBody>
      </p:sp>
    </p:spTree>
    <p:extLst>
      <p:ext uri="{BB962C8B-B14F-4D97-AF65-F5344CB8AC3E}">
        <p14:creationId xmlns:p14="http://schemas.microsoft.com/office/powerpoint/2010/main" val="79194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9ED42-B243-9DA3-AF8A-81029FB276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D4F8E-50D1-D1FF-8C7E-096B3BD68653}"/>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Υποχρεώσεις Διαχειριστή</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E8BECED-1918-DEA3-7ECB-403070DE6EE6}"/>
              </a:ext>
            </a:extLst>
          </p:cNvPr>
          <p:cNvSpPr>
            <a:spLocks noGrp="1"/>
          </p:cNvSpPr>
          <p:nvPr>
            <p:ph idx="1"/>
          </p:nvPr>
        </p:nvSpPr>
        <p:spPr>
          <a:xfrm>
            <a:off x="838200" y="1591831"/>
            <a:ext cx="10728158" cy="4619176"/>
          </a:xfrm>
          <a:ln>
            <a:noFill/>
            <a:miter lim="800000"/>
          </a:ln>
        </p:spPr>
        <p:txBody>
          <a:bodyPr/>
          <a:lstStyle/>
          <a:p>
            <a:endParaRPr lang="en-US" sz="20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Ο διαχειριστής ή οι διαχειριστές λαμβάνουν οδηγίες από αποφάσεις των πιστωτών σε γενική συνέλευση, ή από την εποπτική επιτροπή.</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Ο διαχειριστής συγκαλεί γενικές συνελεύσεις πιστωτών με σκοπό την διακρίβωση των αιτημάτων τους.</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Για νομικά προβλήματα/θέματα μπορεί να απευθυνθεί στο Δικαστήριο.</a:t>
            </a:r>
            <a:endParaRPr lang="en-CY"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A5E2E9E4-2288-03C1-77F5-DB2D862ADB63}"/>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A6C1DFEC-43D5-40CB-8F20-F09777DF19C7}"/>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8E140F47-98ED-B453-9147-5E5BA415F64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BCFD5857-FACA-5108-4A54-35CB9F172C11}"/>
              </a:ext>
            </a:extLst>
          </p:cNvPr>
          <p:cNvSpPr>
            <a:spLocks noGrp="1"/>
          </p:cNvSpPr>
          <p:nvPr>
            <p:ph type="sldNum" sz="quarter" idx="12"/>
          </p:nvPr>
        </p:nvSpPr>
        <p:spPr/>
        <p:txBody>
          <a:bodyPr/>
          <a:lstStyle/>
          <a:p>
            <a:fld id="{96BF25DB-7583-4C6D-92E2-9A981C6D8FC4}" type="slidenum">
              <a:rPr lang="en-CY" smtClean="0"/>
              <a:t>67</a:t>
            </a:fld>
            <a:endParaRPr lang="en-CY"/>
          </a:p>
        </p:txBody>
      </p:sp>
    </p:spTree>
    <p:extLst>
      <p:ext uri="{BB962C8B-B14F-4D97-AF65-F5344CB8AC3E}">
        <p14:creationId xmlns:p14="http://schemas.microsoft.com/office/powerpoint/2010/main" val="3628435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FA823889-AF8C-DFFF-8C37-5CB2AF74D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3AD7A-4C30-381E-C64D-AB2CFEB8077B}"/>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Αμοιβή διαχειριστή</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D0EE0C7-034F-C11F-BC27-40BCA523CDA2}"/>
              </a:ext>
            </a:extLst>
          </p:cNvPr>
          <p:cNvSpPr>
            <a:spLocks noGrp="1"/>
          </p:cNvSpPr>
          <p:nvPr>
            <p:ph idx="1"/>
          </p:nvPr>
        </p:nvSpPr>
        <p:spPr>
          <a:xfrm>
            <a:off x="838200" y="1591831"/>
            <a:ext cx="10728158" cy="4619176"/>
          </a:xfrm>
          <a:ln>
            <a:noFill/>
            <a:miter lim="800000"/>
          </a:ln>
        </p:spPr>
        <p:txBody>
          <a:bodyPr/>
          <a:lstStyle/>
          <a:p>
            <a:endParaRPr lang="en-US" sz="20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Η αμοιβή του διαχειριστή ή διαχειριστών καθορίζεται από τον περί Πτωχεύσεως Νόμο Κεφ. 5 και τους περί Πτωχεύσεως Κανονισμούς.</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Η αμοιβή του διαχειριστή τροποποιείται με απόφαση πιστωτών και αναγράφεται στο Διάταγμα διορισμού του. </a:t>
            </a:r>
          </a:p>
        </p:txBody>
      </p:sp>
      <p:cxnSp>
        <p:nvCxnSpPr>
          <p:cNvPr id="4" name="Straight Connector 3">
            <a:extLst>
              <a:ext uri="{FF2B5EF4-FFF2-40B4-BE49-F238E27FC236}">
                <a16:creationId xmlns:a16="http://schemas.microsoft.com/office/drawing/2014/main" id="{7CDD20A2-4A25-B75C-D929-E832C28AE144}"/>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445B4A3A-85F8-8612-3709-6303E153C580}"/>
              </a:ext>
            </a:extLst>
          </p:cNvPr>
          <p:cNvPicPr>
            <a:picLocks noChangeAspect="1"/>
          </p:cNvPicPr>
          <p:nvPr/>
        </p:nvPicPr>
        <p:blipFill>
          <a:blip r:embed="rId3"/>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1C3605C0-7D5A-B86B-0168-40FA28990975}"/>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F64B3C23-83E6-A69C-0552-ACB8E5342D1E}"/>
              </a:ext>
            </a:extLst>
          </p:cNvPr>
          <p:cNvSpPr>
            <a:spLocks noGrp="1"/>
          </p:cNvSpPr>
          <p:nvPr>
            <p:ph type="sldNum" sz="quarter" idx="12"/>
          </p:nvPr>
        </p:nvSpPr>
        <p:spPr/>
        <p:txBody>
          <a:bodyPr/>
          <a:lstStyle/>
          <a:p>
            <a:fld id="{96BF25DB-7583-4C6D-92E2-9A981C6D8FC4}" type="slidenum">
              <a:rPr lang="en-CY" smtClean="0"/>
              <a:t>68</a:t>
            </a:fld>
            <a:endParaRPr lang="en-CY"/>
          </a:p>
        </p:txBody>
      </p:sp>
    </p:spTree>
    <p:extLst>
      <p:ext uri="{BB962C8B-B14F-4D97-AF65-F5344CB8AC3E}">
        <p14:creationId xmlns:p14="http://schemas.microsoft.com/office/powerpoint/2010/main" val="4075209535"/>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307CD5C5-7BFD-6EED-C857-73BB82A47F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A29CB-E9F0-1505-F33B-55685DB937D9}"/>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Εξουσίες διαχειριστή</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235EAAE-D400-EA39-085B-5A8A72A11BC0}"/>
              </a:ext>
            </a:extLst>
          </p:cNvPr>
          <p:cNvSpPr>
            <a:spLocks noGrp="1"/>
          </p:cNvSpPr>
          <p:nvPr>
            <p:ph idx="1"/>
          </p:nvPr>
        </p:nvSpPr>
        <p:spPr>
          <a:xfrm>
            <a:off x="838200" y="1591831"/>
            <a:ext cx="10728158" cy="4619176"/>
          </a:xfrm>
          <a:ln>
            <a:noFill/>
            <a:miter lim="800000"/>
          </a:ln>
        </p:spPr>
        <p:txBody>
          <a:bodyPr>
            <a:normAutofit/>
          </a:bodyPr>
          <a:lstStyle/>
          <a:p>
            <a:pPr>
              <a:lnSpc>
                <a:spcPct val="107000"/>
              </a:lnSpc>
              <a:spcAft>
                <a:spcPts val="800"/>
              </a:spcAft>
              <a:buNone/>
            </a:pPr>
            <a:r>
              <a:rPr lang="el-GR" sz="2400" kern="100" dirty="0">
                <a:solidFill>
                  <a:srgbClr val="407879"/>
                </a:solidFill>
                <a:latin typeface="Arial" panose="020B0604020202020204" pitchFamily="34" charset="0"/>
                <a:cs typeface="Arial" panose="020B0604020202020204" pitchFamily="34" charset="0"/>
              </a:rPr>
              <a:t>Οι κύριες εξουσίες του Διαχειριστή είναι οι ακόλουθες:</a:t>
            </a:r>
            <a:endParaRPr lang="en-CY"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Παραλαβή, διαφύλαξη και κατοχή περιουσίας.</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Εκποίηση περιουσίας.</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Σχετικά με την πώληση ακινήτων, διασφαλίζει την μεταβίβαση και εγγραφή του ενυπόθηκου ακινήτου στο όνομα του αγοραστή, ελεύθερο από εμπράγματο βάρος.</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Διανομή μερισμάτων στους πιστωτές. </a:t>
            </a:r>
          </a:p>
          <a:p>
            <a:endParaRPr lang="en-CY"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B555BB2-9C4F-4156-3B5D-128A2CA703BC}"/>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676AB845-5D76-81AF-C71F-FDC3DA5E74CA}"/>
              </a:ext>
            </a:extLst>
          </p:cNvPr>
          <p:cNvPicPr>
            <a:picLocks noChangeAspect="1"/>
          </p:cNvPicPr>
          <p:nvPr/>
        </p:nvPicPr>
        <p:blipFill>
          <a:blip r:embed="rId3"/>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CD5BE56E-4487-B207-9925-373B18B55A86}"/>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D956015B-66BD-97C1-9826-50F57AA72E98}"/>
              </a:ext>
            </a:extLst>
          </p:cNvPr>
          <p:cNvSpPr>
            <a:spLocks noGrp="1"/>
          </p:cNvSpPr>
          <p:nvPr>
            <p:ph type="sldNum" sz="quarter" idx="12"/>
          </p:nvPr>
        </p:nvSpPr>
        <p:spPr/>
        <p:txBody>
          <a:bodyPr/>
          <a:lstStyle/>
          <a:p>
            <a:fld id="{96BF25DB-7583-4C6D-92E2-9A981C6D8FC4}" type="slidenum">
              <a:rPr lang="en-CY" smtClean="0"/>
              <a:t>69</a:t>
            </a:fld>
            <a:endParaRPr lang="en-CY"/>
          </a:p>
        </p:txBody>
      </p:sp>
    </p:spTree>
    <p:extLst>
      <p:ext uri="{BB962C8B-B14F-4D97-AF65-F5344CB8AC3E}">
        <p14:creationId xmlns:p14="http://schemas.microsoft.com/office/powerpoint/2010/main" val="120302050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2BB39-47D5-B68E-B839-59FCF2F43A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83B43B-70CD-678D-AF8C-06565A340469}"/>
              </a:ext>
            </a:extLst>
          </p:cNvPr>
          <p:cNvSpPr>
            <a:spLocks noGrp="1"/>
          </p:cNvSpPr>
          <p:nvPr>
            <p:ph type="title"/>
          </p:nvPr>
        </p:nvSpPr>
        <p:spPr>
          <a:xfrm>
            <a:off x="838200" y="365125"/>
            <a:ext cx="10515600" cy="611419"/>
          </a:xfrm>
          <a:ln>
            <a:noFill/>
          </a:ln>
        </p:spPr>
        <p:txBody>
          <a:bodyPr>
            <a:normAutofit/>
          </a:bodyPr>
          <a:lstStyle/>
          <a:p>
            <a:r>
              <a:rPr lang="el-GR" sz="3200" b="1" kern="100" dirty="0">
                <a:solidFill>
                  <a:srgbClr val="321F61"/>
                </a:solidFill>
                <a:latin typeface="Arial" panose="020B0604020202020204" pitchFamily="34" charset="0"/>
                <a:cs typeface="Arial" panose="020B0604020202020204" pitchFamily="34" charset="0"/>
                <a:sym typeface="Helvetica Neue"/>
              </a:rPr>
              <a:t>Αίτηση πτώχευσης</a:t>
            </a:r>
            <a:endParaRPr lang="en-CY" sz="32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86790B17-35DF-0CF6-E167-59BBB680CFA0}"/>
              </a:ext>
            </a:extLst>
          </p:cNvPr>
          <p:cNvSpPr>
            <a:spLocks noGrp="1"/>
          </p:cNvSpPr>
          <p:nvPr>
            <p:ph idx="1"/>
          </p:nvPr>
        </p:nvSpPr>
        <p:spPr>
          <a:xfrm>
            <a:off x="838200" y="1396541"/>
            <a:ext cx="10760242" cy="4481526"/>
          </a:xfrm>
          <a:ln>
            <a:noFill/>
            <a:miter lim="800000"/>
          </a:ln>
        </p:spPr>
        <p:txBody>
          <a:bodyPr>
            <a:normAutofit/>
          </a:bodyPr>
          <a:lstStyle/>
          <a:p>
            <a:pPr marL="0" indent="0">
              <a:buNone/>
            </a:pPr>
            <a:endParaRPr lang="el-GR" kern="100" dirty="0">
              <a:solidFill>
                <a:srgbClr val="407879"/>
              </a:solidFill>
              <a:latin typeface="Arial" panose="020B0604020202020204" pitchFamily="34" charset="0"/>
              <a:cs typeface="Arial" panose="020B0604020202020204" pitchFamily="34" charset="0"/>
            </a:endParaRPr>
          </a:p>
          <a:p>
            <a:pPr marL="0" indent="0">
              <a:buNone/>
            </a:pPr>
            <a:r>
              <a:rPr lang="el-GR" kern="100" dirty="0">
                <a:solidFill>
                  <a:srgbClr val="407879"/>
                </a:solidFill>
                <a:latin typeface="Arial" panose="020B0604020202020204" pitchFamily="34" charset="0"/>
                <a:cs typeface="Arial" panose="020B0604020202020204" pitchFamily="34" charset="0"/>
              </a:rPr>
              <a:t>Αίτηση πτώχευσης μπορεί να υποβληθεί από</a:t>
            </a:r>
            <a:r>
              <a:rPr lang="en-US" kern="100" dirty="0">
                <a:solidFill>
                  <a:srgbClr val="407879"/>
                </a:solidFill>
                <a:latin typeface="Arial" panose="020B0604020202020204" pitchFamily="34" charset="0"/>
                <a:cs typeface="Arial" panose="020B0604020202020204" pitchFamily="34" charset="0"/>
              </a:rPr>
              <a:t>:</a:t>
            </a:r>
            <a:endParaRPr lang="el-GR" kern="100" dirty="0">
              <a:solidFill>
                <a:srgbClr val="407879"/>
              </a:solidFill>
              <a:latin typeface="Arial" panose="020B0604020202020204" pitchFamily="34" charset="0"/>
              <a:cs typeface="Arial" panose="020B0604020202020204" pitchFamily="34" charset="0"/>
            </a:endParaRPr>
          </a:p>
          <a:p>
            <a:pPr marL="0" indent="0">
              <a:buNone/>
            </a:pPr>
            <a:endParaRPr lang="en-US" kern="100" dirty="0">
              <a:solidFill>
                <a:srgbClr val="407879"/>
              </a:solidFill>
              <a:latin typeface="Arial" panose="020B0604020202020204" pitchFamily="34" charset="0"/>
              <a:cs typeface="Arial" panose="020B0604020202020204" pitchFamily="34" charset="0"/>
            </a:endParaRPr>
          </a:p>
          <a:p>
            <a:r>
              <a:rPr lang="el-GR" kern="100" dirty="0">
                <a:solidFill>
                  <a:srgbClr val="407879"/>
                </a:solidFill>
                <a:latin typeface="Arial" panose="020B0604020202020204" pitchFamily="34" charset="0"/>
                <a:cs typeface="Arial" panose="020B0604020202020204" pitchFamily="34" charset="0"/>
              </a:rPr>
              <a:t>Τον πιστωτή</a:t>
            </a:r>
          </a:p>
          <a:p>
            <a:endParaRPr lang="el-GR" kern="100" dirty="0">
              <a:solidFill>
                <a:srgbClr val="407879"/>
              </a:solidFill>
              <a:latin typeface="Arial" panose="020B0604020202020204" pitchFamily="34" charset="0"/>
              <a:cs typeface="Arial" panose="020B0604020202020204" pitchFamily="34" charset="0"/>
            </a:endParaRPr>
          </a:p>
          <a:p>
            <a:r>
              <a:rPr lang="el-GR" kern="100" dirty="0">
                <a:solidFill>
                  <a:srgbClr val="407879"/>
                </a:solidFill>
                <a:latin typeface="Arial" panose="020B0604020202020204" pitchFamily="34" charset="0"/>
                <a:cs typeface="Arial" panose="020B0604020202020204" pitchFamily="34" charset="0"/>
              </a:rPr>
              <a:t>Τον ίδιο τον χρεώστη</a:t>
            </a:r>
          </a:p>
          <a:p>
            <a:endParaRPr lang="el-GR" kern="100" dirty="0">
              <a:solidFill>
                <a:srgbClr val="407879"/>
              </a:solidFill>
              <a:latin typeface="Arial" panose="020B0604020202020204" pitchFamily="34" charset="0"/>
              <a:cs typeface="Arial" panose="020B0604020202020204" pitchFamily="34" charset="0"/>
            </a:endParaRPr>
          </a:p>
          <a:p>
            <a:endParaRPr lang="el-GR" kern="100" dirty="0">
              <a:solidFill>
                <a:srgbClr val="407879"/>
              </a:solidFill>
              <a:latin typeface="Arial" panose="020B0604020202020204" pitchFamily="34" charset="0"/>
              <a:cs typeface="Arial" panose="020B0604020202020204" pitchFamily="34" charset="0"/>
            </a:endParaRPr>
          </a:p>
          <a:p>
            <a:endParaRPr lang="el-GR" kern="100" dirty="0">
              <a:solidFill>
                <a:srgbClr val="407879"/>
              </a:solidFill>
              <a:latin typeface="Arial" panose="020B0604020202020204" pitchFamily="34" charset="0"/>
              <a:cs typeface="Arial" panose="020B0604020202020204" pitchFamily="34" charset="0"/>
            </a:endParaRPr>
          </a:p>
          <a:p>
            <a:pPr marL="0" indent="0">
              <a:buNone/>
            </a:pPr>
            <a:endParaRPr lang="el-GR"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DA8C61E-9934-4D78-B528-F81352E7A96D}"/>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EF203D38-4989-2F6C-B48D-F0F89B567865}"/>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A2E7FC02-983C-E5FC-5FDB-2B773DC4BFE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B705BB1A-6011-EE50-EAB6-B4F9B994B7B2}"/>
              </a:ext>
            </a:extLst>
          </p:cNvPr>
          <p:cNvSpPr>
            <a:spLocks noGrp="1"/>
          </p:cNvSpPr>
          <p:nvPr>
            <p:ph type="sldNum" sz="quarter" idx="12"/>
          </p:nvPr>
        </p:nvSpPr>
        <p:spPr/>
        <p:txBody>
          <a:bodyPr/>
          <a:lstStyle/>
          <a:p>
            <a:fld id="{96BF25DB-7583-4C6D-92E2-9A981C6D8FC4}" type="slidenum">
              <a:rPr lang="en-CY" smtClean="0"/>
              <a:t>7</a:t>
            </a:fld>
            <a:endParaRPr lang="en-CY"/>
          </a:p>
        </p:txBody>
      </p:sp>
    </p:spTree>
    <p:extLst>
      <p:ext uri="{BB962C8B-B14F-4D97-AF65-F5344CB8AC3E}">
        <p14:creationId xmlns:p14="http://schemas.microsoft.com/office/powerpoint/2010/main" val="6607257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DA1EB0D6-C62C-5ACC-13E4-6533860B6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E4995-8A6E-9FB0-CC39-0047C459D321}"/>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Εξουσίες διαχειριστή (συνέχεια)</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CADFB40-798C-0D31-F994-650C9314325E}"/>
              </a:ext>
            </a:extLst>
          </p:cNvPr>
          <p:cNvSpPr>
            <a:spLocks noGrp="1"/>
          </p:cNvSpPr>
          <p:nvPr>
            <p:ph idx="1"/>
          </p:nvPr>
        </p:nvSpPr>
        <p:spPr>
          <a:xfrm>
            <a:off x="838200" y="1591831"/>
            <a:ext cx="10728158" cy="4619176"/>
          </a:xfrm>
          <a:ln>
            <a:noFill/>
            <a:miter lim="800000"/>
          </a:ln>
        </p:spPr>
        <p:txBody>
          <a:bodyPr>
            <a:normAutofit/>
          </a:bodyPr>
          <a:lstStyle/>
          <a:p>
            <a:pPr marL="434975" indent="-342900">
              <a:lnSpc>
                <a:spcPct val="107000"/>
              </a:lnSpc>
              <a:tabLst>
                <a:tab pos="0" algn="l"/>
              </a:tabLst>
            </a:pPr>
            <a:r>
              <a:rPr lang="el-GR" sz="2200" kern="100" dirty="0">
                <a:solidFill>
                  <a:srgbClr val="407879"/>
                </a:solidFill>
                <a:latin typeface="Arial" panose="020B0604020202020204" pitchFamily="34" charset="0"/>
                <a:cs typeface="Arial" panose="020B0604020202020204" pitchFamily="34" charset="0"/>
              </a:rPr>
              <a:t>Εγείρει και υπερασπίζεται νομικές διαδικασίες σχετικές με την περιουσία που διαχειρίζεται. </a:t>
            </a:r>
          </a:p>
          <a:p>
            <a:pPr marL="92075" indent="0">
              <a:lnSpc>
                <a:spcPct val="107000"/>
              </a:lnSpc>
              <a:buNone/>
              <a:tabLst>
                <a:tab pos="0" algn="l"/>
              </a:tabLst>
            </a:pPr>
            <a:endParaRPr lang="el-GR" sz="2200" kern="100" dirty="0">
              <a:solidFill>
                <a:srgbClr val="407879"/>
              </a:solidFill>
              <a:latin typeface="Arial" panose="020B0604020202020204" pitchFamily="34" charset="0"/>
              <a:cs typeface="Arial" panose="020B0604020202020204" pitchFamily="34" charset="0"/>
            </a:endParaRPr>
          </a:p>
          <a:p>
            <a:pPr marL="434975" indent="-342900">
              <a:lnSpc>
                <a:spcPct val="107000"/>
              </a:lnSpc>
              <a:tabLst>
                <a:tab pos="0" algn="l"/>
              </a:tabLst>
            </a:pPr>
            <a:r>
              <a:rPr lang="el-GR" sz="2200" kern="100" dirty="0">
                <a:solidFill>
                  <a:srgbClr val="407879"/>
                </a:solidFill>
                <a:latin typeface="Arial" panose="020B0604020202020204" pitchFamily="34" charset="0"/>
                <a:cs typeface="Arial" panose="020B0604020202020204" pitchFamily="34" charset="0"/>
              </a:rPr>
              <a:t>Δικαίωμα Διαχειριστή να επιθεωρεί αγαθά που ενεχυριάστηκαν</a:t>
            </a:r>
          </a:p>
          <a:p>
            <a:pPr marL="92075" indent="0">
              <a:lnSpc>
                <a:spcPct val="107000"/>
              </a:lnSpc>
              <a:spcBef>
                <a:spcPts val="0"/>
              </a:spcBef>
              <a:buNone/>
              <a:tabLst>
                <a:tab pos="0" algn="l"/>
              </a:tabLst>
            </a:pPr>
            <a:r>
              <a:rPr lang="el-GR" sz="2200" kern="100" dirty="0">
                <a:solidFill>
                  <a:srgbClr val="407879"/>
                </a:solidFill>
                <a:latin typeface="Arial" panose="020B0604020202020204" pitchFamily="34" charset="0"/>
                <a:cs typeface="Arial" panose="020B0604020202020204" pitchFamily="34" charset="0"/>
              </a:rPr>
              <a:t>Δηλαδή, αγαθά τα οποία δόθηκαν ως εξασφάλιση από τρίτο πρόσωπο, μπορούν να επιθεωρηθούν με γραπτή ειδοποίηση από τον διαχειριστή. Η εκποίηση τέτοιων αγαθών δεν μπορεί να γίνει, μέχρι την επιθεώρηση από τον διαχειριστή και να ασκήσει το δικαίωμα εξαγοράς τους. </a:t>
            </a:r>
          </a:p>
        </p:txBody>
      </p:sp>
      <p:cxnSp>
        <p:nvCxnSpPr>
          <p:cNvPr id="4" name="Straight Connector 3">
            <a:extLst>
              <a:ext uri="{FF2B5EF4-FFF2-40B4-BE49-F238E27FC236}">
                <a16:creationId xmlns:a16="http://schemas.microsoft.com/office/drawing/2014/main" id="{E39A4B2D-14B4-9189-2130-6F6EBE9CC33C}"/>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E63B23A1-D889-636E-238F-A6F7DDA594BE}"/>
              </a:ext>
            </a:extLst>
          </p:cNvPr>
          <p:cNvPicPr>
            <a:picLocks noChangeAspect="1"/>
          </p:cNvPicPr>
          <p:nvPr/>
        </p:nvPicPr>
        <p:blipFill>
          <a:blip r:embed="rId3"/>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5EF9FF69-7C14-E63A-A6C0-4071FE23B568}"/>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147BF30F-4CEA-1A04-4905-1B57FF2A7331}"/>
              </a:ext>
            </a:extLst>
          </p:cNvPr>
          <p:cNvSpPr>
            <a:spLocks noGrp="1"/>
          </p:cNvSpPr>
          <p:nvPr>
            <p:ph type="sldNum" sz="quarter" idx="12"/>
          </p:nvPr>
        </p:nvSpPr>
        <p:spPr/>
        <p:txBody>
          <a:bodyPr/>
          <a:lstStyle/>
          <a:p>
            <a:fld id="{96BF25DB-7583-4C6D-92E2-9A981C6D8FC4}" type="slidenum">
              <a:rPr lang="en-CY" smtClean="0"/>
              <a:t>70</a:t>
            </a:fld>
            <a:endParaRPr lang="en-CY"/>
          </a:p>
        </p:txBody>
      </p:sp>
    </p:spTree>
    <p:extLst>
      <p:ext uri="{BB962C8B-B14F-4D97-AF65-F5344CB8AC3E}">
        <p14:creationId xmlns:p14="http://schemas.microsoft.com/office/powerpoint/2010/main" val="2701317926"/>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AC727-C7FD-A2F4-01C1-5CED92859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E3F5FF-3843-CABB-48D9-8C573F5D1E7F}"/>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Ρευστοποίηση περιουσίας</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6974FD6-DFB4-B751-DDAB-005DCC442EDB}"/>
              </a:ext>
            </a:extLst>
          </p:cNvPr>
          <p:cNvSpPr>
            <a:spLocks noGrp="1"/>
          </p:cNvSpPr>
          <p:nvPr>
            <p:ph idx="1"/>
          </p:nvPr>
        </p:nvSpPr>
        <p:spPr>
          <a:xfrm>
            <a:off x="838200" y="1591831"/>
            <a:ext cx="10728158" cy="4619176"/>
          </a:xfrm>
          <a:ln>
            <a:noFill/>
            <a:miter lim="800000"/>
          </a:ln>
        </p:spPr>
        <p:txBody>
          <a:bodyPr/>
          <a:lstStyle/>
          <a:p>
            <a:r>
              <a:rPr lang="el-GR" sz="2400" kern="100" dirty="0">
                <a:solidFill>
                  <a:srgbClr val="407879"/>
                </a:solidFill>
                <a:latin typeface="Arial" panose="020B0604020202020204" pitchFamily="34" charset="0"/>
                <a:cs typeface="Arial" panose="020B0604020202020204" pitchFamily="34" charset="0"/>
              </a:rPr>
              <a:t>Με την έκδοση του Διατάγματος πτώχευσης, η περιουσία του περιέρχεται στο Τμήμα Αφερεγγυότητας μέχρι και εάν διοριστεί ιδιώτης διαχειριστής.</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Με τον διορισμό του διαχειριστή η περιουσία μεταφέρεται απευθείας σε αυτόν, χωρίς οποιαδήποτε εκχώρηση, παραχώρηση ή μεταβίβαση.</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Όλα τα βιβλία, συμβόλαια, έγγραφα του πτωχεύσαντα διαβιβάζονται στο Τμήμα Αφερεγγυότητας.</a:t>
            </a:r>
          </a:p>
          <a:p>
            <a:pPr marL="0" indent="0">
              <a:buNone/>
            </a:pPr>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Όλα τα αγώγιμα δικαιώματα του πτωχεύσαντα εκχωρούνται στο Τμήμα Αφερεγγυότητας.</a:t>
            </a:r>
          </a:p>
          <a:p>
            <a:endParaRPr lang="en-US"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545FAF4F-3B7A-03C7-93C7-9989B8E92558}"/>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BD5386D6-E1FC-BDB8-CE14-0963EDDECF71}"/>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EA410B5E-F296-984B-BF1E-5BF0150CA39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404F11F0-7F3F-92B9-A0F4-F2EA42D05F5B}"/>
              </a:ext>
            </a:extLst>
          </p:cNvPr>
          <p:cNvSpPr>
            <a:spLocks noGrp="1"/>
          </p:cNvSpPr>
          <p:nvPr>
            <p:ph type="sldNum" sz="quarter" idx="12"/>
          </p:nvPr>
        </p:nvSpPr>
        <p:spPr/>
        <p:txBody>
          <a:bodyPr/>
          <a:lstStyle/>
          <a:p>
            <a:fld id="{96BF25DB-7583-4C6D-92E2-9A981C6D8FC4}" type="slidenum">
              <a:rPr lang="en-CY" smtClean="0"/>
              <a:t>71</a:t>
            </a:fld>
            <a:endParaRPr lang="en-CY"/>
          </a:p>
        </p:txBody>
      </p:sp>
    </p:spTree>
    <p:extLst>
      <p:ext uri="{BB962C8B-B14F-4D97-AF65-F5344CB8AC3E}">
        <p14:creationId xmlns:p14="http://schemas.microsoft.com/office/powerpoint/2010/main" val="17963901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38202-E404-4865-F9A9-DC733192C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DC09A-3141-B235-2ED9-9D87ED1ADEAF}"/>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Ρευστοποίηση περιουσίας - καταγραφή</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44CE5A4-C56B-7DBE-AD3B-BBA7C45D0AF2}"/>
              </a:ext>
            </a:extLst>
          </p:cNvPr>
          <p:cNvSpPr>
            <a:spLocks noGrp="1"/>
          </p:cNvSpPr>
          <p:nvPr>
            <p:ph idx="1"/>
          </p:nvPr>
        </p:nvSpPr>
        <p:spPr>
          <a:xfrm>
            <a:off x="838200" y="1308850"/>
            <a:ext cx="10728158" cy="4902157"/>
          </a:xfrm>
          <a:ln>
            <a:noFill/>
            <a:miter lim="800000"/>
          </a:ln>
        </p:spPr>
        <p:txBody>
          <a:bodyPr>
            <a:normAutofit fontScale="77500" lnSpcReduction="20000"/>
          </a:bodyPr>
          <a:lstStyle/>
          <a:p>
            <a:r>
              <a:rPr lang="en-CY" sz="2400" kern="100" dirty="0">
                <a:solidFill>
                  <a:srgbClr val="407879"/>
                </a:solidFill>
                <a:latin typeface="Arial" panose="020B0604020202020204" pitchFamily="34" charset="0"/>
                <a:cs typeface="Arial" panose="020B0604020202020204" pitchFamily="34" charset="0"/>
              </a:rPr>
              <a:t>Ο </a:t>
            </a:r>
            <a:r>
              <a:rPr lang="el-GR" sz="2400" kern="100" dirty="0">
                <a:solidFill>
                  <a:srgbClr val="407879"/>
                </a:solidFill>
                <a:latin typeface="Arial" panose="020B0604020202020204" pitchFamily="34" charset="0"/>
                <a:cs typeface="Arial" panose="020B0604020202020204" pitchFamily="34" charset="0"/>
              </a:rPr>
              <a:t>διαχειριστής αναλαμβάνει</a:t>
            </a:r>
            <a:r>
              <a:rPr lang="en-CY" sz="2400" kern="100" dirty="0">
                <a:solidFill>
                  <a:srgbClr val="407879"/>
                </a:solidFill>
                <a:latin typeface="Arial" panose="020B0604020202020204" pitchFamily="34" charset="0"/>
                <a:cs typeface="Arial" panose="020B0604020202020204" pitchFamily="34" charset="0"/>
              </a:rPr>
              <a:t> την κατοχή όλων των περιουσιακών στοιχείων του πτωχεύσαντ</a:t>
            </a:r>
            <a:r>
              <a:rPr lang="el-GR" sz="2400" kern="100" dirty="0">
                <a:solidFill>
                  <a:srgbClr val="407879"/>
                </a:solidFill>
                <a:latin typeface="Arial" panose="020B0604020202020204" pitchFamily="34" charset="0"/>
                <a:cs typeface="Arial" panose="020B0604020202020204" pitchFamily="34" charset="0"/>
              </a:rPr>
              <a:t>α</a:t>
            </a:r>
            <a:r>
              <a:rPr lang="en-US" sz="2400" kern="100" dirty="0">
                <a:solidFill>
                  <a:srgbClr val="407879"/>
                </a:solidFill>
                <a:latin typeface="Arial" panose="020B0604020202020204" pitchFamily="34" charset="0"/>
                <a:cs typeface="Arial" panose="020B0604020202020204" pitchFamily="34" charset="0"/>
              </a:rPr>
              <a:t>,</a:t>
            </a:r>
            <a:r>
              <a:rPr lang="el-GR" sz="2400" kern="100" dirty="0">
                <a:solidFill>
                  <a:srgbClr val="407879"/>
                </a:solidFill>
                <a:latin typeface="Arial" panose="020B0604020202020204" pitchFamily="34" charset="0"/>
                <a:cs typeface="Arial" panose="020B0604020202020204" pitchFamily="34" charset="0"/>
              </a:rPr>
              <a:t> όπως</a:t>
            </a:r>
            <a:r>
              <a:rPr lang="en-US" sz="2400" kern="100" dirty="0">
                <a:solidFill>
                  <a:srgbClr val="407879"/>
                </a:solidFill>
                <a:latin typeface="Arial" panose="020B0604020202020204" pitchFamily="34" charset="0"/>
                <a:cs typeface="Arial" panose="020B0604020202020204" pitchFamily="34" charset="0"/>
              </a:rPr>
              <a:t>:</a:t>
            </a:r>
            <a:endParaRPr lang="el-GR" sz="2400" kern="100" dirty="0">
              <a:solidFill>
                <a:srgbClr val="407879"/>
              </a:solidFill>
              <a:latin typeface="Arial" panose="020B0604020202020204" pitchFamily="34" charset="0"/>
              <a:cs typeface="Arial" panose="020B0604020202020204" pitchFamily="34" charset="0"/>
            </a:endParaRPr>
          </a:p>
          <a:p>
            <a:pPr lvl="1"/>
            <a:r>
              <a:rPr lang="el-GR" sz="2000" kern="100" dirty="0">
                <a:solidFill>
                  <a:srgbClr val="407879"/>
                </a:solidFill>
                <a:latin typeface="Arial" panose="020B0604020202020204" pitchFamily="34" charset="0"/>
                <a:cs typeface="Arial" panose="020B0604020202020204" pitchFamily="34" charset="0"/>
              </a:rPr>
              <a:t>ακίνητα</a:t>
            </a:r>
          </a:p>
          <a:p>
            <a:pPr lvl="1"/>
            <a:r>
              <a:rPr lang="el-GR" sz="2000" kern="100" dirty="0">
                <a:solidFill>
                  <a:srgbClr val="407879"/>
                </a:solidFill>
                <a:latin typeface="Arial" panose="020B0604020202020204" pitchFamily="34" charset="0"/>
                <a:cs typeface="Arial" panose="020B0604020202020204" pitchFamily="34" charset="0"/>
              </a:rPr>
              <a:t>τραπεζικούς λογαριασμούς</a:t>
            </a:r>
          </a:p>
          <a:p>
            <a:pPr lvl="1"/>
            <a:r>
              <a:rPr lang="el-GR" sz="2000" kern="100" dirty="0">
                <a:solidFill>
                  <a:srgbClr val="407879"/>
                </a:solidFill>
                <a:latin typeface="Arial" panose="020B0604020202020204" pitchFamily="34" charset="0"/>
                <a:cs typeface="Arial" panose="020B0604020202020204" pitchFamily="34" charset="0"/>
              </a:rPr>
              <a:t>μετοχές (ιδιωτικών και δημόσιων εταιρειών)</a:t>
            </a:r>
          </a:p>
          <a:p>
            <a:pPr lvl="1"/>
            <a:r>
              <a:rPr lang="el-GR" sz="2000" kern="100" dirty="0">
                <a:solidFill>
                  <a:srgbClr val="407879"/>
                </a:solidFill>
                <a:latin typeface="Arial" panose="020B0604020202020204" pitchFamily="34" charset="0"/>
                <a:cs typeface="Arial" panose="020B0604020202020204" pitchFamily="34" charset="0"/>
              </a:rPr>
              <a:t>μηχανοκίνητα οχήματα</a:t>
            </a:r>
          </a:p>
          <a:p>
            <a:pPr lvl="1"/>
            <a:r>
              <a:rPr lang="el-GR" sz="2000" kern="100" dirty="0">
                <a:solidFill>
                  <a:srgbClr val="407879"/>
                </a:solidFill>
                <a:latin typeface="Arial" panose="020B0604020202020204" pitchFamily="34" charset="0"/>
                <a:cs typeface="Arial" panose="020B0604020202020204" pitchFamily="34" charset="0"/>
              </a:rPr>
              <a:t>ασφαλιστικά συμβόλαια</a:t>
            </a:r>
          </a:p>
          <a:p>
            <a:pPr lvl="1"/>
            <a:r>
              <a:rPr lang="el-GR" sz="2000" kern="100" dirty="0">
                <a:solidFill>
                  <a:srgbClr val="407879"/>
                </a:solidFill>
                <a:latin typeface="Arial" panose="020B0604020202020204" pitchFamily="34" charset="0"/>
                <a:cs typeface="Arial" panose="020B0604020202020204" pitchFamily="34" charset="0"/>
              </a:rPr>
              <a:t>άλλα αντικείμενα αξίας</a:t>
            </a:r>
          </a:p>
          <a:p>
            <a:pPr marL="457200" lvl="1" indent="0">
              <a:buNone/>
            </a:pPr>
            <a:endParaRPr lang="el-GR" sz="20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Οποιοδήποτε πρόσωπο κατέχει περιουσία του πτωχεύσαντα οφείλει να την παραδώσει στον διαχειριστή, αλλιώς είναι ένοχος περιφρόνησης Δικαστηρίου.</a:t>
            </a:r>
          </a:p>
          <a:p>
            <a:pPr marL="228600">
              <a:lnSpc>
                <a:spcPct val="107000"/>
              </a:lnSpc>
              <a:spcAft>
                <a:spcPts val="800"/>
              </a:spcAft>
            </a:pPr>
            <a:r>
              <a:rPr lang="el-GR" sz="2400" kern="100" dirty="0">
                <a:solidFill>
                  <a:srgbClr val="407879"/>
                </a:solidFill>
                <a:latin typeface="Arial" panose="020B0604020202020204" pitchFamily="34" charset="0"/>
                <a:cs typeface="Arial" panose="020B0604020202020204" pitchFamily="34" charset="0"/>
              </a:rPr>
              <a:t>Ο διαχειριστής, κατόπιν αίτησης του στο Δικαστήριο, μπορεί να εκδώσει Διάταγμα ανάληψης και κράτησης περιουσίας. </a:t>
            </a:r>
          </a:p>
          <a:p>
            <a:pPr marL="228600">
              <a:lnSpc>
                <a:spcPct val="107000"/>
              </a:lnSpc>
              <a:spcAft>
                <a:spcPts val="800"/>
              </a:spcAft>
            </a:pPr>
            <a:r>
              <a:rPr lang="el-GR" sz="2400" kern="100" dirty="0">
                <a:solidFill>
                  <a:srgbClr val="407879"/>
                </a:solidFill>
                <a:latin typeface="Arial" panose="020B0604020202020204" pitchFamily="34" charset="0"/>
                <a:cs typeface="Arial" panose="020B0604020202020204" pitchFamily="34" charset="0"/>
              </a:rPr>
              <a:t>Επίσης, μπορεί να εκδοθεί Διάταγμα για κατάσχεση περιουσίας του πτωχεύσαντα που βρίσκεται σε άλλα κτήρια.</a:t>
            </a:r>
          </a:p>
          <a:p>
            <a:pPr marL="228600">
              <a:lnSpc>
                <a:spcPct val="107000"/>
              </a:lnSpc>
              <a:spcAft>
                <a:spcPts val="800"/>
              </a:spcAft>
            </a:pPr>
            <a:r>
              <a:rPr lang="el-GR" sz="2400" kern="100" dirty="0">
                <a:solidFill>
                  <a:srgbClr val="407879"/>
                </a:solidFill>
                <a:latin typeface="Arial" panose="020B0604020202020204" pitchFamily="34" charset="0"/>
                <a:cs typeface="Arial" panose="020B0604020202020204" pitchFamily="34" charset="0"/>
              </a:rPr>
              <a:t>Άλλο ένα μέσο για συλλογή πληροφοριών ή/και καταγραφή περιουσίας είναι η υποβολή της Έκθεση Καταστάσεως και η προκαταρκτική εξέταση του πτωχεύσαντα.  </a:t>
            </a:r>
          </a:p>
          <a:p>
            <a:pPr marL="228600">
              <a:lnSpc>
                <a:spcPct val="107000"/>
              </a:lnSpc>
              <a:spcAft>
                <a:spcPts val="800"/>
              </a:spcAft>
            </a:pPr>
            <a:endParaRPr lang="en-US"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980078F-90D4-B4D4-6BB1-6C106CD04466}"/>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EDE5EDF9-879B-F1FA-BE3F-5942063CFE3B}"/>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F970D3B2-BDF4-0327-6AD2-322B3ACACEC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9A00BBAE-44C5-E6E0-AA9A-838488AA75BF}"/>
              </a:ext>
            </a:extLst>
          </p:cNvPr>
          <p:cNvSpPr>
            <a:spLocks noGrp="1"/>
          </p:cNvSpPr>
          <p:nvPr>
            <p:ph type="sldNum" sz="quarter" idx="12"/>
          </p:nvPr>
        </p:nvSpPr>
        <p:spPr/>
        <p:txBody>
          <a:bodyPr/>
          <a:lstStyle/>
          <a:p>
            <a:fld id="{96BF25DB-7583-4C6D-92E2-9A981C6D8FC4}" type="slidenum">
              <a:rPr lang="en-CY" smtClean="0"/>
              <a:t>72</a:t>
            </a:fld>
            <a:endParaRPr lang="en-CY"/>
          </a:p>
        </p:txBody>
      </p:sp>
    </p:spTree>
    <p:extLst>
      <p:ext uri="{BB962C8B-B14F-4D97-AF65-F5344CB8AC3E}">
        <p14:creationId xmlns:p14="http://schemas.microsoft.com/office/powerpoint/2010/main" val="35263046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1EF9C-88B1-5753-B0B8-E0B227436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43B7E-89D9-989E-7ED4-04CD13809ABA}"/>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Ρευστοποίηση περιουσίας - Αξιολόγηση</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9D5CDAE-258A-B0A4-D09C-6698142EC2C3}"/>
              </a:ext>
            </a:extLst>
          </p:cNvPr>
          <p:cNvSpPr>
            <a:spLocks noGrp="1"/>
          </p:cNvSpPr>
          <p:nvPr>
            <p:ph idx="1"/>
          </p:nvPr>
        </p:nvSpPr>
        <p:spPr>
          <a:xfrm>
            <a:off x="838200" y="1444131"/>
            <a:ext cx="10728158" cy="4766876"/>
          </a:xfrm>
          <a:ln>
            <a:noFill/>
            <a:miter lim="800000"/>
          </a:ln>
        </p:spPr>
        <p:txBody>
          <a:bodyPr>
            <a:normAutofit/>
          </a:bodyPr>
          <a:lstStyle/>
          <a:p>
            <a:r>
              <a:rPr lang="el-GR" sz="2400" kern="100" dirty="0">
                <a:solidFill>
                  <a:srgbClr val="407879"/>
                </a:solidFill>
                <a:latin typeface="Arial" panose="020B0604020202020204" pitchFamily="34" charset="0"/>
                <a:cs typeface="Arial" panose="020B0604020202020204" pitchFamily="34" charset="0"/>
              </a:rPr>
              <a:t>Τα περιουσιακά στοιχεία που καταγράφηκαν αξιολογούνται για να προσδιορισθεί το ποσό που θα εισπραχθεί από πώληση, μέσω εκτιμήσεων.</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Οι εκτιμητές συνήθως είναι μέλος του Επιστημονικού Τεχνικού Επιμελητηρίου Κύπρου (ΕΤΕΚ).</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Εάν για συγκεκριμένη κατηγορία περιουσιακού στοιχείου δεν υπάρχει εκτιμητής στο ΕΤΕΚ, τότε ο διαχειριστής απευθύνεται σε κατά την κρίση του σε κατάλληλα άτομα/μέλη εγκεκριμένων συνδέσμων όπως πχ. Σύνδεσμος Κρεοπωλών Κύπρου, Παγκύπριος Σύνδεσμος Οπλοπωλών κ.α.</a:t>
            </a:r>
            <a:endParaRPr lang="en-US"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56840BA0-CB89-53FC-994F-7814F87636E1}"/>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BBFC68CC-4784-DBD2-A2BA-207CD2A09F71}"/>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682936F6-CF97-9E5B-B677-D7A01D1C466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7791F0FA-76A1-1D3A-4F33-5A114CCB55B0}"/>
              </a:ext>
            </a:extLst>
          </p:cNvPr>
          <p:cNvSpPr>
            <a:spLocks noGrp="1"/>
          </p:cNvSpPr>
          <p:nvPr>
            <p:ph type="sldNum" sz="quarter" idx="12"/>
          </p:nvPr>
        </p:nvSpPr>
        <p:spPr/>
        <p:txBody>
          <a:bodyPr/>
          <a:lstStyle/>
          <a:p>
            <a:fld id="{96BF25DB-7583-4C6D-92E2-9A981C6D8FC4}" type="slidenum">
              <a:rPr lang="en-CY" smtClean="0"/>
              <a:t>73</a:t>
            </a:fld>
            <a:endParaRPr lang="en-CY"/>
          </a:p>
        </p:txBody>
      </p:sp>
    </p:spTree>
    <p:extLst>
      <p:ext uri="{BB962C8B-B14F-4D97-AF65-F5344CB8AC3E}">
        <p14:creationId xmlns:p14="http://schemas.microsoft.com/office/powerpoint/2010/main" val="34782924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694AB-F7D0-AEC7-DADE-005C76EC85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D1FDF-A656-69E5-25B0-11FA77A6BC12}"/>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Ρευστοποίηση περιουσίας - Μηνιαίες Δόσεις</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EC45850-33FF-2636-1411-6CA49670396F}"/>
              </a:ext>
            </a:extLst>
          </p:cNvPr>
          <p:cNvSpPr>
            <a:spLocks noGrp="1"/>
          </p:cNvSpPr>
          <p:nvPr>
            <p:ph idx="1"/>
          </p:nvPr>
        </p:nvSpPr>
        <p:spPr>
          <a:xfrm>
            <a:off x="838200" y="1444131"/>
            <a:ext cx="10728158" cy="4766876"/>
          </a:xfrm>
          <a:ln>
            <a:noFill/>
            <a:miter lim="800000"/>
          </a:ln>
        </p:spPr>
        <p:txBody>
          <a:bodyPr>
            <a:normAutofit/>
          </a:bodyPr>
          <a:lstStyle/>
          <a:p>
            <a:r>
              <a:rPr lang="el-GR" sz="2400" kern="100" dirty="0">
                <a:solidFill>
                  <a:srgbClr val="407879"/>
                </a:solidFill>
                <a:latin typeface="Arial" panose="020B0604020202020204" pitchFamily="34" charset="0"/>
                <a:cs typeface="Arial" panose="020B0604020202020204" pitchFamily="34" charset="0"/>
              </a:rPr>
              <a:t>Η περιουσία του πτωχεύσαντα περιλαμβάνει έσοδα τα οποία έχει από την εργοδότηση του (ιδιωτικός, δημόσιος τομέας, σύνταξη και αυτοεργοδοτούμενος). </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Ο διαχειριστής μπορεί να ζητήσει να καταβάλλονται μέρος από τις αποδοχές του για εξόφληση των χρεών του, είτε με συγκατάθεση του ιδίου. </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Για τον υπολογισμό του ύψους της δόσης, λαμβάνονται υπόψη τα Λογικά Έξοδα Διαβίωσης (ΛΕΔ), σύμφωνα με τον άρθρο 8 του περί Αφερεγγυότητας Φυσικών Προσώπων Νόμων και όπως αυτά δημοσιεύονται στην ιστοσελίδα του ΤΑ. </a:t>
            </a:r>
          </a:p>
        </p:txBody>
      </p:sp>
      <p:cxnSp>
        <p:nvCxnSpPr>
          <p:cNvPr id="4" name="Straight Connector 3">
            <a:extLst>
              <a:ext uri="{FF2B5EF4-FFF2-40B4-BE49-F238E27FC236}">
                <a16:creationId xmlns:a16="http://schemas.microsoft.com/office/drawing/2014/main" id="{AF8907BD-5602-BE64-7B46-6C5523D2DF24}"/>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E4F093ED-5C2A-DBE8-E0C7-4CB5B821B878}"/>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C9DCA315-6947-3464-70E7-5729057C182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FC8AD672-25DA-CAA3-17A3-F676537695F5}"/>
              </a:ext>
            </a:extLst>
          </p:cNvPr>
          <p:cNvSpPr>
            <a:spLocks noGrp="1"/>
          </p:cNvSpPr>
          <p:nvPr>
            <p:ph type="sldNum" sz="quarter" idx="12"/>
          </p:nvPr>
        </p:nvSpPr>
        <p:spPr/>
        <p:txBody>
          <a:bodyPr/>
          <a:lstStyle/>
          <a:p>
            <a:fld id="{96BF25DB-7583-4C6D-92E2-9A981C6D8FC4}" type="slidenum">
              <a:rPr lang="en-CY" smtClean="0"/>
              <a:t>74</a:t>
            </a:fld>
            <a:endParaRPr lang="en-CY"/>
          </a:p>
        </p:txBody>
      </p:sp>
    </p:spTree>
    <p:extLst>
      <p:ext uri="{BB962C8B-B14F-4D97-AF65-F5344CB8AC3E}">
        <p14:creationId xmlns:p14="http://schemas.microsoft.com/office/powerpoint/2010/main" val="160649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FC95A-4ED5-F193-168E-69CBC6542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E195DD-F97C-951F-75DD-3E3C2D02E022}"/>
              </a:ext>
            </a:extLst>
          </p:cNvPr>
          <p:cNvSpPr>
            <a:spLocks noGrp="1"/>
          </p:cNvSpPr>
          <p:nvPr>
            <p:ph type="title"/>
          </p:nvPr>
        </p:nvSpPr>
        <p:spPr>
          <a:xfrm>
            <a:off x="838200" y="365125"/>
            <a:ext cx="10515600" cy="611419"/>
          </a:xfrm>
          <a:ln>
            <a:noFill/>
          </a:ln>
        </p:spPr>
        <p:txBody>
          <a:bodyPr>
            <a:normAutofit fontScale="90000"/>
          </a:bodyPr>
          <a:lstStyle/>
          <a:p>
            <a:r>
              <a:rPr lang="el-GR" sz="3600" b="1" kern="100" dirty="0">
                <a:solidFill>
                  <a:srgbClr val="321F61"/>
                </a:solidFill>
                <a:latin typeface="Arial" panose="020B0604020202020204" pitchFamily="34" charset="0"/>
                <a:cs typeface="Arial" panose="020B0604020202020204" pitchFamily="34" charset="0"/>
              </a:rPr>
              <a:t>Ρευστοποίηση περιουσίας - Μηνιαίες Δόσεις (συνέχεια)</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24459A-E229-6798-83E0-36505B0D8CC5}"/>
              </a:ext>
            </a:extLst>
          </p:cNvPr>
          <p:cNvSpPr>
            <a:spLocks noGrp="1"/>
          </p:cNvSpPr>
          <p:nvPr>
            <p:ph idx="1"/>
          </p:nvPr>
        </p:nvSpPr>
        <p:spPr>
          <a:xfrm>
            <a:off x="838200" y="1444131"/>
            <a:ext cx="10728158" cy="4766876"/>
          </a:xfrm>
          <a:ln>
            <a:noFill/>
            <a:miter lim="800000"/>
          </a:ln>
        </p:spPr>
        <p:txBody>
          <a:bodyPr>
            <a:normAutofit/>
          </a:bodyPr>
          <a:lstStyle/>
          <a:p>
            <a:r>
              <a:rPr lang="el-GR" sz="2400" kern="100" dirty="0">
                <a:solidFill>
                  <a:srgbClr val="407879"/>
                </a:solidFill>
                <a:latin typeface="Arial" panose="020B0604020202020204" pitchFamily="34" charset="0"/>
                <a:cs typeface="Arial" panose="020B0604020202020204" pitchFamily="34" charset="0"/>
              </a:rPr>
              <a:t> Τρόποι συλλογής των μηνιαίων δόσεων ανά κατηγορία εργοδότησης</a:t>
            </a:r>
            <a:r>
              <a:rPr lang="en-US" sz="2400" kern="100" dirty="0">
                <a:solidFill>
                  <a:srgbClr val="407879"/>
                </a:solidFill>
                <a:latin typeface="Arial" panose="020B0604020202020204" pitchFamily="34" charset="0"/>
                <a:cs typeface="Arial" panose="020B0604020202020204" pitchFamily="34" charset="0"/>
              </a:rPr>
              <a:t>:</a:t>
            </a:r>
          </a:p>
          <a:p>
            <a:pPr lvl="1"/>
            <a:r>
              <a:rPr lang="el-GR" sz="2000" b="1" u="sng" kern="100" dirty="0">
                <a:solidFill>
                  <a:srgbClr val="407879"/>
                </a:solidFill>
                <a:latin typeface="Arial" panose="020B0604020202020204" pitchFamily="34" charset="0"/>
                <a:cs typeface="Arial" panose="020B0604020202020204" pitchFamily="34" charset="0"/>
              </a:rPr>
              <a:t>Δημόσιος τομέας</a:t>
            </a:r>
            <a:r>
              <a:rPr lang="en-US" sz="2000" kern="100" dirty="0">
                <a:solidFill>
                  <a:srgbClr val="407879"/>
                </a:solidFill>
                <a:latin typeface="Arial" panose="020B0604020202020204" pitchFamily="34" charset="0"/>
                <a:cs typeface="Arial" panose="020B0604020202020204" pitchFamily="34" charset="0"/>
              </a:rPr>
              <a:t>:</a:t>
            </a:r>
            <a:r>
              <a:rPr lang="el-GR" sz="2000" kern="100" dirty="0">
                <a:solidFill>
                  <a:srgbClr val="407879"/>
                </a:solidFill>
                <a:latin typeface="Arial" panose="020B0604020202020204" pitchFamily="34" charset="0"/>
                <a:cs typeface="Arial" panose="020B0604020202020204" pitchFamily="34" charset="0"/>
              </a:rPr>
              <a:t> Αποστέλλεται ειδοποίηση προς το Γενικό Λογιστήριο από τον διαχειριστή και οι αποκοπές πληρώνονται αυτόματα. </a:t>
            </a:r>
          </a:p>
          <a:p>
            <a:pPr marL="457200" lvl="1" indent="0">
              <a:buNone/>
            </a:pPr>
            <a:endParaRPr lang="en-CY" sz="1400" kern="100" dirty="0">
              <a:solidFill>
                <a:srgbClr val="407879"/>
              </a:solidFill>
              <a:latin typeface="Arial" panose="020B0604020202020204" pitchFamily="34" charset="0"/>
              <a:cs typeface="Arial" panose="020B0604020202020204" pitchFamily="34" charset="0"/>
            </a:endParaRPr>
          </a:p>
          <a:p>
            <a:pPr lvl="1"/>
            <a:r>
              <a:rPr lang="el-GR" sz="2000" b="1" u="sng" kern="100" dirty="0">
                <a:solidFill>
                  <a:srgbClr val="407879"/>
                </a:solidFill>
                <a:latin typeface="Arial" panose="020B0604020202020204" pitchFamily="34" charset="0"/>
                <a:cs typeface="Arial" panose="020B0604020202020204" pitchFamily="34" charset="0"/>
              </a:rPr>
              <a:t>Ιδιωτικός Τομέας και αυτοεργοδοτούμενοι</a:t>
            </a:r>
            <a:r>
              <a:rPr lang="en-US" sz="2000" b="1" u="sng" kern="100" dirty="0">
                <a:solidFill>
                  <a:srgbClr val="407879"/>
                </a:solidFill>
                <a:latin typeface="Arial" panose="020B0604020202020204" pitchFamily="34" charset="0"/>
                <a:cs typeface="Arial" panose="020B0604020202020204" pitchFamily="34" charset="0"/>
              </a:rPr>
              <a:t>:</a:t>
            </a:r>
            <a:r>
              <a:rPr lang="en-US" sz="2000" kern="100" dirty="0">
                <a:solidFill>
                  <a:srgbClr val="407879"/>
                </a:solidFill>
                <a:latin typeface="Arial" panose="020B0604020202020204" pitchFamily="34" charset="0"/>
                <a:cs typeface="Arial" panose="020B0604020202020204" pitchFamily="34" charset="0"/>
              </a:rPr>
              <a:t> </a:t>
            </a:r>
            <a:r>
              <a:rPr lang="el-GR" sz="2000" kern="100" dirty="0">
                <a:solidFill>
                  <a:srgbClr val="407879"/>
                </a:solidFill>
                <a:latin typeface="Arial" panose="020B0604020202020204" pitchFamily="34" charset="0"/>
                <a:cs typeface="Arial" panose="020B0604020202020204" pitchFamily="34" charset="0"/>
              </a:rPr>
              <a:t>Η πληρωμή της δόσης γίνεται από τον ίδιο, είτε στο ταμείο του ΤΑ, είτε στα ταμεία των επαρχιακών Διοικήσεων. </a:t>
            </a:r>
          </a:p>
          <a:p>
            <a:pPr marL="457200" lvl="1" indent="0">
              <a:buNone/>
            </a:pPr>
            <a:r>
              <a:rPr lang="el-GR" sz="2000" kern="100" dirty="0">
                <a:solidFill>
                  <a:srgbClr val="407879"/>
                </a:solidFill>
                <a:latin typeface="Arial" panose="020B0604020202020204" pitchFamily="34" charset="0"/>
                <a:cs typeface="Arial" panose="020B0604020202020204" pitchFamily="34" charset="0"/>
              </a:rPr>
              <a:t>	</a:t>
            </a:r>
          </a:p>
          <a:p>
            <a:pPr lvl="1"/>
            <a:r>
              <a:rPr lang="el-GR" sz="2000" b="1" u="sng" kern="100" dirty="0">
                <a:solidFill>
                  <a:srgbClr val="407879"/>
                </a:solidFill>
                <a:latin typeface="Arial" panose="020B0604020202020204" pitchFamily="34" charset="0"/>
                <a:cs typeface="Arial" panose="020B0604020202020204" pitchFamily="34" charset="0"/>
              </a:rPr>
              <a:t>Άλλες πηγές εισοδήματος</a:t>
            </a:r>
            <a:r>
              <a:rPr lang="en-US" sz="2000" b="1" u="sng" kern="100" dirty="0">
                <a:solidFill>
                  <a:srgbClr val="407879"/>
                </a:solidFill>
                <a:latin typeface="Arial" panose="020B0604020202020204" pitchFamily="34" charset="0"/>
                <a:cs typeface="Arial" panose="020B0604020202020204" pitchFamily="34" charset="0"/>
              </a:rPr>
              <a:t>:</a:t>
            </a:r>
            <a:r>
              <a:rPr lang="el-GR" sz="2000" kern="100" dirty="0">
                <a:solidFill>
                  <a:srgbClr val="407879"/>
                </a:solidFill>
                <a:latin typeface="Arial" panose="020B0604020202020204" pitchFamily="34" charset="0"/>
                <a:cs typeface="Arial" panose="020B0604020202020204" pitchFamily="34" charset="0"/>
              </a:rPr>
              <a:t> ‘Όπως σύνταξη και αποζημίωση. Η πληρωμή της δόσης γίνεται ως εξής</a:t>
            </a:r>
            <a:r>
              <a:rPr lang="en-US" sz="2000" kern="100" dirty="0">
                <a:solidFill>
                  <a:srgbClr val="407879"/>
                </a:solidFill>
                <a:latin typeface="Arial" panose="020B0604020202020204" pitchFamily="34" charset="0"/>
                <a:cs typeface="Arial" panose="020B0604020202020204" pitchFamily="34" charset="0"/>
              </a:rPr>
              <a:t>: </a:t>
            </a:r>
          </a:p>
          <a:p>
            <a:pPr lvl="2"/>
            <a:r>
              <a:rPr lang="el-GR" sz="1600" kern="100" dirty="0">
                <a:solidFill>
                  <a:srgbClr val="407879"/>
                </a:solidFill>
                <a:latin typeface="Arial" panose="020B0604020202020204" pitchFamily="34" charset="0"/>
                <a:cs typeface="Arial" panose="020B0604020202020204" pitchFamily="34" charset="0"/>
              </a:rPr>
              <a:t>Ποσά που πληρώνονται από την Κυπριακή Δημοκρατία, η πληρωμή γίνεται απευθείας από το Γενικό Λογιστήριο προς τον διαχειριστή. </a:t>
            </a:r>
          </a:p>
          <a:p>
            <a:pPr lvl="2"/>
            <a:r>
              <a:rPr lang="el-GR" sz="1600" kern="100" dirty="0">
                <a:solidFill>
                  <a:srgbClr val="407879"/>
                </a:solidFill>
                <a:latin typeface="Arial" panose="020B0604020202020204" pitchFamily="34" charset="0"/>
                <a:cs typeface="Arial" panose="020B0604020202020204" pitchFamily="34" charset="0"/>
              </a:rPr>
              <a:t>Από άλλες πηγές η πληρωμή γίνεται από τον ίδιο. </a:t>
            </a:r>
          </a:p>
          <a:p>
            <a:pPr lvl="2"/>
            <a:endParaRPr lang="el-GR" sz="1600" kern="100" dirty="0">
              <a:solidFill>
                <a:srgbClr val="407879"/>
              </a:solidFill>
              <a:latin typeface="Arial" panose="020B0604020202020204" pitchFamily="34" charset="0"/>
              <a:cs typeface="Arial" panose="020B0604020202020204" pitchFamily="34" charset="0"/>
            </a:endParaRPr>
          </a:p>
          <a:p>
            <a:pPr lvl="2"/>
            <a:endParaRPr lang="en-US" sz="16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31764DFD-F458-E543-34C0-4363263377D1}"/>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BE1FEFF5-67FA-B631-98F9-68DCFF60EEC1}"/>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5CB4AED0-0FE6-5318-A904-D3650D351F6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A4B6A7D3-D3E2-23D1-3DA8-4DCDEB19F294}"/>
              </a:ext>
            </a:extLst>
          </p:cNvPr>
          <p:cNvSpPr>
            <a:spLocks noGrp="1"/>
          </p:cNvSpPr>
          <p:nvPr>
            <p:ph type="sldNum" sz="quarter" idx="12"/>
          </p:nvPr>
        </p:nvSpPr>
        <p:spPr/>
        <p:txBody>
          <a:bodyPr/>
          <a:lstStyle/>
          <a:p>
            <a:fld id="{96BF25DB-7583-4C6D-92E2-9A981C6D8FC4}" type="slidenum">
              <a:rPr lang="en-CY" smtClean="0"/>
              <a:t>75</a:t>
            </a:fld>
            <a:endParaRPr lang="en-CY"/>
          </a:p>
        </p:txBody>
      </p:sp>
    </p:spTree>
    <p:extLst>
      <p:ext uri="{BB962C8B-B14F-4D97-AF65-F5344CB8AC3E}">
        <p14:creationId xmlns:p14="http://schemas.microsoft.com/office/powerpoint/2010/main" val="13325502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71E1A-BBBA-E708-08E8-6F72EAB7A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C9E035-E809-5519-C7A9-CEA1BBEA8A3F}"/>
              </a:ext>
            </a:extLst>
          </p:cNvPr>
          <p:cNvSpPr>
            <a:spLocks noGrp="1"/>
          </p:cNvSpPr>
          <p:nvPr>
            <p:ph type="title"/>
          </p:nvPr>
        </p:nvSpPr>
        <p:spPr>
          <a:xfrm>
            <a:off x="838200" y="365125"/>
            <a:ext cx="10515600" cy="611419"/>
          </a:xfrm>
          <a:ln>
            <a:noFill/>
          </a:ln>
        </p:spPr>
        <p:txBody>
          <a:bodyPr>
            <a:normAutofit fontScale="90000"/>
          </a:bodyPr>
          <a:lstStyle/>
          <a:p>
            <a:r>
              <a:rPr lang="el-GR" sz="3600" b="1" kern="100" dirty="0">
                <a:solidFill>
                  <a:srgbClr val="321F61"/>
                </a:solidFill>
                <a:latin typeface="Arial" panose="020B0604020202020204" pitchFamily="34" charset="0"/>
                <a:cs typeface="Arial" panose="020B0604020202020204" pitchFamily="34" charset="0"/>
              </a:rPr>
              <a:t>Ρευστοποίηση περιουσίας - Μηνιαίες Δόσεις (συνέχεια)</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BF4799E-EF3A-2178-AFD6-9174528B12AA}"/>
              </a:ext>
            </a:extLst>
          </p:cNvPr>
          <p:cNvSpPr>
            <a:spLocks noGrp="1"/>
          </p:cNvSpPr>
          <p:nvPr>
            <p:ph idx="1"/>
          </p:nvPr>
        </p:nvSpPr>
        <p:spPr>
          <a:xfrm>
            <a:off x="838200" y="1444131"/>
            <a:ext cx="10728158" cy="4766876"/>
          </a:xfrm>
          <a:ln>
            <a:noFill/>
            <a:miter lim="800000"/>
          </a:ln>
        </p:spPr>
        <p:txBody>
          <a:bodyPr>
            <a:normAutofit/>
          </a:bodyPr>
          <a:lstStyle/>
          <a:p>
            <a:r>
              <a:rPr lang="el-GR" sz="2400" kern="100" dirty="0">
                <a:solidFill>
                  <a:srgbClr val="407879"/>
                </a:solidFill>
                <a:latin typeface="Arial" panose="020B0604020202020204" pitchFamily="34" charset="0"/>
                <a:cs typeface="Arial" panose="020B0604020202020204" pitchFamily="34" charset="0"/>
              </a:rPr>
              <a:t> Σε περίπτωση αύξησης του μισθού του πτωχεύσαντα, ο διαχειριστής έχει την δυνατότητα να αιτηθεί την αύξηση του ποσού της δόσης είτε με Διάταγμα Δικαστηρίου είτε με την συγκατάθεση του.</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Σε περίπτωση μείωσης του μισθού του πτωχεύσαντα, έχει το δικαίωμα να αιτηθεί μείωση ή και ακύρωση της δόσης.</a:t>
            </a:r>
          </a:p>
          <a:p>
            <a:endParaRPr lang="el-GR" sz="2400" kern="100" dirty="0">
              <a:solidFill>
                <a:srgbClr val="407879"/>
              </a:solidFill>
              <a:latin typeface="Arial" panose="020B0604020202020204" pitchFamily="34" charset="0"/>
              <a:cs typeface="Arial" panose="020B0604020202020204" pitchFamily="34" charset="0"/>
            </a:endParaRPr>
          </a:p>
          <a:p>
            <a:r>
              <a:rPr lang="el-GR" sz="2400" kern="100" dirty="0">
                <a:solidFill>
                  <a:srgbClr val="407879"/>
                </a:solidFill>
                <a:latin typeface="Arial" panose="020B0604020202020204" pitchFamily="34" charset="0"/>
                <a:cs typeface="Arial" panose="020B0604020202020204" pitchFamily="34" charset="0"/>
              </a:rPr>
              <a:t>Το Διάταγμα ή συγκατάθεση για μηνιαίες δόσεις, δεν μπορεί να υπερβαίνει τους 36 μήνες (3 χρόνια). </a:t>
            </a: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1600" kern="100" dirty="0">
              <a:solidFill>
                <a:srgbClr val="407879"/>
              </a:solidFill>
              <a:latin typeface="Arial" panose="020B0604020202020204" pitchFamily="34" charset="0"/>
              <a:cs typeface="Arial" panose="020B0604020202020204" pitchFamily="34" charset="0"/>
            </a:endParaRPr>
          </a:p>
          <a:p>
            <a:pPr lvl="2"/>
            <a:endParaRPr lang="en-US" sz="16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4AC479CB-E671-C37B-198C-82949D24769B}"/>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80758109-EA89-FF0C-8D42-BF19E5C054FC}"/>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6A27D691-D354-4DB7-D63E-2E60F006D3E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45BCEF6A-C5A5-7FAD-7B49-5C2C1F553712}"/>
              </a:ext>
            </a:extLst>
          </p:cNvPr>
          <p:cNvSpPr>
            <a:spLocks noGrp="1"/>
          </p:cNvSpPr>
          <p:nvPr>
            <p:ph type="sldNum" sz="quarter" idx="12"/>
          </p:nvPr>
        </p:nvSpPr>
        <p:spPr/>
        <p:txBody>
          <a:bodyPr/>
          <a:lstStyle/>
          <a:p>
            <a:fld id="{96BF25DB-7583-4C6D-92E2-9A981C6D8FC4}" type="slidenum">
              <a:rPr lang="en-CY" smtClean="0"/>
              <a:t>76</a:t>
            </a:fld>
            <a:endParaRPr lang="en-CY"/>
          </a:p>
        </p:txBody>
      </p:sp>
    </p:spTree>
    <p:extLst>
      <p:ext uri="{BB962C8B-B14F-4D97-AF65-F5344CB8AC3E}">
        <p14:creationId xmlns:p14="http://schemas.microsoft.com/office/powerpoint/2010/main" val="30235569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EA733-21C0-D82B-0CDE-382103F205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806EC-8451-BC89-64D1-19FD39FF108F}"/>
              </a:ext>
            </a:extLst>
          </p:cNvPr>
          <p:cNvSpPr>
            <a:spLocks noGrp="1"/>
          </p:cNvSpPr>
          <p:nvPr>
            <p:ph type="title"/>
          </p:nvPr>
        </p:nvSpPr>
        <p:spPr>
          <a:xfrm>
            <a:off x="838200" y="365125"/>
            <a:ext cx="10515600" cy="611419"/>
          </a:xfrm>
          <a:ln>
            <a:noFill/>
          </a:ln>
        </p:spPr>
        <p:txBody>
          <a:bodyPr>
            <a:normAutofit fontScale="90000"/>
          </a:bodyPr>
          <a:lstStyle/>
          <a:p>
            <a:r>
              <a:rPr lang="el-GR" sz="3600" b="1" kern="100" dirty="0">
                <a:solidFill>
                  <a:srgbClr val="321F61"/>
                </a:solidFill>
                <a:latin typeface="Arial" panose="020B0604020202020204" pitchFamily="34" charset="0"/>
                <a:cs typeface="Arial" panose="020B0604020202020204" pitchFamily="34" charset="0"/>
              </a:rPr>
              <a:t>Καταμερισμός ενεργητικού - Πληρωμή προκαταρκτικών δαπανών</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9C86BF2-935D-3543-2B2A-C0997C102498}"/>
              </a:ext>
            </a:extLst>
          </p:cNvPr>
          <p:cNvSpPr>
            <a:spLocks noGrp="1"/>
          </p:cNvSpPr>
          <p:nvPr>
            <p:ph idx="1"/>
          </p:nvPr>
        </p:nvSpPr>
        <p:spPr>
          <a:xfrm>
            <a:off x="838200" y="1444131"/>
            <a:ext cx="10728158" cy="4766876"/>
          </a:xfrm>
          <a:ln>
            <a:noFill/>
            <a:miter lim="800000"/>
          </a:ln>
        </p:spPr>
        <p:txBody>
          <a:bodyPr>
            <a:normAutofit/>
          </a:bodyPr>
          <a:lstStyle/>
          <a:p>
            <a:pPr>
              <a:lnSpc>
                <a:spcPct val="107000"/>
              </a:lnSpc>
              <a:spcAft>
                <a:spcPts val="800"/>
              </a:spcAft>
            </a:pPr>
            <a:r>
              <a:rPr lang="el-GR" sz="2400" kern="100" dirty="0">
                <a:solidFill>
                  <a:srgbClr val="407879"/>
                </a:solidFill>
                <a:latin typeface="Arial" panose="020B0604020202020204" pitchFamily="34" charset="0"/>
                <a:cs typeface="Arial" panose="020B0604020202020204" pitchFamily="34" charset="0"/>
              </a:rPr>
              <a:t>Το ενεργητικό που απομένει κατά την εκκαθάριση του ενεργητικού του πτωχεύσαντα διατίθεται για τη διενέργεια των πιο κάτω πληρωμών οι οποίες θα γίνονται με την ακόλουθη σειρά προτεραιότητας: </a:t>
            </a:r>
            <a:endParaRPr lang="en-CY" sz="2400" kern="100" dirty="0">
              <a:solidFill>
                <a:srgbClr val="407879"/>
              </a:solidFill>
              <a:latin typeface="Arial" panose="020B0604020202020204" pitchFamily="34" charset="0"/>
              <a:cs typeface="Arial" panose="020B0604020202020204" pitchFamily="34" charset="0"/>
            </a:endParaRPr>
          </a:p>
          <a:p>
            <a:pPr marL="457200">
              <a:lnSpc>
                <a:spcPct val="107000"/>
              </a:lnSpc>
              <a:spcAft>
                <a:spcPts val="800"/>
              </a:spcAft>
            </a:pPr>
            <a:r>
              <a:rPr lang="el-GR" sz="2400" kern="100" dirty="0">
                <a:solidFill>
                  <a:srgbClr val="407879"/>
                </a:solidFill>
                <a:latin typeface="Arial" panose="020B0604020202020204" pitchFamily="34" charset="0"/>
                <a:cs typeface="Arial" panose="020B0604020202020204" pitchFamily="34" charset="0"/>
              </a:rPr>
              <a:t>Των πραγματικών δαπανών που προέκυψαν από τον διαχειριστή για την προστασία της περιουσίας του πτωχεύσαντα.</a:t>
            </a:r>
            <a:endParaRPr lang="en-CY" sz="2400" kern="100" dirty="0">
              <a:solidFill>
                <a:srgbClr val="407879"/>
              </a:solidFill>
              <a:latin typeface="Arial" panose="020B0604020202020204" pitchFamily="34" charset="0"/>
              <a:cs typeface="Arial" panose="020B0604020202020204" pitchFamily="34" charset="0"/>
            </a:endParaRPr>
          </a:p>
          <a:p>
            <a:pPr marL="457200">
              <a:lnSpc>
                <a:spcPct val="107000"/>
              </a:lnSpc>
              <a:spcAft>
                <a:spcPts val="800"/>
              </a:spcAft>
            </a:pPr>
            <a:r>
              <a:rPr lang="el-GR" sz="2400" kern="100" dirty="0">
                <a:solidFill>
                  <a:srgbClr val="407879"/>
                </a:solidFill>
                <a:latin typeface="Arial" panose="020B0604020202020204" pitchFamily="34" charset="0"/>
                <a:cs typeface="Arial" panose="020B0604020202020204" pitchFamily="34" charset="0"/>
              </a:rPr>
              <a:t>Των τελών, ποσοστών και δικαιωμάτων που πρέπει να πληρωθούν στο ΤΑ, ή των εξόδων που προέκυψαν από ή με εξουσιοδότηση του ΤΑ.</a:t>
            </a:r>
            <a:endParaRPr lang="en-CY" sz="2400" kern="100" dirty="0">
              <a:solidFill>
                <a:srgbClr val="407879"/>
              </a:solidFill>
              <a:latin typeface="Arial" panose="020B0604020202020204" pitchFamily="34" charset="0"/>
              <a:cs typeface="Arial" panose="020B0604020202020204" pitchFamily="34" charset="0"/>
            </a:endParaRPr>
          </a:p>
          <a:p>
            <a:pPr marL="457200">
              <a:lnSpc>
                <a:spcPct val="107000"/>
              </a:lnSpc>
              <a:spcAft>
                <a:spcPts val="800"/>
              </a:spcAft>
            </a:pPr>
            <a:r>
              <a:rPr lang="el-GR" sz="2400" kern="100" dirty="0">
                <a:solidFill>
                  <a:srgbClr val="407879"/>
                </a:solidFill>
                <a:latin typeface="Arial" panose="020B0604020202020204" pitchFamily="34" charset="0"/>
                <a:cs typeface="Arial" panose="020B0604020202020204" pitchFamily="34" charset="0"/>
              </a:rPr>
              <a:t>Της αμοιβής του ειδικού διαχειριστή εάν υπάρχει.</a:t>
            </a:r>
            <a:endParaRPr lang="en-CY" sz="2400" kern="100" dirty="0">
              <a:solidFill>
                <a:srgbClr val="407879"/>
              </a:solidFill>
              <a:latin typeface="Arial" panose="020B0604020202020204" pitchFamily="34" charset="0"/>
              <a:cs typeface="Arial" panose="020B0604020202020204" pitchFamily="34" charset="0"/>
            </a:endParaRPr>
          </a:p>
          <a:p>
            <a:pPr marL="457200">
              <a:lnSpc>
                <a:spcPct val="107000"/>
              </a:lnSpc>
              <a:spcAft>
                <a:spcPts val="800"/>
              </a:spcAft>
            </a:pPr>
            <a:r>
              <a:rPr lang="el-GR" sz="2400" kern="100" dirty="0">
                <a:solidFill>
                  <a:srgbClr val="407879"/>
                </a:solidFill>
                <a:latin typeface="Arial" panose="020B0604020202020204" pitchFamily="34" charset="0"/>
                <a:cs typeface="Arial" panose="020B0604020202020204" pitchFamily="34" charset="0"/>
              </a:rPr>
              <a:t>Των ψηφισθέντων εξόδων του αιτούντος πιστωτή.</a:t>
            </a:r>
            <a:endParaRPr lang="en-CY" sz="2400" kern="100" dirty="0">
              <a:solidFill>
                <a:srgbClr val="407879"/>
              </a:solidFill>
              <a:latin typeface="Arial" panose="020B0604020202020204" pitchFamily="34" charset="0"/>
              <a:cs typeface="Arial" panose="020B0604020202020204" pitchFamily="34" charset="0"/>
            </a:endParaRPr>
          </a:p>
          <a:p>
            <a:pPr lvl="1"/>
            <a:endParaRPr lang="el-GR" sz="20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1600" kern="100" dirty="0">
              <a:solidFill>
                <a:srgbClr val="407879"/>
              </a:solidFill>
              <a:latin typeface="Arial" panose="020B0604020202020204" pitchFamily="34" charset="0"/>
              <a:cs typeface="Arial" panose="020B0604020202020204" pitchFamily="34" charset="0"/>
            </a:endParaRPr>
          </a:p>
          <a:p>
            <a:pPr lvl="2"/>
            <a:endParaRPr lang="en-US" sz="16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C22AB3F-7621-7E29-6FCE-2177FDA513DF}"/>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448A7865-36FA-A692-D0AF-BDF13F27C02C}"/>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8658D42B-4369-1C9E-5C3F-91993DA6FB7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F2B55A55-AA2B-DAEB-53F7-2BE4BB71A37D}"/>
              </a:ext>
            </a:extLst>
          </p:cNvPr>
          <p:cNvSpPr>
            <a:spLocks noGrp="1"/>
          </p:cNvSpPr>
          <p:nvPr>
            <p:ph type="sldNum" sz="quarter" idx="12"/>
          </p:nvPr>
        </p:nvSpPr>
        <p:spPr/>
        <p:txBody>
          <a:bodyPr/>
          <a:lstStyle/>
          <a:p>
            <a:fld id="{96BF25DB-7583-4C6D-92E2-9A981C6D8FC4}" type="slidenum">
              <a:rPr lang="en-CY" smtClean="0"/>
              <a:t>77</a:t>
            </a:fld>
            <a:endParaRPr lang="en-CY"/>
          </a:p>
        </p:txBody>
      </p:sp>
    </p:spTree>
    <p:extLst>
      <p:ext uri="{BB962C8B-B14F-4D97-AF65-F5344CB8AC3E}">
        <p14:creationId xmlns:p14="http://schemas.microsoft.com/office/powerpoint/2010/main" val="2591613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DC2459E8-BE1B-8087-A842-2F1F301142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4FC0D2-3317-90AB-1996-080B3C01A0A0}"/>
              </a:ext>
            </a:extLst>
          </p:cNvPr>
          <p:cNvSpPr>
            <a:spLocks noGrp="1"/>
          </p:cNvSpPr>
          <p:nvPr>
            <p:ph type="title"/>
          </p:nvPr>
        </p:nvSpPr>
        <p:spPr>
          <a:xfrm>
            <a:off x="838200" y="365125"/>
            <a:ext cx="10515600" cy="611419"/>
          </a:xfrm>
          <a:ln>
            <a:noFill/>
          </a:ln>
        </p:spPr>
        <p:txBody>
          <a:bodyPr>
            <a:normAutofit fontScale="90000"/>
          </a:bodyPr>
          <a:lstStyle/>
          <a:p>
            <a:r>
              <a:rPr lang="el-GR" sz="3600" b="1" kern="100" dirty="0">
                <a:solidFill>
                  <a:srgbClr val="321F61"/>
                </a:solidFill>
                <a:latin typeface="Arial" panose="020B0604020202020204" pitchFamily="34" charset="0"/>
                <a:cs typeface="Arial" panose="020B0604020202020204" pitchFamily="34" charset="0"/>
              </a:rPr>
              <a:t>Καταμερισμός ενεργητικού - Προτεραιότητα χρεών</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9493C2D-68DD-4DDB-4E07-F5208F8217A4}"/>
              </a:ext>
            </a:extLst>
          </p:cNvPr>
          <p:cNvSpPr>
            <a:spLocks noGrp="1"/>
          </p:cNvSpPr>
          <p:nvPr>
            <p:ph idx="1"/>
          </p:nvPr>
        </p:nvSpPr>
        <p:spPr>
          <a:xfrm>
            <a:off x="838200" y="1444131"/>
            <a:ext cx="10728158" cy="4766876"/>
          </a:xfrm>
          <a:ln>
            <a:noFill/>
            <a:miter lim="800000"/>
          </a:ln>
        </p:spPr>
        <p:txBody>
          <a:bodyPr>
            <a:normAutofit/>
          </a:bodyPr>
          <a:lstStyle/>
          <a:p>
            <a:pPr>
              <a:lnSpc>
                <a:spcPct val="107000"/>
              </a:lnSpc>
              <a:spcAft>
                <a:spcPts val="800"/>
              </a:spcAft>
            </a:pPr>
            <a:r>
              <a:rPr lang="el-GR" sz="2400" kern="100" dirty="0">
                <a:solidFill>
                  <a:srgbClr val="407879"/>
                </a:solidFill>
                <a:latin typeface="Arial" panose="020B0604020202020204" pitchFamily="34" charset="0"/>
                <a:cs typeface="Arial" panose="020B0604020202020204" pitchFamily="34" charset="0"/>
              </a:rPr>
              <a:t>Μετά την πληρωμή των προκαταρκτικών δαπανών, πληρώνονται κατά προτεραιότητα τα ακόλουθα χρέη</a:t>
            </a:r>
            <a:r>
              <a:rPr lang="en-US" sz="1800" kern="0" dirty="0">
                <a:solidFill>
                  <a:srgbClr val="407879"/>
                </a:solidFill>
                <a:latin typeface="Times New Roman" panose="02020603050405020304" pitchFamily="18" charset="0"/>
                <a:cs typeface="Arial" panose="020B0604020202020204" pitchFamily="34" charset="0"/>
              </a:rPr>
              <a:t>: </a:t>
            </a:r>
          </a:p>
          <a:p>
            <a:pPr lvl="1">
              <a:lnSpc>
                <a:spcPct val="107000"/>
              </a:lnSpc>
              <a:spcAft>
                <a:spcPts val="800"/>
              </a:spcAft>
            </a:pPr>
            <a:r>
              <a:rPr lang="el-GR" sz="2000" kern="100" dirty="0">
                <a:solidFill>
                  <a:srgbClr val="407879"/>
                </a:solidFill>
                <a:latin typeface="Arial" panose="020B0604020202020204" pitchFamily="34" charset="0"/>
                <a:cs typeface="Arial" panose="020B0604020202020204" pitchFamily="34" charset="0"/>
              </a:rPr>
              <a:t>Όλοι οι κυβερνητικοί φόροι και δασμοί, δημοτικά ή κοινοτικά τέλη</a:t>
            </a:r>
            <a:r>
              <a:rPr lang="en-US" sz="2000" kern="100" dirty="0">
                <a:solidFill>
                  <a:srgbClr val="407879"/>
                </a:solidFill>
                <a:latin typeface="Arial" panose="020B0604020202020204" pitchFamily="34" charset="0"/>
                <a:cs typeface="Arial" panose="020B0604020202020204" pitchFamily="34" charset="0"/>
              </a:rPr>
              <a:t>.</a:t>
            </a:r>
            <a:endParaRPr lang="en-CY" sz="2000" kern="100" dirty="0">
              <a:solidFill>
                <a:srgbClr val="407879"/>
              </a:solidFill>
              <a:latin typeface="Arial" panose="020B0604020202020204" pitchFamily="34" charset="0"/>
              <a:cs typeface="Arial" panose="020B0604020202020204" pitchFamily="34" charset="0"/>
            </a:endParaRPr>
          </a:p>
          <a:p>
            <a:pPr lvl="1">
              <a:lnSpc>
                <a:spcPct val="107000"/>
              </a:lnSpc>
              <a:spcAft>
                <a:spcPts val="800"/>
              </a:spcAft>
            </a:pPr>
            <a:r>
              <a:rPr lang="el-GR" sz="2000" kern="100" dirty="0">
                <a:solidFill>
                  <a:srgbClr val="407879"/>
                </a:solidFill>
                <a:latin typeface="Arial" panose="020B0604020202020204" pitchFamily="34" charset="0"/>
                <a:cs typeface="Arial" panose="020B0604020202020204" pitchFamily="34" charset="0"/>
              </a:rPr>
              <a:t>Μισθοί εργοδοτουμένων του πτωχεύσαντα</a:t>
            </a:r>
            <a:r>
              <a:rPr lang="en-US" sz="2000" kern="100" dirty="0">
                <a:solidFill>
                  <a:srgbClr val="407879"/>
                </a:solidFill>
                <a:latin typeface="Arial" panose="020B0604020202020204" pitchFamily="34" charset="0"/>
                <a:cs typeface="Arial" panose="020B0604020202020204" pitchFamily="34" charset="0"/>
              </a:rPr>
              <a:t>.</a:t>
            </a:r>
            <a:endParaRPr lang="en-CY" sz="2000" kern="100" dirty="0">
              <a:solidFill>
                <a:srgbClr val="407879"/>
              </a:solidFill>
              <a:latin typeface="Arial" panose="020B0604020202020204" pitchFamily="34" charset="0"/>
              <a:cs typeface="Arial" panose="020B0604020202020204" pitchFamily="34" charset="0"/>
            </a:endParaRPr>
          </a:p>
          <a:p>
            <a:pPr lvl="1">
              <a:lnSpc>
                <a:spcPct val="107000"/>
              </a:lnSpc>
              <a:spcAft>
                <a:spcPts val="800"/>
              </a:spcAft>
            </a:pPr>
            <a:r>
              <a:rPr lang="el-GR" sz="2000" kern="100" dirty="0">
                <a:solidFill>
                  <a:srgbClr val="407879"/>
                </a:solidFill>
                <a:latin typeface="Arial" panose="020B0604020202020204" pitchFamily="34" charset="0"/>
                <a:cs typeface="Arial" panose="020B0604020202020204" pitchFamily="34" charset="0"/>
              </a:rPr>
              <a:t>Ποσά αποζημιώσεων για σωματική βλάβη</a:t>
            </a:r>
            <a:r>
              <a:rPr lang="en-US" sz="2000" kern="100" dirty="0">
                <a:solidFill>
                  <a:srgbClr val="407879"/>
                </a:solidFill>
                <a:latin typeface="Arial" panose="020B0604020202020204" pitchFamily="34" charset="0"/>
                <a:cs typeface="Arial" panose="020B0604020202020204" pitchFamily="34" charset="0"/>
              </a:rPr>
              <a:t>.</a:t>
            </a:r>
            <a:endParaRPr lang="en-CY" sz="2000" kern="100" dirty="0">
              <a:solidFill>
                <a:srgbClr val="407879"/>
              </a:solidFill>
              <a:latin typeface="Arial" panose="020B0604020202020204" pitchFamily="34" charset="0"/>
              <a:cs typeface="Arial" panose="020B0604020202020204" pitchFamily="34" charset="0"/>
            </a:endParaRPr>
          </a:p>
          <a:p>
            <a:pPr lvl="1">
              <a:lnSpc>
                <a:spcPct val="107000"/>
              </a:lnSpc>
              <a:spcAft>
                <a:spcPts val="800"/>
              </a:spcAft>
            </a:pPr>
            <a:r>
              <a:rPr lang="el-GR" sz="2000" kern="100" dirty="0">
                <a:solidFill>
                  <a:srgbClr val="407879"/>
                </a:solidFill>
                <a:latin typeface="Arial" panose="020B0604020202020204" pitchFamily="34" charset="0"/>
                <a:cs typeface="Arial" panose="020B0604020202020204" pitchFamily="34" charset="0"/>
              </a:rPr>
              <a:t>Οφειλόμενα ποσά αδειών προς μισθωτούς του πτωχεύσαντα</a:t>
            </a:r>
            <a:r>
              <a:rPr lang="en-US" sz="2000" kern="100" dirty="0">
                <a:solidFill>
                  <a:srgbClr val="407879"/>
                </a:solidFill>
                <a:latin typeface="Arial" panose="020B0604020202020204" pitchFamily="34" charset="0"/>
                <a:cs typeface="Arial" panose="020B0604020202020204" pitchFamily="34" charset="0"/>
              </a:rPr>
              <a:t>.</a:t>
            </a:r>
            <a:endParaRPr lang="en-CY" sz="2000" kern="100" dirty="0">
              <a:solidFill>
                <a:srgbClr val="407879"/>
              </a:solidFill>
              <a:latin typeface="Arial" panose="020B0604020202020204" pitchFamily="34" charset="0"/>
              <a:cs typeface="Arial" panose="020B0604020202020204" pitchFamily="34" charset="0"/>
            </a:endParaRPr>
          </a:p>
          <a:p>
            <a:pPr lvl="1">
              <a:lnSpc>
                <a:spcPct val="107000"/>
              </a:lnSpc>
              <a:spcAft>
                <a:spcPts val="800"/>
              </a:spcAft>
            </a:pPr>
            <a:r>
              <a:rPr lang="el-GR" sz="2000" kern="100" dirty="0">
                <a:solidFill>
                  <a:srgbClr val="407879"/>
                </a:solidFill>
                <a:latin typeface="Arial" panose="020B0604020202020204" pitchFamily="34" charset="0"/>
                <a:cs typeface="Arial" panose="020B0604020202020204" pitchFamily="34" charset="0"/>
              </a:rPr>
              <a:t>Ενοίκια που προέκυψαν και οφείλονται στον ιδιοκτήτη τους κατά τους 4 προηγούμενους μήνες της ημερομηνίας του διατάγματος πτώχευσης</a:t>
            </a:r>
            <a:r>
              <a:rPr lang="en-US" sz="2000" kern="100" dirty="0">
                <a:solidFill>
                  <a:srgbClr val="407879"/>
                </a:solidFill>
                <a:latin typeface="Arial" panose="020B0604020202020204" pitchFamily="34" charset="0"/>
                <a:cs typeface="Arial" panose="020B0604020202020204" pitchFamily="34" charset="0"/>
              </a:rPr>
              <a:t>.</a:t>
            </a:r>
            <a:endParaRPr lang="en-CY" sz="2000" kern="100" dirty="0">
              <a:solidFill>
                <a:srgbClr val="407879"/>
              </a:solidFill>
              <a:latin typeface="Arial" panose="020B0604020202020204" pitchFamily="34" charset="0"/>
              <a:cs typeface="Arial" panose="020B0604020202020204" pitchFamily="34" charset="0"/>
            </a:endParaRPr>
          </a:p>
          <a:p>
            <a:pPr marL="0" indent="0">
              <a:lnSpc>
                <a:spcPct val="107000"/>
              </a:lnSpc>
              <a:spcAft>
                <a:spcPts val="800"/>
              </a:spcAft>
              <a:buNone/>
            </a:pPr>
            <a:endParaRPr lang="en-CY" sz="1800" kern="100" dirty="0">
              <a:effectLst/>
              <a:latin typeface="Calibri" panose="020F0502020204030204" pitchFamily="34" charset="0"/>
              <a:ea typeface="Calibri" panose="020F0502020204030204" pitchFamily="34" charset="0"/>
              <a:cs typeface="Arial" panose="020B0604020202020204" pitchFamily="34" charset="0"/>
            </a:endParaRPr>
          </a:p>
          <a:p>
            <a:pPr lvl="1"/>
            <a:endParaRPr lang="el-GR" sz="20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1600" kern="100" dirty="0">
              <a:solidFill>
                <a:srgbClr val="407879"/>
              </a:solidFill>
              <a:latin typeface="Arial" panose="020B0604020202020204" pitchFamily="34" charset="0"/>
              <a:cs typeface="Arial" panose="020B0604020202020204" pitchFamily="34" charset="0"/>
            </a:endParaRPr>
          </a:p>
          <a:p>
            <a:pPr lvl="2"/>
            <a:endParaRPr lang="en-US" sz="16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80EEE56-C8BB-4E7F-DD30-67ED7EA2F4FD}"/>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394B07A9-461C-181B-56FD-9422DF1A4B92}"/>
              </a:ext>
            </a:extLst>
          </p:cNvPr>
          <p:cNvPicPr>
            <a:picLocks noChangeAspect="1"/>
          </p:cNvPicPr>
          <p:nvPr/>
        </p:nvPicPr>
        <p:blipFill>
          <a:blip r:embed="rId3"/>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0E2BA070-F0AD-AFE4-A533-E9290BBF6117}"/>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0734826F-634D-6E5D-0C2C-472B82654D70}"/>
              </a:ext>
            </a:extLst>
          </p:cNvPr>
          <p:cNvSpPr>
            <a:spLocks noGrp="1"/>
          </p:cNvSpPr>
          <p:nvPr>
            <p:ph type="sldNum" sz="quarter" idx="12"/>
          </p:nvPr>
        </p:nvSpPr>
        <p:spPr/>
        <p:txBody>
          <a:bodyPr/>
          <a:lstStyle/>
          <a:p>
            <a:fld id="{96BF25DB-7583-4C6D-92E2-9A981C6D8FC4}" type="slidenum">
              <a:rPr lang="en-CY" smtClean="0"/>
              <a:t>78</a:t>
            </a:fld>
            <a:endParaRPr lang="en-CY"/>
          </a:p>
        </p:txBody>
      </p:sp>
    </p:spTree>
    <p:extLst>
      <p:ext uri="{BB962C8B-B14F-4D97-AF65-F5344CB8AC3E}">
        <p14:creationId xmlns:p14="http://schemas.microsoft.com/office/powerpoint/2010/main" val="3379947305"/>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78274-4D07-E7BB-4175-CEF0383367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E8D11-CD1A-BC7D-A60F-FD47F264A611}"/>
              </a:ext>
            </a:extLst>
          </p:cNvPr>
          <p:cNvSpPr>
            <a:spLocks noGrp="1"/>
          </p:cNvSpPr>
          <p:nvPr>
            <p:ph type="title"/>
          </p:nvPr>
        </p:nvSpPr>
        <p:spPr>
          <a:xfrm>
            <a:off x="838200" y="365125"/>
            <a:ext cx="10515600" cy="611419"/>
          </a:xfrm>
          <a:ln>
            <a:noFill/>
          </a:ln>
        </p:spPr>
        <p:txBody>
          <a:bodyPr>
            <a:normAutofit/>
          </a:bodyPr>
          <a:lstStyle/>
          <a:p>
            <a:r>
              <a:rPr lang="el-GR" sz="3600" b="1" kern="100" dirty="0">
                <a:solidFill>
                  <a:srgbClr val="321F61"/>
                </a:solidFill>
                <a:latin typeface="Arial" panose="020B0604020202020204" pitchFamily="34" charset="0"/>
                <a:cs typeface="Arial" panose="020B0604020202020204" pitchFamily="34" charset="0"/>
              </a:rPr>
              <a:t>Διαθέσιμη περιουσία για πληρωμή χρεών</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41554D3-0525-3226-5A00-0B71A1A06792}"/>
              </a:ext>
            </a:extLst>
          </p:cNvPr>
          <p:cNvSpPr>
            <a:spLocks noGrp="1"/>
          </p:cNvSpPr>
          <p:nvPr>
            <p:ph idx="1"/>
          </p:nvPr>
        </p:nvSpPr>
        <p:spPr>
          <a:xfrm>
            <a:off x="838200" y="1444131"/>
            <a:ext cx="10728158" cy="4766876"/>
          </a:xfrm>
          <a:ln>
            <a:noFill/>
            <a:miter lim="800000"/>
          </a:ln>
        </p:spPr>
        <p:txBody>
          <a:bodyPr>
            <a:normAutofit/>
          </a:bodyPr>
          <a:lstStyle/>
          <a:p>
            <a:pPr marL="457200">
              <a:lnSpc>
                <a:spcPct val="107000"/>
              </a:lnSpc>
              <a:spcAft>
                <a:spcPts val="800"/>
              </a:spcAft>
            </a:pPr>
            <a:r>
              <a:rPr lang="el-GR" sz="2000" kern="100" dirty="0">
                <a:solidFill>
                  <a:srgbClr val="407879"/>
                </a:solidFill>
                <a:latin typeface="Arial" panose="020B0604020202020204" pitchFamily="34" charset="0"/>
                <a:cs typeface="Arial" panose="020B0604020202020204" pitchFamily="34" charset="0"/>
              </a:rPr>
              <a:t>Η περιουσία που πρέπει να διανεμηθεί μεταξύ των πιστωτών είναι ολόκληρη η περιουσία που κατέχει ο πτωχεύσαντας κατά την έκδοση του Διατάγματος πτώχευσης, είτε αποκτήθηκε είτε περιήλθε στον πτωχεύσαντα πριν την αποκατάσταση του.</a:t>
            </a:r>
            <a:endParaRPr lang="en-CY" sz="2000" kern="100" dirty="0">
              <a:solidFill>
                <a:srgbClr val="407879"/>
              </a:solidFill>
              <a:latin typeface="Arial" panose="020B0604020202020204" pitchFamily="34" charset="0"/>
              <a:cs typeface="Arial" panose="020B0604020202020204" pitchFamily="34" charset="0"/>
            </a:endParaRPr>
          </a:p>
          <a:p>
            <a:pPr marL="457200">
              <a:lnSpc>
                <a:spcPct val="107000"/>
              </a:lnSpc>
              <a:spcAft>
                <a:spcPts val="800"/>
              </a:spcAft>
            </a:pPr>
            <a:r>
              <a:rPr lang="el-GR" sz="2000" kern="100" dirty="0">
                <a:solidFill>
                  <a:srgbClr val="407879"/>
                </a:solidFill>
                <a:latin typeface="Arial" panose="020B0604020202020204" pitchFamily="34" charset="0"/>
                <a:cs typeface="Arial" panose="020B0604020202020204" pitchFamily="34" charset="0"/>
              </a:rPr>
              <a:t>Επίσης, όλα τα εμπορεύματα που είχε στην κατοχή του ο πτωχεύσαντας τη στιγμή που ξεκίνησε η διαδικασία πτώχευσης, και τα οποία κατείχε, διέθετε ή χρησιμοποιούσε για την επιχείρησή του με τη συγκατάθεση και την άδεια του πραγματικού ιδιοκτήτη, θεωρούνται σαν να ανήκουν στον πτωχεύσαντα. Δηλαδή, αν και ο πραγματικός ιδιοκτήτης είναι κάποιος άλλος, επειδή ο πτωχεύσαντας τα κατείχε με τέτοιο τρόπο που φαινόταν σαν δικά του, αυτά τα εμπορεύματα ανήκουν στην πτωχευτική περιουσία.</a:t>
            </a:r>
            <a:endParaRPr lang="en-CY" sz="2000" kern="100" dirty="0">
              <a:solidFill>
                <a:srgbClr val="407879"/>
              </a:solidFill>
              <a:latin typeface="Arial" panose="020B0604020202020204" pitchFamily="34" charset="0"/>
              <a:cs typeface="Arial" panose="020B0604020202020204" pitchFamily="34" charset="0"/>
            </a:endParaRPr>
          </a:p>
          <a:p>
            <a:pPr lvl="1"/>
            <a:endParaRPr lang="el-GR" sz="20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2400" kern="100" dirty="0">
              <a:solidFill>
                <a:srgbClr val="407879"/>
              </a:solidFill>
              <a:latin typeface="Arial" panose="020B0604020202020204" pitchFamily="34" charset="0"/>
              <a:cs typeface="Arial" panose="020B0604020202020204" pitchFamily="34" charset="0"/>
            </a:endParaRPr>
          </a:p>
          <a:p>
            <a:endParaRPr lang="el-GR" sz="1600" kern="100" dirty="0">
              <a:solidFill>
                <a:srgbClr val="407879"/>
              </a:solidFill>
              <a:latin typeface="Arial" panose="020B0604020202020204" pitchFamily="34" charset="0"/>
              <a:cs typeface="Arial" panose="020B0604020202020204" pitchFamily="34" charset="0"/>
            </a:endParaRPr>
          </a:p>
          <a:p>
            <a:pPr lvl="2"/>
            <a:endParaRPr lang="en-US" sz="16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E7ACB2F6-7522-7063-9D5E-FEEC23E3B9C2}"/>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37732CB2-4EAA-DAB4-2A3B-02D2C0ED6B96}"/>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5EC07921-D57B-9230-F2AF-863B1D88105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BF248F58-CCCF-787A-2B89-61D33AA2BECA}"/>
              </a:ext>
            </a:extLst>
          </p:cNvPr>
          <p:cNvSpPr>
            <a:spLocks noGrp="1"/>
          </p:cNvSpPr>
          <p:nvPr>
            <p:ph type="sldNum" sz="quarter" idx="12"/>
          </p:nvPr>
        </p:nvSpPr>
        <p:spPr/>
        <p:txBody>
          <a:bodyPr/>
          <a:lstStyle/>
          <a:p>
            <a:fld id="{96BF25DB-7583-4C6D-92E2-9A981C6D8FC4}" type="slidenum">
              <a:rPr lang="en-CY" smtClean="0"/>
              <a:t>79</a:t>
            </a:fld>
            <a:endParaRPr lang="en-CY"/>
          </a:p>
        </p:txBody>
      </p:sp>
    </p:spTree>
    <p:extLst>
      <p:ext uri="{BB962C8B-B14F-4D97-AF65-F5344CB8AC3E}">
        <p14:creationId xmlns:p14="http://schemas.microsoft.com/office/powerpoint/2010/main" val="425723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E6AE8-AE17-B86D-1125-4A14B9F129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AFD5AF-6FCA-6819-91B1-7827DA730BC5}"/>
              </a:ext>
            </a:extLst>
          </p:cNvPr>
          <p:cNvSpPr>
            <a:spLocks noGrp="1"/>
          </p:cNvSpPr>
          <p:nvPr>
            <p:ph type="title"/>
          </p:nvPr>
        </p:nvSpPr>
        <p:spPr>
          <a:xfrm>
            <a:off x="838200" y="365125"/>
            <a:ext cx="10515600" cy="611419"/>
          </a:xfrm>
          <a:ln>
            <a:noFill/>
          </a:ln>
        </p:spPr>
        <p:txBody>
          <a:bodyPr>
            <a:normAutofit fontScale="90000"/>
          </a:bodyPr>
          <a:lstStyle/>
          <a:p>
            <a:r>
              <a:rPr lang="el-GR" sz="2900" b="1" kern="100" dirty="0">
                <a:solidFill>
                  <a:srgbClr val="321F61"/>
                </a:solidFill>
                <a:latin typeface="Arial" panose="020B0604020202020204" pitchFamily="34" charset="0"/>
                <a:cs typeface="Arial" panose="020B0604020202020204" pitchFamily="34" charset="0"/>
              </a:rPr>
              <a:t>Προϋποθέσεις</a:t>
            </a:r>
            <a:r>
              <a:rPr lang="el-GR" sz="2900" b="1" kern="100" dirty="0">
                <a:solidFill>
                  <a:srgbClr val="321F61"/>
                </a:solidFill>
                <a:latin typeface="Arial" panose="020B0604020202020204" pitchFamily="34" charset="0"/>
                <a:cs typeface="Arial" panose="020B0604020202020204" pitchFamily="34" charset="0"/>
                <a:sym typeface="Helvetica Neue"/>
              </a:rPr>
              <a:t> για υποβολή αίτησης πτώχευσης από πιστωτή</a:t>
            </a:r>
            <a:endParaRPr lang="en-CY" sz="29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7EEB5093-D1A8-C77B-62C0-6CC0BB7A91C9}"/>
              </a:ext>
            </a:extLst>
          </p:cNvPr>
          <p:cNvSpPr>
            <a:spLocks noGrp="1"/>
          </p:cNvSpPr>
          <p:nvPr>
            <p:ph idx="1"/>
          </p:nvPr>
        </p:nvSpPr>
        <p:spPr>
          <a:xfrm>
            <a:off x="838200" y="1444131"/>
            <a:ext cx="10760242" cy="4433936"/>
          </a:xfrm>
          <a:ln>
            <a:noFill/>
            <a:miter lim="800000"/>
          </a:ln>
        </p:spPr>
        <p:txBody>
          <a:bodyPr>
            <a:normAutofit/>
          </a:bodyPr>
          <a:lstStyle/>
          <a:p>
            <a:pPr marL="457200" indent="-457200">
              <a:buFont typeface="+mj-lt"/>
              <a:buAutoNum type="arabicPeriod"/>
            </a:pPr>
            <a:r>
              <a:rPr lang="el-GR" sz="2200" kern="100" dirty="0">
                <a:solidFill>
                  <a:srgbClr val="407879"/>
                </a:solidFill>
                <a:latin typeface="Arial" panose="020B0604020202020204" pitchFamily="34" charset="0"/>
                <a:cs typeface="Arial" panose="020B0604020202020204" pitchFamily="34" charset="0"/>
              </a:rPr>
              <a:t>Το χρέος πρέπει να είναι τουλάχιστον </a:t>
            </a:r>
            <a:r>
              <a:rPr lang="el-GR" sz="2200" b="1" kern="100" dirty="0">
                <a:solidFill>
                  <a:srgbClr val="407879"/>
                </a:solidFill>
                <a:latin typeface="Arial" panose="020B0604020202020204" pitchFamily="34" charset="0"/>
                <a:cs typeface="Arial" panose="020B0604020202020204" pitchFamily="34" charset="0"/>
              </a:rPr>
              <a:t>€15.000</a:t>
            </a:r>
            <a:r>
              <a:rPr lang="el-GR" sz="2200" kern="100" dirty="0">
                <a:solidFill>
                  <a:srgbClr val="407879"/>
                </a:solidFill>
                <a:latin typeface="Arial" panose="020B0604020202020204" pitchFamily="34" charset="0"/>
                <a:cs typeface="Arial" panose="020B0604020202020204" pitchFamily="34" charset="0"/>
              </a:rPr>
              <a:t>.</a:t>
            </a:r>
          </a:p>
          <a:p>
            <a:pPr marL="457200" indent="-457200">
              <a:buFont typeface="+mj-lt"/>
              <a:buAutoNum type="arabicPeriod"/>
            </a:pPr>
            <a:r>
              <a:rPr lang="el-GR" sz="2200" kern="100" dirty="0">
                <a:solidFill>
                  <a:srgbClr val="407879"/>
                </a:solidFill>
                <a:latin typeface="Arial" panose="020B0604020202020204" pitchFamily="34" charset="0"/>
                <a:cs typeface="Arial" panose="020B0604020202020204" pitchFamily="34" charset="0"/>
              </a:rPr>
              <a:t>Το χρέος πρέπει να είναι εκκαθαρισμένο.</a:t>
            </a:r>
          </a:p>
          <a:p>
            <a:pPr marL="457200" indent="-457200">
              <a:buFont typeface="+mj-lt"/>
              <a:buAutoNum type="arabicPeriod"/>
            </a:pPr>
            <a:r>
              <a:rPr lang="el-GR" sz="2200" kern="100" dirty="0">
                <a:solidFill>
                  <a:srgbClr val="407879"/>
                </a:solidFill>
                <a:latin typeface="Arial" panose="020B0604020202020204" pitchFamily="34" charset="0"/>
                <a:cs typeface="Arial" panose="020B0604020202020204" pitchFamily="34" charset="0"/>
              </a:rPr>
              <a:t>Η πράξη πτώχευσης πρέπει να έχει συμβεί μέσα σε </a:t>
            </a:r>
            <a:r>
              <a:rPr lang="el-GR" sz="2200" b="1" kern="100" dirty="0">
                <a:solidFill>
                  <a:srgbClr val="407879"/>
                </a:solidFill>
                <a:latin typeface="Arial" panose="020B0604020202020204" pitchFamily="34" charset="0"/>
                <a:cs typeface="Arial" panose="020B0604020202020204" pitchFamily="34" charset="0"/>
              </a:rPr>
              <a:t>έξι μήνες</a:t>
            </a:r>
            <a:r>
              <a:rPr lang="el-GR" sz="2200" kern="100" dirty="0">
                <a:solidFill>
                  <a:srgbClr val="407879"/>
                </a:solidFill>
                <a:latin typeface="Arial" panose="020B0604020202020204" pitchFamily="34" charset="0"/>
                <a:cs typeface="Arial" panose="020B0604020202020204" pitchFamily="34" charset="0"/>
              </a:rPr>
              <a:t> πριν την υποβολή της αίτησης.</a:t>
            </a:r>
          </a:p>
          <a:p>
            <a:pPr marL="457200" indent="-457200">
              <a:buFont typeface="+mj-lt"/>
              <a:buAutoNum type="arabicPeriod"/>
            </a:pPr>
            <a:r>
              <a:rPr lang="el-GR" sz="2200" kern="100" dirty="0">
                <a:solidFill>
                  <a:srgbClr val="407879"/>
                </a:solidFill>
                <a:latin typeface="Arial" panose="020B0604020202020204" pitchFamily="34" charset="0"/>
                <a:cs typeface="Arial" panose="020B0604020202020204" pitchFamily="34" charset="0"/>
              </a:rPr>
              <a:t>Ο οφειλέτης πρέπει να:</a:t>
            </a:r>
          </a:p>
          <a:p>
            <a:pPr lvl="1"/>
            <a:r>
              <a:rPr lang="el-GR" sz="2200" kern="100" dirty="0">
                <a:solidFill>
                  <a:srgbClr val="407879"/>
                </a:solidFill>
                <a:latin typeface="Arial" panose="020B0604020202020204" pitchFamily="34" charset="0"/>
                <a:cs typeface="Arial" panose="020B0604020202020204" pitchFamily="34" charset="0"/>
              </a:rPr>
              <a:t>Κατοικεί στην Κύπρο ή,</a:t>
            </a:r>
          </a:p>
          <a:p>
            <a:pPr lvl="1"/>
            <a:r>
              <a:rPr lang="el-GR" sz="2200" kern="100" dirty="0">
                <a:solidFill>
                  <a:srgbClr val="407879"/>
                </a:solidFill>
                <a:latin typeface="Arial" panose="020B0604020202020204" pitchFamily="34" charset="0"/>
                <a:cs typeface="Arial" panose="020B0604020202020204" pitchFamily="34" charset="0"/>
              </a:rPr>
              <a:t>Να είχε συνήθη διαμονή ή τόπο εργασίας στην Κύπρο μέσα σε </a:t>
            </a:r>
            <a:r>
              <a:rPr lang="el-GR" sz="2200" b="1" kern="100" dirty="0">
                <a:solidFill>
                  <a:srgbClr val="407879"/>
                </a:solidFill>
                <a:latin typeface="Arial" panose="020B0604020202020204" pitchFamily="34" charset="0"/>
                <a:cs typeface="Arial" panose="020B0604020202020204" pitchFamily="34" charset="0"/>
              </a:rPr>
              <a:t>έναν χρόνο </a:t>
            </a:r>
            <a:r>
              <a:rPr lang="el-GR" sz="2200" kern="100" dirty="0">
                <a:solidFill>
                  <a:srgbClr val="407879"/>
                </a:solidFill>
                <a:latin typeface="Arial" panose="020B0604020202020204" pitchFamily="34" charset="0"/>
                <a:cs typeface="Arial" panose="020B0604020202020204" pitchFamily="34" charset="0"/>
              </a:rPr>
              <a:t>πριν την αίτηση.</a:t>
            </a:r>
          </a:p>
          <a:p>
            <a:pPr lvl="1"/>
            <a:r>
              <a:rPr lang="el-GR" sz="2200" kern="100" dirty="0">
                <a:solidFill>
                  <a:srgbClr val="407879"/>
                </a:solidFill>
                <a:latin typeface="Arial" panose="020B0604020202020204" pitchFamily="34" charset="0"/>
                <a:cs typeface="Arial" panose="020B0604020202020204" pitchFamily="34" charset="0"/>
              </a:rPr>
              <a:t>Να είχε εργασίες στην Κύπρο είτε προσωπικά είτε μέσω αντιπροσώπου ή διευθυντή.</a:t>
            </a:r>
          </a:p>
          <a:p>
            <a:pPr lvl="1"/>
            <a:r>
              <a:rPr lang="el-GR" sz="2200" kern="100" dirty="0">
                <a:solidFill>
                  <a:srgbClr val="407879"/>
                </a:solidFill>
                <a:latin typeface="Arial" panose="020B0604020202020204" pitchFamily="34" charset="0"/>
                <a:cs typeface="Arial" panose="020B0604020202020204" pitchFamily="34" charset="0"/>
              </a:rPr>
              <a:t>Να είναι ή να ήταν μέλος οίκου ή συνεταιρισμού που δραστηριοποιείται στην Κύπρο.</a:t>
            </a:r>
          </a:p>
          <a:p>
            <a:pPr marL="457200" indent="-457200">
              <a:buFont typeface="+mj-lt"/>
              <a:buAutoNum type="arabicPeriod"/>
            </a:pPr>
            <a:endParaRPr lang="el-GR" sz="2200" kern="100" dirty="0">
              <a:solidFill>
                <a:srgbClr val="407879"/>
              </a:solidFill>
              <a:latin typeface="Arial" panose="020B0604020202020204" pitchFamily="34" charset="0"/>
              <a:cs typeface="Arial" panose="020B0604020202020204" pitchFamily="34" charset="0"/>
            </a:endParaRPr>
          </a:p>
          <a:p>
            <a:pPr marL="0" indent="0">
              <a:buNone/>
            </a:pPr>
            <a:endParaRPr lang="el-GR"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1FD9F57-B773-3224-D08C-FD65E22C8E57}"/>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FAD9C210-280E-D70E-A58F-304A8E259E9C}"/>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9062DBA3-CE87-5894-4C01-74A515560B8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A8E6C2CB-1E77-3160-8D3C-2F9B0BC269FF}"/>
              </a:ext>
            </a:extLst>
          </p:cNvPr>
          <p:cNvSpPr>
            <a:spLocks noGrp="1"/>
          </p:cNvSpPr>
          <p:nvPr>
            <p:ph type="sldNum" sz="quarter" idx="12"/>
          </p:nvPr>
        </p:nvSpPr>
        <p:spPr/>
        <p:txBody>
          <a:bodyPr/>
          <a:lstStyle/>
          <a:p>
            <a:fld id="{96BF25DB-7583-4C6D-92E2-9A981C6D8FC4}" type="slidenum">
              <a:rPr lang="en-CY" smtClean="0"/>
              <a:t>8</a:t>
            </a:fld>
            <a:endParaRPr lang="en-CY"/>
          </a:p>
        </p:txBody>
      </p:sp>
    </p:spTree>
    <p:extLst>
      <p:ext uri="{BB962C8B-B14F-4D97-AF65-F5344CB8AC3E}">
        <p14:creationId xmlns:p14="http://schemas.microsoft.com/office/powerpoint/2010/main" val="29983247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FAC2F-CD3E-460E-AC8E-6500EF652C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7435F-A4C1-9046-0C04-CE00138F68A1}"/>
              </a:ext>
            </a:extLst>
          </p:cNvPr>
          <p:cNvSpPr>
            <a:spLocks noGrp="1"/>
          </p:cNvSpPr>
          <p:nvPr>
            <p:ph type="title"/>
          </p:nvPr>
        </p:nvSpPr>
        <p:spPr>
          <a:xfrm>
            <a:off x="838200" y="341283"/>
            <a:ext cx="10515600" cy="611419"/>
          </a:xfrm>
          <a:ln>
            <a:noFill/>
          </a:ln>
        </p:spPr>
        <p:txBody>
          <a:bodyPr>
            <a:normAutofit fontScale="90000"/>
          </a:bodyPr>
          <a:lstStyle/>
          <a:p>
            <a:r>
              <a:rPr lang="el-GR" sz="3600" b="1" kern="100" dirty="0">
                <a:solidFill>
                  <a:srgbClr val="321F61"/>
                </a:solidFill>
                <a:latin typeface="Arial" panose="020B0604020202020204" pitchFamily="34" charset="0"/>
                <a:cs typeface="Arial" panose="020B0604020202020204" pitchFamily="34" charset="0"/>
              </a:rPr>
              <a:t>Διαθέσιμη περιουσία για πληρωμή χρεών - Περιουσία που δεν διανέμεται</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DA5EB45-D62C-1D92-1957-5498C7085FB4}"/>
              </a:ext>
            </a:extLst>
          </p:cNvPr>
          <p:cNvSpPr>
            <a:spLocks noGrp="1"/>
          </p:cNvSpPr>
          <p:nvPr>
            <p:ph idx="1"/>
          </p:nvPr>
        </p:nvSpPr>
        <p:spPr>
          <a:xfrm>
            <a:off x="838200" y="1444131"/>
            <a:ext cx="10728158" cy="4766876"/>
          </a:xfrm>
          <a:ln>
            <a:noFill/>
            <a:miter lim="800000"/>
          </a:ln>
        </p:spPr>
        <p:txBody>
          <a:bodyPr>
            <a:normAutofit/>
          </a:bodyPr>
          <a:lstStyle/>
          <a:p>
            <a:pPr marL="457200" algn="just"/>
            <a:r>
              <a:rPr lang="el-GR" sz="2200" kern="100" dirty="0">
                <a:solidFill>
                  <a:srgbClr val="407879"/>
                </a:solidFill>
                <a:latin typeface="Arial" panose="020B0604020202020204" pitchFamily="34" charset="0"/>
                <a:cs typeface="Arial" panose="020B0604020202020204" pitchFamily="34" charset="0"/>
              </a:rPr>
              <a:t>Περιουσία που κατέχει ο πτωχεύσαντας ως εμπιστευματοδόχος.</a:t>
            </a:r>
            <a:endParaRPr lang="en-CY" sz="2200" kern="100" dirty="0">
              <a:solidFill>
                <a:srgbClr val="407879"/>
              </a:solidFill>
              <a:latin typeface="Arial" panose="020B0604020202020204" pitchFamily="34" charset="0"/>
              <a:cs typeface="Arial" panose="020B0604020202020204" pitchFamily="34" charset="0"/>
            </a:endParaRPr>
          </a:p>
          <a:p>
            <a:pPr marL="457200" algn="just"/>
            <a:r>
              <a:rPr lang="el-GR" sz="2200" kern="100" dirty="0">
                <a:solidFill>
                  <a:srgbClr val="407879"/>
                </a:solidFill>
                <a:latin typeface="Arial" panose="020B0604020202020204" pitchFamily="34" charset="0"/>
                <a:cs typeface="Arial" panose="020B0604020202020204" pitchFamily="34" charset="0"/>
              </a:rPr>
              <a:t>Περιουσία που εξαιρείται από την εκτέλεση με βάση οποιοδήποτε Νόμο που ισχύει στην Κυπριακή Δημοκρατία.</a:t>
            </a:r>
            <a:endParaRPr lang="en-CY" sz="2200" kern="100" dirty="0">
              <a:solidFill>
                <a:srgbClr val="407879"/>
              </a:solidFill>
              <a:latin typeface="Arial" panose="020B0604020202020204" pitchFamily="34" charset="0"/>
              <a:cs typeface="Arial" panose="020B0604020202020204" pitchFamily="34" charset="0"/>
            </a:endParaRPr>
          </a:p>
          <a:p>
            <a:pPr marL="457200" algn="just"/>
            <a:r>
              <a:rPr lang="el-GR" sz="2200" kern="100" dirty="0">
                <a:solidFill>
                  <a:srgbClr val="407879"/>
                </a:solidFill>
                <a:latin typeface="Arial" panose="020B0604020202020204" pitchFamily="34" charset="0"/>
                <a:cs typeface="Arial" panose="020B0604020202020204" pitchFamily="34" charset="0"/>
              </a:rPr>
              <a:t>Βιβλία, εργαλεία και άλλα αντικείμενα ή εξοπλισμός αξίας €6,000.</a:t>
            </a:r>
            <a:endParaRPr lang="en-CY" sz="2200" kern="100" dirty="0">
              <a:solidFill>
                <a:srgbClr val="407879"/>
              </a:solidFill>
              <a:latin typeface="Arial" panose="020B0604020202020204" pitchFamily="34" charset="0"/>
              <a:cs typeface="Arial" panose="020B0604020202020204" pitchFamily="34" charset="0"/>
            </a:endParaRPr>
          </a:p>
          <a:p>
            <a:pPr marL="457200" algn="just"/>
            <a:r>
              <a:rPr lang="el-GR" sz="2200" kern="100" dirty="0">
                <a:solidFill>
                  <a:srgbClr val="407879"/>
                </a:solidFill>
                <a:latin typeface="Arial" panose="020B0604020202020204" pitchFamily="34" charset="0"/>
                <a:cs typeface="Arial" panose="020B0604020202020204" pitchFamily="34" charset="0"/>
              </a:rPr>
              <a:t>Όχημα μέχρι €3,000. </a:t>
            </a:r>
          </a:p>
          <a:p>
            <a:pPr marL="457200" algn="just"/>
            <a:r>
              <a:rPr lang="el-GR" sz="2200" kern="100" dirty="0">
                <a:solidFill>
                  <a:srgbClr val="407879"/>
                </a:solidFill>
                <a:latin typeface="Arial" panose="020B0604020202020204" pitchFamily="34" charset="0"/>
                <a:cs typeface="Arial" panose="020B0604020202020204" pitchFamily="34" charset="0"/>
              </a:rPr>
              <a:t>Αναπηρικό όχημα.</a:t>
            </a:r>
            <a:endParaRPr lang="en-CY" sz="2200" kern="100" dirty="0">
              <a:solidFill>
                <a:srgbClr val="407879"/>
              </a:solidFill>
              <a:latin typeface="Arial" panose="020B0604020202020204" pitchFamily="34" charset="0"/>
              <a:cs typeface="Arial" panose="020B0604020202020204" pitchFamily="34" charset="0"/>
            </a:endParaRPr>
          </a:p>
          <a:p>
            <a:pPr marL="457200" algn="just"/>
            <a:r>
              <a:rPr lang="el-GR" sz="2200" kern="100" dirty="0">
                <a:solidFill>
                  <a:srgbClr val="407879"/>
                </a:solidFill>
                <a:latin typeface="Arial" panose="020B0604020202020204" pitchFamily="34" charset="0"/>
                <a:cs typeface="Arial" panose="020B0604020202020204" pitchFamily="34" charset="0"/>
              </a:rPr>
              <a:t>Οικιακές συσκευές.</a:t>
            </a:r>
            <a:endParaRPr lang="en-CY" sz="2200" kern="100" dirty="0">
              <a:solidFill>
                <a:srgbClr val="407879"/>
              </a:solidFill>
              <a:latin typeface="Arial" panose="020B0604020202020204" pitchFamily="34" charset="0"/>
              <a:cs typeface="Arial" panose="020B0604020202020204" pitchFamily="34" charset="0"/>
            </a:endParaRPr>
          </a:p>
          <a:p>
            <a:pPr marL="457200" algn="just"/>
            <a:r>
              <a:rPr lang="el-GR" sz="2200" kern="100" dirty="0">
                <a:solidFill>
                  <a:srgbClr val="407879"/>
                </a:solidFill>
                <a:latin typeface="Arial" panose="020B0604020202020204" pitchFamily="34" charset="0"/>
                <a:cs typeface="Arial" panose="020B0604020202020204" pitchFamily="34" charset="0"/>
              </a:rPr>
              <a:t>Αναπηρικό εξοπλισμός.</a:t>
            </a:r>
            <a:endParaRPr lang="en-CY" sz="2200" kern="100" dirty="0">
              <a:solidFill>
                <a:srgbClr val="407879"/>
              </a:solidFill>
              <a:latin typeface="Arial" panose="020B0604020202020204" pitchFamily="34" charset="0"/>
              <a:cs typeface="Arial" panose="020B0604020202020204" pitchFamily="34" charset="0"/>
            </a:endParaRPr>
          </a:p>
          <a:p>
            <a:pPr marL="268288" lvl="1" indent="188913"/>
            <a:r>
              <a:rPr lang="el-GR" sz="2200" kern="100" dirty="0">
                <a:solidFill>
                  <a:srgbClr val="407879"/>
                </a:solidFill>
                <a:latin typeface="Arial" panose="020B0604020202020204" pitchFamily="34" charset="0"/>
                <a:cs typeface="Arial" panose="020B0604020202020204" pitchFamily="34" charset="0"/>
              </a:rPr>
              <a:t>Βιβλία, υλικά και εξοπλισμός εκπαίδευσης.</a:t>
            </a:r>
          </a:p>
          <a:p>
            <a:pPr marL="268288" lvl="1" indent="188913"/>
            <a:r>
              <a:rPr lang="el-GR" sz="2200" kern="100" dirty="0">
                <a:solidFill>
                  <a:srgbClr val="407879"/>
                </a:solidFill>
                <a:latin typeface="Arial" panose="020B0604020202020204" pitchFamily="34" charset="0"/>
                <a:cs typeface="Arial" panose="020B0604020202020204" pitchFamily="34" charset="0"/>
              </a:rPr>
              <a:t>Ασφαλίσεις ζωής που δεν έχουν αξία εξαγοράς. </a:t>
            </a:r>
          </a:p>
          <a:p>
            <a:endParaRPr lang="el-GR" sz="2400" kern="100" dirty="0">
              <a:solidFill>
                <a:srgbClr val="407879"/>
              </a:solidFill>
              <a:latin typeface="Arial" panose="020B0604020202020204" pitchFamily="34" charset="0"/>
              <a:cs typeface="Arial" panose="020B0604020202020204" pitchFamily="34" charset="0"/>
            </a:endParaRPr>
          </a:p>
          <a:p>
            <a:endParaRPr lang="el-GR" sz="1600" kern="100" dirty="0">
              <a:solidFill>
                <a:srgbClr val="407879"/>
              </a:solidFill>
              <a:latin typeface="Arial" panose="020B0604020202020204" pitchFamily="34" charset="0"/>
              <a:cs typeface="Arial" panose="020B0604020202020204" pitchFamily="34" charset="0"/>
            </a:endParaRPr>
          </a:p>
          <a:p>
            <a:pPr lvl="2"/>
            <a:endParaRPr lang="en-US" sz="16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AD19F9F-AC6C-AEF5-4235-F246F89866FD}"/>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25515064-E049-DF5B-48E9-56809FD25F48}"/>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891EE843-FEC1-9A7F-CE11-26234EB8E82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5B467B24-19CF-4110-0FA4-E4278F1E2A54}"/>
              </a:ext>
            </a:extLst>
          </p:cNvPr>
          <p:cNvSpPr>
            <a:spLocks noGrp="1"/>
          </p:cNvSpPr>
          <p:nvPr>
            <p:ph type="sldNum" sz="quarter" idx="12"/>
          </p:nvPr>
        </p:nvSpPr>
        <p:spPr/>
        <p:txBody>
          <a:bodyPr/>
          <a:lstStyle/>
          <a:p>
            <a:fld id="{96BF25DB-7583-4C6D-92E2-9A981C6D8FC4}" type="slidenum">
              <a:rPr lang="en-CY" smtClean="0"/>
              <a:t>80</a:t>
            </a:fld>
            <a:endParaRPr lang="en-CY"/>
          </a:p>
        </p:txBody>
      </p:sp>
    </p:spTree>
    <p:extLst>
      <p:ext uri="{BB962C8B-B14F-4D97-AF65-F5344CB8AC3E}">
        <p14:creationId xmlns:p14="http://schemas.microsoft.com/office/powerpoint/2010/main" val="21811898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EEE6E-081C-829E-F49E-70F375390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48D8A-14D2-3C80-1E4B-E80F1F1A9ADC}"/>
              </a:ext>
            </a:extLst>
          </p:cNvPr>
          <p:cNvSpPr>
            <a:spLocks noGrp="1"/>
          </p:cNvSpPr>
          <p:nvPr>
            <p:ph type="title"/>
          </p:nvPr>
        </p:nvSpPr>
        <p:spPr>
          <a:xfrm>
            <a:off x="838200" y="341283"/>
            <a:ext cx="10515600" cy="611419"/>
          </a:xfrm>
          <a:ln>
            <a:noFill/>
          </a:ln>
        </p:spPr>
        <p:txBody>
          <a:bodyPr>
            <a:normAutofit fontScale="90000"/>
          </a:bodyPr>
          <a:lstStyle/>
          <a:p>
            <a:pPr>
              <a:lnSpc>
                <a:spcPct val="107000"/>
              </a:lnSpc>
              <a:spcAft>
                <a:spcPts val="800"/>
              </a:spcAft>
            </a:pPr>
            <a:r>
              <a:rPr lang="el-GR" sz="3200" b="1" kern="100" dirty="0">
                <a:solidFill>
                  <a:srgbClr val="321F61"/>
                </a:solidFill>
                <a:latin typeface="Arial" panose="020B0604020202020204" pitchFamily="34" charset="0"/>
                <a:cs typeface="Arial" panose="020B0604020202020204" pitchFamily="34" charset="0"/>
              </a:rPr>
              <a:t>Διαδικασία πώλησης κινητής περιουσίας (μηχανοκίνητα οχήματα)</a:t>
            </a:r>
            <a:endParaRPr lang="en-CY" sz="32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DDE2715-0F99-AFDA-2070-C177D93B1D0B}"/>
              </a:ext>
            </a:extLst>
          </p:cNvPr>
          <p:cNvSpPr>
            <a:spLocks noGrp="1"/>
          </p:cNvSpPr>
          <p:nvPr>
            <p:ph idx="1"/>
          </p:nvPr>
        </p:nvSpPr>
        <p:spPr>
          <a:xfrm>
            <a:off x="838200" y="1444131"/>
            <a:ext cx="10728158" cy="4766876"/>
          </a:xfrm>
          <a:ln>
            <a:noFill/>
            <a:miter lim="800000"/>
          </a:ln>
        </p:spPr>
        <p:txBody>
          <a:bodyPr>
            <a:normAutofit/>
          </a:bodyPr>
          <a:lstStyle/>
          <a:p>
            <a:endParaRPr lang="el-GR" sz="2400" kern="100" dirty="0">
              <a:solidFill>
                <a:srgbClr val="407879"/>
              </a:solidFill>
              <a:latin typeface="Arial" panose="020B0604020202020204" pitchFamily="34" charset="0"/>
              <a:cs typeface="Arial" panose="020B0604020202020204" pitchFamily="34" charset="0"/>
            </a:endParaRPr>
          </a:p>
          <a:p>
            <a:pPr>
              <a:lnSpc>
                <a:spcPct val="107000"/>
              </a:lnSpc>
            </a:pPr>
            <a:r>
              <a:rPr lang="el-GR" sz="2200" kern="100" dirty="0">
                <a:solidFill>
                  <a:srgbClr val="407879"/>
                </a:solidFill>
                <a:latin typeface="Arial" panose="020B0604020202020204" pitchFamily="34" charset="0"/>
                <a:cs typeface="Arial" panose="020B0604020202020204" pitchFamily="34" charset="0"/>
              </a:rPr>
              <a:t>Γίνεται έρευνα στην Κυβερνητική Αποθήκη Πληροφοριών (ΚΑΠ) για να διαπιστωθεί εάν ο πτωχεύσαντας έχει περισσότερα από ένα οχήματα.</a:t>
            </a:r>
          </a:p>
          <a:p>
            <a:pPr>
              <a:lnSpc>
                <a:spcPct val="107000"/>
              </a:lnSpc>
            </a:pPr>
            <a:r>
              <a:rPr lang="el-GR" sz="2200" kern="100" dirty="0">
                <a:solidFill>
                  <a:srgbClr val="407879"/>
                </a:solidFill>
                <a:latin typeface="Arial" panose="020B0604020202020204" pitchFamily="34" charset="0"/>
                <a:cs typeface="Arial" panose="020B0604020202020204" pitchFamily="34" charset="0"/>
              </a:rPr>
              <a:t>Αποστέλλεται επιστολή στο Τμήμα Οδικών Μεταφορών (ΤΟΜ) για εγγραφή γενικής απαγόρευσης. </a:t>
            </a:r>
            <a:endParaRPr lang="en-CY" sz="2200" kern="100" dirty="0">
              <a:solidFill>
                <a:srgbClr val="407879"/>
              </a:solidFill>
              <a:latin typeface="Arial" panose="020B0604020202020204" pitchFamily="34" charset="0"/>
              <a:cs typeface="Arial" panose="020B0604020202020204" pitchFamily="34" charset="0"/>
            </a:endParaRPr>
          </a:p>
          <a:p>
            <a:pPr>
              <a:lnSpc>
                <a:spcPct val="107000"/>
              </a:lnSpc>
              <a:spcAft>
                <a:spcPts val="800"/>
              </a:spcAft>
            </a:pPr>
            <a:r>
              <a:rPr lang="el-GR" sz="2200" kern="100" dirty="0">
                <a:solidFill>
                  <a:srgbClr val="407879"/>
                </a:solidFill>
                <a:latin typeface="Arial" panose="020B0604020202020204" pitchFamily="34" charset="0"/>
                <a:cs typeface="Arial" panose="020B0604020202020204" pitchFamily="34" charset="0"/>
              </a:rPr>
              <a:t>Αποφασίζεται από κοινού με τον διαχειριστή της περιουσίας του, το όχημα που θα μείνει στην κατοχή του για εξυπηρέτηση του ιδίου και της οικογένειας του.</a:t>
            </a:r>
          </a:p>
          <a:p>
            <a:pPr>
              <a:lnSpc>
                <a:spcPct val="107000"/>
              </a:lnSpc>
              <a:spcAft>
                <a:spcPts val="800"/>
              </a:spcAft>
            </a:pPr>
            <a:r>
              <a:rPr lang="el-GR" sz="2200" kern="100" dirty="0">
                <a:solidFill>
                  <a:srgbClr val="407879"/>
                </a:solidFill>
                <a:latin typeface="Arial" panose="020B0604020202020204" pitchFamily="34" charset="0"/>
                <a:cs typeface="Arial" panose="020B0604020202020204" pitchFamily="34" charset="0"/>
              </a:rPr>
              <a:t>Στις περιπτώσεις που δεν παραδοθεί </a:t>
            </a:r>
            <a:r>
              <a:rPr lang="el-GR" sz="2200" kern="100">
                <a:solidFill>
                  <a:srgbClr val="407879"/>
                </a:solidFill>
                <a:latin typeface="Arial" panose="020B0604020202020204" pitchFamily="34" charset="0"/>
                <a:cs typeface="Arial" panose="020B0604020202020204" pitchFamily="34" charset="0"/>
              </a:rPr>
              <a:t>η επιπλέον </a:t>
            </a:r>
            <a:r>
              <a:rPr lang="el-GR" sz="2200" kern="100" dirty="0">
                <a:solidFill>
                  <a:srgbClr val="407879"/>
                </a:solidFill>
                <a:latin typeface="Arial" panose="020B0604020202020204" pitchFamily="34" charset="0"/>
                <a:cs typeface="Arial" panose="020B0604020202020204" pitchFamily="34" charset="0"/>
              </a:rPr>
              <a:t>κινητή περιουσία, τότε ζητείται μέσω καταγγελίας η συνδρομή της Αστυνομίας Κύπρου για εντοπισμό του οχήματος. </a:t>
            </a:r>
            <a:endParaRPr lang="en-CY" sz="2200" kern="100" dirty="0">
              <a:solidFill>
                <a:srgbClr val="407879"/>
              </a:solidFill>
              <a:latin typeface="Arial" panose="020B0604020202020204" pitchFamily="34" charset="0"/>
              <a:cs typeface="Arial" panose="020B0604020202020204" pitchFamily="34" charset="0"/>
            </a:endParaRPr>
          </a:p>
          <a:p>
            <a:pPr marL="0" lvl="0" indent="0">
              <a:lnSpc>
                <a:spcPct val="107000"/>
              </a:lnSpc>
              <a:spcAft>
                <a:spcPts val="800"/>
              </a:spcAft>
              <a:buNone/>
            </a:pPr>
            <a:endParaRPr lang="en-CY" sz="2200" kern="100" dirty="0">
              <a:solidFill>
                <a:srgbClr val="407879"/>
              </a:solidFill>
              <a:latin typeface="Arial" panose="020B0604020202020204" pitchFamily="34" charset="0"/>
              <a:cs typeface="Arial" panose="020B0604020202020204" pitchFamily="34" charset="0"/>
            </a:endParaRPr>
          </a:p>
          <a:p>
            <a:endParaRPr lang="el-GR" sz="1600" kern="100" dirty="0">
              <a:solidFill>
                <a:srgbClr val="407879"/>
              </a:solidFill>
              <a:latin typeface="Arial" panose="020B0604020202020204" pitchFamily="34" charset="0"/>
              <a:cs typeface="Arial" panose="020B0604020202020204" pitchFamily="34" charset="0"/>
            </a:endParaRPr>
          </a:p>
          <a:p>
            <a:pPr lvl="2"/>
            <a:endParaRPr lang="en-US" sz="16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ED5AD3D1-9FD8-3D9C-F999-C45CC7031AAD}"/>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E774E7B1-F2B7-CFE4-2627-00DC9467DB03}"/>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C04AB1A2-6E47-A7DB-A835-859867124BC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55EEF027-20B7-EBC8-32AB-0AA9E06819B2}"/>
              </a:ext>
            </a:extLst>
          </p:cNvPr>
          <p:cNvSpPr>
            <a:spLocks noGrp="1"/>
          </p:cNvSpPr>
          <p:nvPr>
            <p:ph type="sldNum" sz="quarter" idx="12"/>
          </p:nvPr>
        </p:nvSpPr>
        <p:spPr/>
        <p:txBody>
          <a:bodyPr/>
          <a:lstStyle/>
          <a:p>
            <a:fld id="{96BF25DB-7583-4C6D-92E2-9A981C6D8FC4}" type="slidenum">
              <a:rPr lang="en-CY" smtClean="0"/>
              <a:t>81</a:t>
            </a:fld>
            <a:endParaRPr lang="en-CY"/>
          </a:p>
        </p:txBody>
      </p:sp>
    </p:spTree>
    <p:extLst>
      <p:ext uri="{BB962C8B-B14F-4D97-AF65-F5344CB8AC3E}">
        <p14:creationId xmlns:p14="http://schemas.microsoft.com/office/powerpoint/2010/main" val="26361370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558E5B9B-F2D6-8F10-857A-A4AFF28594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DC943-E692-66D5-9088-89DC57E39EE8}"/>
              </a:ext>
            </a:extLst>
          </p:cNvPr>
          <p:cNvSpPr>
            <a:spLocks noGrp="1"/>
          </p:cNvSpPr>
          <p:nvPr>
            <p:ph type="title"/>
          </p:nvPr>
        </p:nvSpPr>
        <p:spPr>
          <a:xfrm>
            <a:off x="838200" y="341283"/>
            <a:ext cx="10515600" cy="611419"/>
          </a:xfrm>
          <a:ln>
            <a:noFill/>
          </a:ln>
        </p:spPr>
        <p:txBody>
          <a:bodyPr>
            <a:normAutofit fontScale="90000"/>
          </a:bodyPr>
          <a:lstStyle/>
          <a:p>
            <a:pPr>
              <a:lnSpc>
                <a:spcPct val="107000"/>
              </a:lnSpc>
              <a:spcAft>
                <a:spcPts val="800"/>
              </a:spcAft>
            </a:pPr>
            <a:r>
              <a:rPr lang="el-GR" sz="3200" b="1" kern="100" dirty="0">
                <a:solidFill>
                  <a:srgbClr val="321F61"/>
                </a:solidFill>
                <a:latin typeface="Arial" panose="020B0604020202020204" pitchFamily="34" charset="0"/>
                <a:cs typeface="Arial" panose="020B0604020202020204" pitchFamily="34" charset="0"/>
              </a:rPr>
              <a:t>Διαδικασία πώλησης κινητής περιουσίας (μηχανοκίνητα οχήματα) - συνέχεια</a:t>
            </a:r>
            <a:endParaRPr lang="en-CY" sz="32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27BF53-2FC0-C959-F46A-90333EF9E8D8}"/>
              </a:ext>
            </a:extLst>
          </p:cNvPr>
          <p:cNvSpPr>
            <a:spLocks noGrp="1"/>
          </p:cNvSpPr>
          <p:nvPr>
            <p:ph idx="1"/>
          </p:nvPr>
        </p:nvSpPr>
        <p:spPr>
          <a:xfrm>
            <a:off x="838200" y="1444131"/>
            <a:ext cx="10728158" cy="4766876"/>
          </a:xfrm>
          <a:ln>
            <a:noFill/>
            <a:miter lim="800000"/>
          </a:ln>
        </p:spPr>
        <p:txBody>
          <a:bodyPr>
            <a:normAutofit/>
          </a:bodyPr>
          <a:lstStyle/>
          <a:p>
            <a:endParaRPr lang="el-GR" sz="2400" kern="100" dirty="0">
              <a:solidFill>
                <a:srgbClr val="407879"/>
              </a:solidFill>
              <a:latin typeface="Arial" panose="020B0604020202020204" pitchFamily="34" charset="0"/>
              <a:cs typeface="Arial" panose="020B0604020202020204" pitchFamily="34" charset="0"/>
            </a:endParaRPr>
          </a:p>
          <a:p>
            <a:pPr>
              <a:lnSpc>
                <a:spcPct val="107000"/>
              </a:lnSpc>
            </a:pPr>
            <a:r>
              <a:rPr lang="el-GR" sz="2200" kern="100" dirty="0">
                <a:solidFill>
                  <a:srgbClr val="407879"/>
                </a:solidFill>
                <a:latin typeface="Arial" panose="020B0604020202020204" pitchFamily="34" charset="0"/>
                <a:cs typeface="Arial" panose="020B0604020202020204" pitchFamily="34" charset="0"/>
              </a:rPr>
              <a:t>Στις περιπτώσεις που πρέπει να γίνει η μεταφορά του οχήματος από τον διαχειριστή, γίνεται επικοινωνία με εταιρεία ρυμουλκών και μεταφέρεται το όχημα σε χώρο που θα υποδείξει το ΤΑ.</a:t>
            </a:r>
            <a:endParaRPr lang="en-CY" sz="2200" kern="100" dirty="0">
              <a:solidFill>
                <a:srgbClr val="407879"/>
              </a:solidFill>
              <a:latin typeface="Arial" panose="020B0604020202020204" pitchFamily="34" charset="0"/>
              <a:cs typeface="Arial" panose="020B0604020202020204" pitchFamily="34" charset="0"/>
            </a:endParaRPr>
          </a:p>
          <a:p>
            <a:pPr marL="971550" lvl="1">
              <a:lnSpc>
                <a:spcPct val="107000"/>
              </a:lnSpc>
            </a:pPr>
            <a:r>
              <a:rPr lang="el-GR" sz="2200" kern="100" dirty="0">
                <a:solidFill>
                  <a:srgbClr val="407879"/>
                </a:solidFill>
                <a:latin typeface="Arial" panose="020B0604020202020204" pitchFamily="34" charset="0"/>
                <a:cs typeface="Arial" panose="020B0604020202020204" pitchFamily="34" charset="0"/>
              </a:rPr>
              <a:t> Σε περίπτωση όμως όπου, το όχημα είναι ακατάλληλο, ενημερώνεται εταιρεία που διαχειρίζεται </a:t>
            </a:r>
            <a:r>
              <a:rPr lang="en-US" sz="2200" kern="100" dirty="0">
                <a:solidFill>
                  <a:srgbClr val="407879"/>
                </a:solidFill>
                <a:latin typeface="Arial" panose="020B0604020202020204" pitchFamily="34" charset="0"/>
                <a:cs typeface="Arial" panose="020B0604020202020204" pitchFamily="34" charset="0"/>
              </a:rPr>
              <a:t>scrap metals</a:t>
            </a:r>
            <a:r>
              <a:rPr lang="el-GR" sz="2200" kern="100" dirty="0">
                <a:solidFill>
                  <a:srgbClr val="407879"/>
                </a:solidFill>
                <a:latin typeface="Arial" panose="020B0604020202020204" pitchFamily="34" charset="0"/>
                <a:cs typeface="Arial" panose="020B0604020202020204" pitchFamily="34" charset="0"/>
              </a:rPr>
              <a:t>, ούτως ώστε να περισυλλέγεται και να μεταφέρεται σε σημείο καταστροφής. </a:t>
            </a:r>
          </a:p>
          <a:p>
            <a:pPr marL="971550" lvl="1">
              <a:lnSpc>
                <a:spcPct val="107000"/>
              </a:lnSpc>
            </a:pPr>
            <a:r>
              <a:rPr lang="el-GR" sz="2200" kern="100" dirty="0">
                <a:solidFill>
                  <a:srgbClr val="407879"/>
                </a:solidFill>
                <a:latin typeface="Arial" panose="020B0604020202020204" pitchFamily="34" charset="0"/>
                <a:cs typeface="Arial" panose="020B0604020202020204" pitchFamily="34" charset="0"/>
              </a:rPr>
              <a:t> Όταν παραληφθεί το όχημα, ενημερώνεται εκτιμητής του ΕΤΕΚ για να προβεί σε εκτίμηση του και μόλις η εκτίμηση παραληφθεί από το Τμήμα Αφερεγγυότητας, αναρτιέται στην ιστοσελίδα του η προτεινόμενη διάθεση του οχήματος (πώληση). </a:t>
            </a:r>
            <a:endParaRPr lang="en-CY" sz="2200" kern="100" dirty="0">
              <a:solidFill>
                <a:srgbClr val="407879"/>
              </a:solidFill>
              <a:latin typeface="Arial" panose="020B0604020202020204" pitchFamily="34" charset="0"/>
              <a:cs typeface="Arial" panose="020B0604020202020204" pitchFamily="34" charset="0"/>
            </a:endParaRPr>
          </a:p>
          <a:p>
            <a:pPr lvl="2"/>
            <a:endParaRPr lang="en-US" sz="16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E1D2531-E493-65D3-4880-715031FEBB23}"/>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3523D80F-F822-FBB2-50D1-DA5DC648A11A}"/>
              </a:ext>
            </a:extLst>
          </p:cNvPr>
          <p:cNvPicPr>
            <a:picLocks noChangeAspect="1"/>
          </p:cNvPicPr>
          <p:nvPr/>
        </p:nvPicPr>
        <p:blipFill>
          <a:blip r:embed="rId3"/>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9300DBCE-3AF5-4A82-F512-BB80F454600B}"/>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F39FA384-67D9-1F09-8955-2E9E0DF5A538}"/>
              </a:ext>
            </a:extLst>
          </p:cNvPr>
          <p:cNvSpPr>
            <a:spLocks noGrp="1"/>
          </p:cNvSpPr>
          <p:nvPr>
            <p:ph type="sldNum" sz="quarter" idx="12"/>
          </p:nvPr>
        </p:nvSpPr>
        <p:spPr/>
        <p:txBody>
          <a:bodyPr/>
          <a:lstStyle/>
          <a:p>
            <a:fld id="{96BF25DB-7583-4C6D-92E2-9A981C6D8FC4}" type="slidenum">
              <a:rPr lang="en-CY" smtClean="0"/>
              <a:t>82</a:t>
            </a:fld>
            <a:endParaRPr lang="en-CY"/>
          </a:p>
        </p:txBody>
      </p:sp>
    </p:spTree>
    <p:extLst>
      <p:ext uri="{BB962C8B-B14F-4D97-AF65-F5344CB8AC3E}">
        <p14:creationId xmlns:p14="http://schemas.microsoft.com/office/powerpoint/2010/main" val="1888221268"/>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7FA2F-5315-4D34-AAB6-0D6B7731A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9F0B3-E519-EACA-8DEB-DC70A054182C}"/>
              </a:ext>
            </a:extLst>
          </p:cNvPr>
          <p:cNvSpPr>
            <a:spLocks noGrp="1"/>
          </p:cNvSpPr>
          <p:nvPr>
            <p:ph type="title"/>
          </p:nvPr>
        </p:nvSpPr>
        <p:spPr>
          <a:xfrm>
            <a:off x="838200" y="341283"/>
            <a:ext cx="10515600" cy="611419"/>
          </a:xfrm>
          <a:ln>
            <a:noFill/>
          </a:ln>
        </p:spPr>
        <p:txBody>
          <a:bodyPr>
            <a:normAutofit fontScale="90000"/>
          </a:bodyPr>
          <a:lstStyle/>
          <a:p>
            <a:pPr>
              <a:lnSpc>
                <a:spcPct val="107000"/>
              </a:lnSpc>
              <a:spcAft>
                <a:spcPts val="800"/>
              </a:spcAft>
            </a:pPr>
            <a:r>
              <a:rPr lang="el-GR" sz="3200" b="1" kern="100" dirty="0">
                <a:solidFill>
                  <a:srgbClr val="321F61"/>
                </a:solidFill>
                <a:latin typeface="Arial" panose="020B0604020202020204" pitchFamily="34" charset="0"/>
                <a:cs typeface="Arial" panose="020B0604020202020204" pitchFamily="34" charset="0"/>
              </a:rPr>
              <a:t>Διαδικασία πώλησης κινητής περιουσίας (μηχανοκίνητα οχήματα) - Παράδειγμα δημοσίευσης</a:t>
            </a:r>
            <a:endParaRPr lang="en-CY" sz="32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4F29F0B-31F8-37B7-F3EA-7CCADFCD8440}"/>
              </a:ext>
            </a:extLst>
          </p:cNvPr>
          <p:cNvSpPr>
            <a:spLocks noGrp="1"/>
          </p:cNvSpPr>
          <p:nvPr>
            <p:ph idx="1"/>
          </p:nvPr>
        </p:nvSpPr>
        <p:spPr>
          <a:xfrm>
            <a:off x="838200" y="1444131"/>
            <a:ext cx="10728158" cy="4766876"/>
          </a:xfrm>
          <a:ln>
            <a:noFill/>
            <a:miter lim="800000"/>
          </a:ln>
        </p:spPr>
        <p:txBody>
          <a:bodyPr>
            <a:normAutofit/>
          </a:bodyPr>
          <a:lstStyle/>
          <a:p>
            <a:endParaRPr lang="el-GR" sz="2400" kern="100" dirty="0">
              <a:solidFill>
                <a:srgbClr val="407879"/>
              </a:solidFill>
              <a:latin typeface="Arial" panose="020B0604020202020204" pitchFamily="34" charset="0"/>
              <a:cs typeface="Arial" panose="020B0604020202020204" pitchFamily="34" charset="0"/>
            </a:endParaRPr>
          </a:p>
          <a:p>
            <a:pPr lvl="2"/>
            <a:endParaRPr lang="en-US" sz="16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6C4CB93-90EA-ABFF-1D18-080BFEC3D16A}"/>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B54A71A7-BC35-4704-F440-B2A30E25076F}"/>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530C88FD-B6AF-E177-A41A-6F954C6488E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DF95A28-3B69-B8D3-38B5-933ADFBF5451}"/>
              </a:ext>
            </a:extLst>
          </p:cNvPr>
          <p:cNvPicPr>
            <a:picLocks noChangeAspect="1"/>
          </p:cNvPicPr>
          <p:nvPr/>
        </p:nvPicPr>
        <p:blipFill>
          <a:blip r:embed="rId5"/>
          <a:stretch>
            <a:fillRect/>
          </a:stretch>
        </p:blipFill>
        <p:spPr>
          <a:xfrm>
            <a:off x="2294188" y="1210336"/>
            <a:ext cx="7603623" cy="5647663"/>
          </a:xfrm>
          <a:prstGeom prst="rect">
            <a:avLst/>
          </a:prstGeom>
        </p:spPr>
      </p:pic>
      <p:sp>
        <p:nvSpPr>
          <p:cNvPr id="7" name="Slide Number Placeholder 6">
            <a:extLst>
              <a:ext uri="{FF2B5EF4-FFF2-40B4-BE49-F238E27FC236}">
                <a16:creationId xmlns:a16="http://schemas.microsoft.com/office/drawing/2014/main" id="{386DAAF8-8542-9C82-44BB-1ADCD5A7E0F2}"/>
              </a:ext>
            </a:extLst>
          </p:cNvPr>
          <p:cNvSpPr>
            <a:spLocks noGrp="1"/>
          </p:cNvSpPr>
          <p:nvPr>
            <p:ph type="sldNum" sz="quarter" idx="12"/>
          </p:nvPr>
        </p:nvSpPr>
        <p:spPr/>
        <p:txBody>
          <a:bodyPr/>
          <a:lstStyle/>
          <a:p>
            <a:fld id="{96BF25DB-7583-4C6D-92E2-9A981C6D8FC4}" type="slidenum">
              <a:rPr lang="en-CY" smtClean="0"/>
              <a:t>83</a:t>
            </a:fld>
            <a:endParaRPr lang="en-CY"/>
          </a:p>
        </p:txBody>
      </p:sp>
    </p:spTree>
    <p:extLst>
      <p:ext uri="{BB962C8B-B14F-4D97-AF65-F5344CB8AC3E}">
        <p14:creationId xmlns:p14="http://schemas.microsoft.com/office/powerpoint/2010/main" val="8216775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905B9012-2EC2-C834-3252-DD1E59618A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87EB37-2AB2-B8F3-008B-5BC1608D47BA}"/>
              </a:ext>
            </a:extLst>
          </p:cNvPr>
          <p:cNvSpPr>
            <a:spLocks noGrp="1"/>
          </p:cNvSpPr>
          <p:nvPr>
            <p:ph type="title"/>
          </p:nvPr>
        </p:nvSpPr>
        <p:spPr>
          <a:xfrm>
            <a:off x="838200" y="341283"/>
            <a:ext cx="10515600" cy="611419"/>
          </a:xfrm>
          <a:ln>
            <a:noFill/>
          </a:ln>
        </p:spPr>
        <p:txBody>
          <a:bodyPr>
            <a:normAutofit fontScale="90000"/>
          </a:bodyPr>
          <a:lstStyle/>
          <a:p>
            <a:pPr>
              <a:lnSpc>
                <a:spcPct val="107000"/>
              </a:lnSpc>
              <a:spcAft>
                <a:spcPts val="800"/>
              </a:spcAft>
            </a:pPr>
            <a:r>
              <a:rPr lang="el-GR" sz="3200" b="1" kern="100" dirty="0">
                <a:solidFill>
                  <a:srgbClr val="321F61"/>
                </a:solidFill>
                <a:latin typeface="Arial" panose="020B0604020202020204" pitchFamily="34" charset="0"/>
                <a:cs typeface="Arial" panose="020B0604020202020204" pitchFamily="34" charset="0"/>
              </a:rPr>
              <a:t>Διαδικασία πώλησης κινητής περιουσίας (μηχανοκίνητα οχήματα) - συνέχεια</a:t>
            </a:r>
            <a:endParaRPr lang="en-CY" sz="32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4E9EA78-1B40-D65A-B3E5-89AE04E5D03A}"/>
              </a:ext>
            </a:extLst>
          </p:cNvPr>
          <p:cNvSpPr>
            <a:spLocks noGrp="1"/>
          </p:cNvSpPr>
          <p:nvPr>
            <p:ph idx="1"/>
          </p:nvPr>
        </p:nvSpPr>
        <p:spPr>
          <a:xfrm>
            <a:off x="838200" y="1444131"/>
            <a:ext cx="10728158" cy="4766876"/>
          </a:xfrm>
          <a:ln>
            <a:noFill/>
            <a:miter lim="800000"/>
          </a:ln>
        </p:spPr>
        <p:txBody>
          <a:bodyPr>
            <a:normAutofit/>
          </a:bodyPr>
          <a:lstStyle/>
          <a:p>
            <a:endParaRPr lang="el-GR" sz="2400" kern="100" dirty="0">
              <a:solidFill>
                <a:srgbClr val="407879"/>
              </a:solidFill>
              <a:latin typeface="Arial" panose="020B0604020202020204" pitchFamily="34" charset="0"/>
              <a:cs typeface="Arial" panose="020B0604020202020204" pitchFamily="34" charset="0"/>
            </a:endParaRPr>
          </a:p>
          <a:p>
            <a:pPr marL="457200">
              <a:lnSpc>
                <a:spcPct val="107000"/>
              </a:lnSpc>
              <a:spcAft>
                <a:spcPts val="800"/>
              </a:spcAft>
            </a:pPr>
            <a:r>
              <a:rPr lang="el-GR" sz="2000" kern="100" dirty="0">
                <a:solidFill>
                  <a:srgbClr val="407879"/>
                </a:solidFill>
                <a:latin typeface="Arial" panose="020B0604020202020204" pitchFamily="34" charset="0"/>
                <a:cs typeface="Arial" panose="020B0604020202020204" pitchFamily="34" charset="0"/>
              </a:rPr>
              <a:t>Οι ενδιαφερόμενοι αγοραστές αποστέλλουν είτε ταχυδρομικώς είτε με ηλεκτρονικό μήνυμα την προσφορά τους και μετά την αξιολόγηση αυτών παίρνουν την ανάλογη απάντηση από το ΤΑ. </a:t>
            </a:r>
          </a:p>
          <a:p>
            <a:pPr marL="457200">
              <a:lnSpc>
                <a:spcPct val="107000"/>
              </a:lnSpc>
              <a:spcAft>
                <a:spcPts val="800"/>
              </a:spcAft>
            </a:pPr>
            <a:r>
              <a:rPr lang="el-GR" sz="2000" kern="100" dirty="0">
                <a:solidFill>
                  <a:srgbClr val="407879"/>
                </a:solidFill>
                <a:latin typeface="Arial" panose="020B0604020202020204" pitchFamily="34" charset="0"/>
                <a:cs typeface="Arial" panose="020B0604020202020204" pitchFamily="34" charset="0"/>
              </a:rPr>
              <a:t>Το ΤΑ κατακυρώνει την προσφορά και αφού πληρωθεί το τίμημα πώλησης, ενημερώνεται το Τμήμα Οδικών Μεταφορών με επιστολή για την μεταβίβαση. Το ΤΑ, εάν χρειαστεί, υπογράφει όλα τα δέοντα έγγραφα του Τμήματος Οδικών Μεταφορών ούτως ώστε να γίνει εφικτή η μεταβίβαση του οχήματος. </a:t>
            </a:r>
            <a:endParaRPr lang="en-CY" sz="2000" kern="100" dirty="0">
              <a:solidFill>
                <a:srgbClr val="407879"/>
              </a:solidFill>
              <a:latin typeface="Arial" panose="020B0604020202020204" pitchFamily="34" charset="0"/>
              <a:cs typeface="Arial" panose="020B0604020202020204" pitchFamily="34" charset="0"/>
            </a:endParaRPr>
          </a:p>
          <a:p>
            <a:pPr lvl="2"/>
            <a:endParaRPr lang="en-US" sz="16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32488806-8786-171D-B9AE-A5E67DA5C28D}"/>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DD77345D-8157-2176-46FE-7DE4C878CBAE}"/>
              </a:ext>
            </a:extLst>
          </p:cNvPr>
          <p:cNvPicPr>
            <a:picLocks noChangeAspect="1"/>
          </p:cNvPicPr>
          <p:nvPr/>
        </p:nvPicPr>
        <p:blipFill>
          <a:blip r:embed="rId3"/>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00E606E1-0869-221E-A425-9A0F83CA8C28}"/>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4A0313D2-40DE-A6CE-4276-03C9422BC050}"/>
              </a:ext>
            </a:extLst>
          </p:cNvPr>
          <p:cNvSpPr>
            <a:spLocks noGrp="1"/>
          </p:cNvSpPr>
          <p:nvPr>
            <p:ph type="sldNum" sz="quarter" idx="12"/>
          </p:nvPr>
        </p:nvSpPr>
        <p:spPr/>
        <p:txBody>
          <a:bodyPr/>
          <a:lstStyle/>
          <a:p>
            <a:fld id="{96BF25DB-7583-4C6D-92E2-9A981C6D8FC4}" type="slidenum">
              <a:rPr lang="en-CY" smtClean="0"/>
              <a:t>84</a:t>
            </a:fld>
            <a:endParaRPr lang="en-CY"/>
          </a:p>
        </p:txBody>
      </p:sp>
    </p:spTree>
    <p:extLst>
      <p:ext uri="{BB962C8B-B14F-4D97-AF65-F5344CB8AC3E}">
        <p14:creationId xmlns:p14="http://schemas.microsoft.com/office/powerpoint/2010/main" val="116754099"/>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3E9F5-B557-EEFE-6AA3-503386C3B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21012-2B7F-3B9D-C5A2-1DE17D7C1333}"/>
              </a:ext>
            </a:extLst>
          </p:cNvPr>
          <p:cNvSpPr>
            <a:spLocks noGrp="1"/>
          </p:cNvSpPr>
          <p:nvPr>
            <p:ph type="title"/>
          </p:nvPr>
        </p:nvSpPr>
        <p:spPr>
          <a:xfrm>
            <a:off x="838200" y="341283"/>
            <a:ext cx="10515600" cy="611419"/>
          </a:xfrm>
          <a:ln>
            <a:noFill/>
          </a:ln>
        </p:spPr>
        <p:txBody>
          <a:bodyPr>
            <a:normAutofit fontScale="90000"/>
          </a:bodyPr>
          <a:lstStyle/>
          <a:p>
            <a:pPr>
              <a:lnSpc>
                <a:spcPct val="107000"/>
              </a:lnSpc>
              <a:spcAft>
                <a:spcPts val="800"/>
              </a:spcAft>
            </a:pPr>
            <a:r>
              <a:rPr lang="el-GR" sz="3200" b="1" kern="100" dirty="0">
                <a:solidFill>
                  <a:srgbClr val="321F61"/>
                </a:solidFill>
                <a:latin typeface="Arial" panose="020B0604020202020204" pitchFamily="34" charset="0"/>
                <a:cs typeface="Arial" panose="020B0604020202020204" pitchFamily="34" charset="0"/>
              </a:rPr>
              <a:t>Διαδικασία πώλησης ακίνητης περιουσίας η οποία είναι ελεύθερη οποιωνδήποτε βαρών </a:t>
            </a:r>
            <a:endParaRPr lang="en-CY" sz="32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548F0A5-A68A-165D-D9BC-B5361C76C957}"/>
              </a:ext>
            </a:extLst>
          </p:cNvPr>
          <p:cNvSpPr>
            <a:spLocks noGrp="1"/>
          </p:cNvSpPr>
          <p:nvPr>
            <p:ph idx="1"/>
          </p:nvPr>
        </p:nvSpPr>
        <p:spPr>
          <a:xfrm>
            <a:off x="838200" y="1444131"/>
            <a:ext cx="10728158" cy="4766876"/>
          </a:xfrm>
          <a:ln>
            <a:noFill/>
            <a:miter lim="800000"/>
          </a:ln>
        </p:spPr>
        <p:txBody>
          <a:bodyPr>
            <a:normAutofit/>
          </a:bodyPr>
          <a:lstStyle/>
          <a:p>
            <a:pPr>
              <a:lnSpc>
                <a:spcPct val="107000"/>
              </a:lnSpc>
            </a:pPr>
            <a:r>
              <a:rPr lang="el-GR" sz="2000" kern="100" dirty="0">
                <a:solidFill>
                  <a:srgbClr val="407879"/>
                </a:solidFill>
                <a:latin typeface="Arial" panose="020B0604020202020204" pitchFamily="34" charset="0"/>
                <a:cs typeface="Arial" panose="020B0604020202020204" pitchFamily="34" charset="0"/>
              </a:rPr>
              <a:t>Αποστολή στο ΤΚΧ της επαρχίας που εκδόθηκε το Διάταγμα, προκαθορισμένη επιστολή μαζί με το Διάταγμα, για να καταχωρηθεί γενική απαγόρευση.</a:t>
            </a:r>
          </a:p>
          <a:p>
            <a:pPr marL="0" indent="0">
              <a:lnSpc>
                <a:spcPct val="107000"/>
              </a:lnSpc>
              <a:buNone/>
            </a:pPr>
            <a:endParaRPr lang="el-GR" sz="2000" kern="100" dirty="0">
              <a:solidFill>
                <a:srgbClr val="407879"/>
              </a:solidFill>
              <a:latin typeface="Arial" panose="020B0604020202020204" pitchFamily="34" charset="0"/>
              <a:cs typeface="Arial" panose="020B0604020202020204" pitchFamily="34" charset="0"/>
            </a:endParaRPr>
          </a:p>
          <a:p>
            <a:pPr>
              <a:lnSpc>
                <a:spcPct val="107000"/>
              </a:lnSpc>
            </a:pPr>
            <a:r>
              <a:rPr lang="el-GR" sz="2000" kern="100" dirty="0">
                <a:solidFill>
                  <a:srgbClr val="407879"/>
                </a:solidFill>
                <a:latin typeface="Arial" panose="020B0604020202020204" pitchFamily="34" charset="0"/>
                <a:cs typeface="Arial" panose="020B0604020202020204" pitchFamily="34" charset="0"/>
              </a:rPr>
              <a:t>Γίνεται έλεγχος στην ΚΑΠ για να διαπιστωθεί κατά πόσο ο πτωχεύσαντας έχει εγγεγραμμένη ελεύθερη ακίνητη περιουσία στο όνομα του. Εάν υπάρχει, τότε καλείται εκτιμητής ακινήτων, εγγεγραμμένος στο ΕΤΕΚ.</a:t>
            </a:r>
          </a:p>
          <a:p>
            <a:pPr marL="0" indent="0">
              <a:lnSpc>
                <a:spcPct val="107000"/>
              </a:lnSpc>
              <a:buNone/>
            </a:pPr>
            <a:endParaRPr lang="el-GR" sz="2000" kern="100" dirty="0">
              <a:solidFill>
                <a:srgbClr val="407879"/>
              </a:solidFill>
              <a:latin typeface="Arial" panose="020B0604020202020204" pitchFamily="34" charset="0"/>
              <a:cs typeface="Arial" panose="020B0604020202020204" pitchFamily="34" charset="0"/>
            </a:endParaRPr>
          </a:p>
          <a:p>
            <a:pPr>
              <a:lnSpc>
                <a:spcPct val="107000"/>
              </a:lnSpc>
            </a:pPr>
            <a:r>
              <a:rPr lang="el-GR" sz="2000" kern="100" dirty="0">
                <a:solidFill>
                  <a:srgbClr val="407879"/>
                </a:solidFill>
                <a:latin typeface="Arial" panose="020B0604020202020204" pitchFamily="34" charset="0"/>
                <a:cs typeface="Arial" panose="020B0604020202020204" pitchFamily="34" charset="0"/>
              </a:rPr>
              <a:t>Όταν παραληφθεί η εκτίμηση, αναρτάται στην σελίδα του ΤΑ, την προτεινόμενη διάθεση της ακίνητης περιουσίας.</a:t>
            </a:r>
          </a:p>
          <a:p>
            <a:pPr marL="0" lvl="0" indent="0" rtl="0">
              <a:lnSpc>
                <a:spcPct val="107000"/>
              </a:lnSpc>
              <a:buNone/>
            </a:pPr>
            <a:endParaRPr lang="en-US" sz="16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1D5F464D-7CE5-A2A7-5285-C86EEE4DEEBC}"/>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BFDED821-5B89-25C5-8B68-AA82C6AEE321}"/>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4D203B79-921F-206F-1C8F-B1DAB6C0EA2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3AAA358A-879A-51C2-A4C3-FAB61EB5705C}"/>
              </a:ext>
            </a:extLst>
          </p:cNvPr>
          <p:cNvSpPr>
            <a:spLocks noGrp="1"/>
          </p:cNvSpPr>
          <p:nvPr>
            <p:ph type="sldNum" sz="quarter" idx="12"/>
          </p:nvPr>
        </p:nvSpPr>
        <p:spPr/>
        <p:txBody>
          <a:bodyPr/>
          <a:lstStyle/>
          <a:p>
            <a:fld id="{96BF25DB-7583-4C6D-92E2-9A981C6D8FC4}" type="slidenum">
              <a:rPr lang="en-CY" smtClean="0"/>
              <a:t>85</a:t>
            </a:fld>
            <a:endParaRPr lang="en-CY"/>
          </a:p>
        </p:txBody>
      </p:sp>
    </p:spTree>
    <p:extLst>
      <p:ext uri="{BB962C8B-B14F-4D97-AF65-F5344CB8AC3E}">
        <p14:creationId xmlns:p14="http://schemas.microsoft.com/office/powerpoint/2010/main" val="39569238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950E6-B1E0-544E-2CA7-2E66B3F364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08E26-9534-11E4-FE5C-841137879EA9}"/>
              </a:ext>
            </a:extLst>
          </p:cNvPr>
          <p:cNvSpPr>
            <a:spLocks noGrp="1"/>
          </p:cNvSpPr>
          <p:nvPr>
            <p:ph type="title"/>
          </p:nvPr>
        </p:nvSpPr>
        <p:spPr>
          <a:xfrm>
            <a:off x="838200" y="341283"/>
            <a:ext cx="10515600" cy="611419"/>
          </a:xfrm>
          <a:ln>
            <a:noFill/>
          </a:ln>
        </p:spPr>
        <p:txBody>
          <a:bodyPr>
            <a:normAutofit fontScale="90000"/>
          </a:bodyPr>
          <a:lstStyle/>
          <a:p>
            <a:pPr>
              <a:lnSpc>
                <a:spcPct val="107000"/>
              </a:lnSpc>
              <a:spcAft>
                <a:spcPts val="800"/>
              </a:spcAft>
            </a:pPr>
            <a:r>
              <a:rPr lang="el-GR" sz="3200" b="1" kern="100" dirty="0">
                <a:solidFill>
                  <a:srgbClr val="321F61"/>
                </a:solidFill>
                <a:latin typeface="Arial" panose="020B0604020202020204" pitchFamily="34" charset="0"/>
                <a:cs typeface="Arial" panose="020B0604020202020204" pitchFamily="34" charset="0"/>
              </a:rPr>
              <a:t>Διαδικασία πώλησης ακίνητης περιουσίας η οποία είναι ελεύθερη οποιωνδήποτε βαρών – Παράδειγμα δημοσίευσης</a:t>
            </a:r>
            <a:endParaRPr lang="en-CY" sz="3200" b="1" kern="100" dirty="0">
              <a:solidFill>
                <a:srgbClr val="321F6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6E7DB7F-F64B-19E9-B18C-C31AEB78C1B9}"/>
              </a:ext>
            </a:extLst>
          </p:cNvPr>
          <p:cNvCxnSpPr>
            <a:cxnSpLocks/>
          </p:cNvCxnSpPr>
          <p:nvPr/>
        </p:nvCxnSpPr>
        <p:spPr>
          <a:xfrm>
            <a:off x="838200" y="1321173"/>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406FDA84-CA02-6353-0583-F59C506B4627}"/>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E82225D9-85B0-306F-2F6D-D578915E449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pic>
        <p:nvPicPr>
          <p:cNvPr id="10" name="Content Placeholder 9">
            <a:extLst>
              <a:ext uri="{FF2B5EF4-FFF2-40B4-BE49-F238E27FC236}">
                <a16:creationId xmlns:a16="http://schemas.microsoft.com/office/drawing/2014/main" id="{7B5EFF6E-A5E5-AC10-0BEA-BC27C2D5CCFB}"/>
              </a:ext>
            </a:extLst>
          </p:cNvPr>
          <p:cNvPicPr>
            <a:picLocks noGrp="1" noChangeAspect="1"/>
          </p:cNvPicPr>
          <p:nvPr>
            <p:ph idx="1"/>
          </p:nvPr>
        </p:nvPicPr>
        <p:blipFill>
          <a:blip r:embed="rId5"/>
          <a:stretch>
            <a:fillRect/>
          </a:stretch>
        </p:blipFill>
        <p:spPr>
          <a:xfrm>
            <a:off x="2770909" y="1825625"/>
            <a:ext cx="6243782" cy="4351338"/>
          </a:xfrm>
        </p:spPr>
      </p:pic>
      <p:sp>
        <p:nvSpPr>
          <p:cNvPr id="5" name="Slide Number Placeholder 4">
            <a:extLst>
              <a:ext uri="{FF2B5EF4-FFF2-40B4-BE49-F238E27FC236}">
                <a16:creationId xmlns:a16="http://schemas.microsoft.com/office/drawing/2014/main" id="{CE5A7026-789F-EBD5-7B54-6D1EF7CAF042}"/>
              </a:ext>
            </a:extLst>
          </p:cNvPr>
          <p:cNvSpPr>
            <a:spLocks noGrp="1"/>
          </p:cNvSpPr>
          <p:nvPr>
            <p:ph type="sldNum" sz="quarter" idx="12"/>
          </p:nvPr>
        </p:nvSpPr>
        <p:spPr/>
        <p:txBody>
          <a:bodyPr/>
          <a:lstStyle/>
          <a:p>
            <a:fld id="{96BF25DB-7583-4C6D-92E2-9A981C6D8FC4}" type="slidenum">
              <a:rPr lang="en-CY" smtClean="0"/>
              <a:t>86</a:t>
            </a:fld>
            <a:endParaRPr lang="en-CY"/>
          </a:p>
        </p:txBody>
      </p:sp>
    </p:spTree>
    <p:extLst>
      <p:ext uri="{BB962C8B-B14F-4D97-AF65-F5344CB8AC3E}">
        <p14:creationId xmlns:p14="http://schemas.microsoft.com/office/powerpoint/2010/main" val="34436487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E0977-1897-D840-3127-C18A098BA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43EE4-979D-7348-988A-3C3ED78EF158}"/>
              </a:ext>
            </a:extLst>
          </p:cNvPr>
          <p:cNvSpPr>
            <a:spLocks noGrp="1"/>
          </p:cNvSpPr>
          <p:nvPr>
            <p:ph type="title"/>
          </p:nvPr>
        </p:nvSpPr>
        <p:spPr>
          <a:xfrm>
            <a:off x="838200" y="341283"/>
            <a:ext cx="10515600" cy="611419"/>
          </a:xfrm>
          <a:ln>
            <a:noFill/>
          </a:ln>
        </p:spPr>
        <p:txBody>
          <a:bodyPr>
            <a:normAutofit fontScale="90000"/>
          </a:bodyPr>
          <a:lstStyle/>
          <a:p>
            <a:pPr>
              <a:lnSpc>
                <a:spcPct val="107000"/>
              </a:lnSpc>
              <a:spcAft>
                <a:spcPts val="800"/>
              </a:spcAft>
            </a:pPr>
            <a:r>
              <a:rPr lang="el-GR" sz="3200" b="1" kern="100" dirty="0">
                <a:solidFill>
                  <a:srgbClr val="321F61"/>
                </a:solidFill>
                <a:latin typeface="Arial" panose="020B0604020202020204" pitchFamily="34" charset="0"/>
                <a:cs typeface="Arial" panose="020B0604020202020204" pitchFamily="34" charset="0"/>
              </a:rPr>
              <a:t>Διαδικασία πώλησης ακίνητης περιουσίας η οποία είναι ελεύθερη οποιωνδήποτε βαρών - συνέχεια</a:t>
            </a:r>
            <a:endParaRPr lang="en-CY" sz="32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106B28-9D51-1ECE-92CA-CA296298D074}"/>
              </a:ext>
            </a:extLst>
          </p:cNvPr>
          <p:cNvSpPr>
            <a:spLocks noGrp="1"/>
          </p:cNvSpPr>
          <p:nvPr>
            <p:ph idx="1"/>
          </p:nvPr>
        </p:nvSpPr>
        <p:spPr>
          <a:xfrm>
            <a:off x="838200" y="1444131"/>
            <a:ext cx="10728158" cy="4766876"/>
          </a:xfrm>
          <a:ln>
            <a:noFill/>
            <a:miter lim="800000"/>
          </a:ln>
        </p:spPr>
        <p:txBody>
          <a:bodyPr>
            <a:normAutofit/>
          </a:bodyPr>
          <a:lstStyle/>
          <a:p>
            <a:pPr marL="0" indent="0">
              <a:lnSpc>
                <a:spcPct val="107000"/>
              </a:lnSpc>
              <a:buNone/>
            </a:pPr>
            <a:endParaRPr lang="el-GR" sz="2000" kern="100" dirty="0">
              <a:solidFill>
                <a:srgbClr val="407879"/>
              </a:solidFill>
              <a:latin typeface="Arial" panose="020B0604020202020204" pitchFamily="34" charset="0"/>
              <a:cs typeface="Arial" panose="020B0604020202020204" pitchFamily="34" charset="0"/>
            </a:endParaRPr>
          </a:p>
          <a:p>
            <a:pPr>
              <a:lnSpc>
                <a:spcPct val="107000"/>
              </a:lnSpc>
            </a:pPr>
            <a:r>
              <a:rPr lang="el-GR" sz="2000" kern="100" dirty="0">
                <a:solidFill>
                  <a:srgbClr val="407879"/>
                </a:solidFill>
                <a:latin typeface="Arial" panose="020B0604020202020204" pitchFamily="34" charset="0"/>
                <a:cs typeface="Arial" panose="020B0604020202020204" pitchFamily="34" charset="0"/>
              </a:rPr>
              <a:t>Οι ενδιαφερόμενοι αγοραστές αποστέλλουν είτε ταχυδρομικώς είτε με ηλεκτρονικό μήνυμα την προσφορά τους και μετά την αξιολόγηση τους, ενημερώνονται για τη απόφαση έγκρισης ή απόρριψης τους από το ΤΑ. Νοείται ότι μπορούν να επιθεωρήσουν το ακίνητο μαζί με λειτουργό του ΤΑ πριν να καταθέσουν την προσφορά τους.</a:t>
            </a:r>
          </a:p>
          <a:p>
            <a:pPr>
              <a:lnSpc>
                <a:spcPct val="107000"/>
              </a:lnSpc>
            </a:pPr>
            <a:r>
              <a:rPr lang="el-GR" sz="2000" kern="100" dirty="0">
                <a:solidFill>
                  <a:srgbClr val="407879"/>
                </a:solidFill>
                <a:latin typeface="Arial" panose="020B0604020202020204" pitchFamily="34" charset="0"/>
                <a:cs typeface="Arial" panose="020B0604020202020204" pitchFamily="34" charset="0"/>
              </a:rPr>
              <a:t>Εφόσον εγκριθεί η προσφορά από το ΤΑ, αποστέλλεται σχετική εξουσιοδότηση στον ενδιαφερόμενο αγοραστή για διευθέτηση των κεφαλαιουχικών κερδών, τυχόν φόρων και διευθέτηση ραντεβού μεταξύ του ΤΑ και του αγοραστή στο ανάλογο επαρχιακό κτηματολογικό γραφείο για την μεταβίβαση.  Το ποσό παραλαμβάνεται με τραπεζική επιταγή (</a:t>
            </a:r>
            <a:r>
              <a:rPr lang="en-GB" sz="2000" kern="100" dirty="0">
                <a:solidFill>
                  <a:srgbClr val="407879"/>
                </a:solidFill>
                <a:latin typeface="Arial" panose="020B0604020202020204" pitchFamily="34" charset="0"/>
                <a:cs typeface="Arial" panose="020B0604020202020204" pitchFamily="34" charset="0"/>
              </a:rPr>
              <a:t>bankers draft</a:t>
            </a:r>
            <a:r>
              <a:rPr lang="el-GR" sz="2000" kern="100" dirty="0">
                <a:solidFill>
                  <a:srgbClr val="407879"/>
                </a:solidFill>
                <a:latin typeface="Arial" panose="020B0604020202020204" pitchFamily="34" charset="0"/>
                <a:cs typeface="Arial" panose="020B0604020202020204" pitchFamily="34" charset="0"/>
              </a:rPr>
              <a:t>) προς όφελος του ΤΑ ή του διαχειριστή κατά την πώληση/πράξη στο κτηματολόγιο.</a:t>
            </a:r>
            <a:endParaRPr lang="en-CY" sz="2000" kern="100" dirty="0">
              <a:solidFill>
                <a:srgbClr val="407879"/>
              </a:solidFill>
              <a:latin typeface="Arial" panose="020B0604020202020204" pitchFamily="34" charset="0"/>
              <a:cs typeface="Arial" panose="020B0604020202020204" pitchFamily="34" charset="0"/>
            </a:endParaRPr>
          </a:p>
          <a:p>
            <a:pPr marL="0" indent="0">
              <a:lnSpc>
                <a:spcPct val="107000"/>
              </a:lnSpc>
              <a:buNone/>
            </a:pPr>
            <a:endParaRPr lang="el-GR" sz="2000" kern="100" dirty="0">
              <a:solidFill>
                <a:srgbClr val="407879"/>
              </a:solidFill>
              <a:latin typeface="Arial" panose="020B0604020202020204" pitchFamily="34" charset="0"/>
              <a:cs typeface="Arial" panose="020B0604020202020204" pitchFamily="34" charset="0"/>
            </a:endParaRPr>
          </a:p>
          <a:p>
            <a:pPr marL="0" lvl="0" indent="0" rtl="0">
              <a:lnSpc>
                <a:spcPct val="107000"/>
              </a:lnSpc>
              <a:buNone/>
            </a:pPr>
            <a:endParaRPr lang="en-US" sz="16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5BDF4B44-7A92-F376-85DB-5000C59A0565}"/>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C2435634-0CA7-7DC3-847D-968B622EE052}"/>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65E2E85F-BF56-4050-D0F7-7C961ED214E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7B3B3AEE-941C-3B4C-2A56-898C3A11DFCF}"/>
              </a:ext>
            </a:extLst>
          </p:cNvPr>
          <p:cNvSpPr>
            <a:spLocks noGrp="1"/>
          </p:cNvSpPr>
          <p:nvPr>
            <p:ph type="sldNum" sz="quarter" idx="12"/>
          </p:nvPr>
        </p:nvSpPr>
        <p:spPr/>
        <p:txBody>
          <a:bodyPr/>
          <a:lstStyle/>
          <a:p>
            <a:fld id="{96BF25DB-7583-4C6D-92E2-9A981C6D8FC4}" type="slidenum">
              <a:rPr lang="en-CY" smtClean="0"/>
              <a:t>87</a:t>
            </a:fld>
            <a:endParaRPr lang="en-CY"/>
          </a:p>
        </p:txBody>
      </p:sp>
    </p:spTree>
    <p:extLst>
      <p:ext uri="{BB962C8B-B14F-4D97-AF65-F5344CB8AC3E}">
        <p14:creationId xmlns:p14="http://schemas.microsoft.com/office/powerpoint/2010/main" val="15293036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31C1A0FE-265A-C00E-24FB-20CD7E9CD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FCBD9-ECE4-8B74-5058-BFF80241862A}"/>
              </a:ext>
            </a:extLst>
          </p:cNvPr>
          <p:cNvSpPr>
            <a:spLocks noGrp="1"/>
          </p:cNvSpPr>
          <p:nvPr>
            <p:ph type="title"/>
          </p:nvPr>
        </p:nvSpPr>
        <p:spPr>
          <a:xfrm>
            <a:off x="838200" y="341283"/>
            <a:ext cx="10515600" cy="611419"/>
          </a:xfrm>
          <a:ln>
            <a:noFill/>
          </a:ln>
        </p:spPr>
        <p:txBody>
          <a:bodyPr>
            <a:normAutofit fontScale="90000"/>
          </a:bodyPr>
          <a:lstStyle/>
          <a:p>
            <a:pPr>
              <a:lnSpc>
                <a:spcPct val="107000"/>
              </a:lnSpc>
              <a:spcAft>
                <a:spcPts val="800"/>
              </a:spcAft>
            </a:pPr>
            <a:r>
              <a:rPr lang="el-GR" sz="3200" b="1" kern="100" dirty="0">
                <a:solidFill>
                  <a:srgbClr val="321F61"/>
                </a:solidFill>
                <a:latin typeface="Arial" panose="020B0604020202020204" pitchFamily="34" charset="0"/>
                <a:cs typeface="Arial" panose="020B0604020202020204" pitchFamily="34" charset="0"/>
              </a:rPr>
              <a:t>Διαδικασία πώλησης ακίνητης περιουσίας η οποία επιβαρύνεται με εμπράγματα βάρη</a:t>
            </a:r>
            <a:endParaRPr lang="en-CY" sz="32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EC6A346-0C65-D12E-C537-E3198C93B459}"/>
              </a:ext>
            </a:extLst>
          </p:cNvPr>
          <p:cNvSpPr>
            <a:spLocks noGrp="1"/>
          </p:cNvSpPr>
          <p:nvPr>
            <p:ph idx="1"/>
          </p:nvPr>
        </p:nvSpPr>
        <p:spPr>
          <a:xfrm>
            <a:off x="838200" y="1444131"/>
            <a:ext cx="10728158" cy="4766876"/>
          </a:xfrm>
          <a:ln>
            <a:noFill/>
            <a:miter lim="800000"/>
          </a:ln>
        </p:spPr>
        <p:txBody>
          <a:bodyPr>
            <a:normAutofit/>
          </a:bodyPr>
          <a:lstStyle/>
          <a:p>
            <a:pPr>
              <a:lnSpc>
                <a:spcPct val="107000"/>
              </a:lnSpc>
              <a:spcAft>
                <a:spcPts val="800"/>
              </a:spcAft>
            </a:pPr>
            <a:r>
              <a:rPr lang="el-GR" sz="1700" kern="100" dirty="0">
                <a:solidFill>
                  <a:srgbClr val="407879"/>
                </a:solidFill>
                <a:latin typeface="Arial" panose="020B0604020202020204" pitchFamily="34" charset="0"/>
                <a:cs typeface="Arial" panose="020B0604020202020204" pitchFamily="34" charset="0"/>
              </a:rPr>
              <a:t>Στις περιπτώσεις που η περιουσία είναι επιβαρυμένη με υποθήκη ή/και εμπράγματα βάρη ή/και μίσθωση, ακολουθείται η πιο κάτω διαδικασία:</a:t>
            </a:r>
            <a:endParaRPr lang="en-CY" sz="1700" kern="100" dirty="0">
              <a:solidFill>
                <a:srgbClr val="407879"/>
              </a:solidFill>
              <a:latin typeface="Arial" panose="020B0604020202020204" pitchFamily="34" charset="0"/>
              <a:cs typeface="Arial" panose="020B0604020202020204" pitchFamily="34" charset="0"/>
            </a:endParaRPr>
          </a:p>
          <a:p>
            <a:pPr marL="800100" lvl="1" indent="-342900">
              <a:lnSpc>
                <a:spcPct val="107000"/>
              </a:lnSpc>
              <a:buFont typeface="+mj-lt"/>
              <a:buAutoNum type="arabicPeriod"/>
            </a:pPr>
            <a:r>
              <a:rPr lang="el-GR" sz="1700" kern="100" dirty="0">
                <a:solidFill>
                  <a:srgbClr val="407879"/>
                </a:solidFill>
                <a:latin typeface="Arial" panose="020B0604020202020204" pitchFamily="34" charset="0"/>
                <a:cs typeface="Arial" panose="020B0604020202020204" pitchFamily="34" charset="0"/>
              </a:rPr>
              <a:t>Λαμβάνεται προσφορά από τον ενδιαφερόμενο αγοραστή.</a:t>
            </a:r>
            <a:endParaRPr lang="en-CY" sz="1700" kern="100" dirty="0">
              <a:solidFill>
                <a:srgbClr val="407879"/>
              </a:solidFill>
              <a:latin typeface="Arial" panose="020B0604020202020204" pitchFamily="34" charset="0"/>
              <a:cs typeface="Arial" panose="020B0604020202020204" pitchFamily="34" charset="0"/>
            </a:endParaRPr>
          </a:p>
          <a:p>
            <a:pPr marL="800100" lvl="1" indent="-342900">
              <a:lnSpc>
                <a:spcPct val="107000"/>
              </a:lnSpc>
              <a:buFont typeface="+mj-lt"/>
              <a:buAutoNum type="arabicPeriod"/>
            </a:pPr>
            <a:r>
              <a:rPr lang="el-GR" sz="1700" kern="100" dirty="0">
                <a:solidFill>
                  <a:srgbClr val="407879"/>
                </a:solidFill>
                <a:latin typeface="Arial" panose="020B0604020202020204" pitchFamily="34" charset="0"/>
                <a:cs typeface="Arial" panose="020B0604020202020204" pitchFamily="34" charset="0"/>
              </a:rPr>
              <a:t>Ζητείται πρόσφατη εκτίμηση από εκτιμητή εγγεγραμμένο στο ΕΤΕΚ για εκτίμηση της εν λόγω περιουσίας (συνήθως οι ενυπόθηκοι δανειστές κατέχουν πρόσφατη εκτίμηση του ακινήτου). </a:t>
            </a:r>
            <a:endParaRPr lang="en-CY" sz="1700" kern="100" dirty="0">
              <a:solidFill>
                <a:srgbClr val="407879"/>
              </a:solidFill>
              <a:latin typeface="Arial" panose="020B0604020202020204" pitchFamily="34" charset="0"/>
              <a:cs typeface="Arial" panose="020B0604020202020204" pitchFamily="34" charset="0"/>
            </a:endParaRPr>
          </a:p>
          <a:p>
            <a:pPr marL="800100" lvl="1" indent="-342900">
              <a:lnSpc>
                <a:spcPct val="107000"/>
              </a:lnSpc>
              <a:spcAft>
                <a:spcPts val="800"/>
              </a:spcAft>
              <a:buFont typeface="+mj-lt"/>
              <a:buAutoNum type="arabicPeriod"/>
            </a:pPr>
            <a:r>
              <a:rPr lang="el-GR" sz="1700" kern="100" dirty="0">
                <a:solidFill>
                  <a:srgbClr val="407879"/>
                </a:solidFill>
                <a:latin typeface="Arial" panose="020B0604020202020204" pitchFamily="34" charset="0"/>
                <a:cs typeface="Arial" panose="020B0604020202020204" pitchFamily="34" charset="0"/>
              </a:rPr>
              <a:t>Σε περίπτωση που η προσφορά είναι εντός των ορίων της εκτίμησης, εγκρίνεται νοουμένου ότι θα συγκατατεθούν τόσο ο ενυπόθηκος όσο και οι μεμοραντούχοι πιστωτές. </a:t>
            </a:r>
            <a:endParaRPr lang="en-CY" sz="1700" kern="100" dirty="0">
              <a:solidFill>
                <a:srgbClr val="407879"/>
              </a:solidFill>
              <a:latin typeface="Arial" panose="020B0604020202020204" pitchFamily="34" charset="0"/>
              <a:cs typeface="Arial" panose="020B0604020202020204" pitchFamily="34" charset="0"/>
            </a:endParaRPr>
          </a:p>
          <a:p>
            <a:pPr>
              <a:lnSpc>
                <a:spcPct val="107000"/>
              </a:lnSpc>
              <a:spcAft>
                <a:spcPts val="800"/>
              </a:spcAft>
            </a:pPr>
            <a:r>
              <a:rPr lang="el-GR" sz="1700" kern="100" dirty="0">
                <a:solidFill>
                  <a:srgbClr val="407879"/>
                </a:solidFill>
                <a:latin typeface="Arial" panose="020B0604020202020204" pitchFamily="34" charset="0"/>
                <a:cs typeface="Arial" panose="020B0604020202020204" pitchFamily="34" charset="0"/>
              </a:rPr>
              <a:t>Έγγραφα τα οποία πρέπει να προσκομίζονται και για τις δύο περιπτώσεις</a:t>
            </a:r>
            <a:endParaRPr lang="en-CY" sz="1700" kern="100" dirty="0">
              <a:solidFill>
                <a:srgbClr val="407879"/>
              </a:solidFill>
              <a:latin typeface="Arial" panose="020B0604020202020204" pitchFamily="34" charset="0"/>
              <a:cs typeface="Arial" panose="020B0604020202020204" pitchFamily="34" charset="0"/>
            </a:endParaRPr>
          </a:p>
          <a:p>
            <a:pPr marL="800100" lvl="1" indent="-342900">
              <a:lnSpc>
                <a:spcPct val="107000"/>
              </a:lnSpc>
              <a:buFont typeface="+mj-lt"/>
              <a:buAutoNum type="arabicPeriod"/>
            </a:pPr>
            <a:r>
              <a:rPr lang="el-GR" sz="1700" kern="100" dirty="0">
                <a:solidFill>
                  <a:srgbClr val="407879"/>
                </a:solidFill>
                <a:latin typeface="Arial" panose="020B0604020202020204" pitchFamily="34" charset="0"/>
                <a:cs typeface="Arial" panose="020B0604020202020204" pitchFamily="34" charset="0"/>
              </a:rPr>
              <a:t>Προσφορά από τον ενδιαφερόμενο αγοραστή.</a:t>
            </a:r>
          </a:p>
          <a:p>
            <a:pPr marL="800100" lvl="1" indent="-342900">
              <a:lnSpc>
                <a:spcPct val="107000"/>
              </a:lnSpc>
              <a:buFont typeface="+mj-lt"/>
              <a:buAutoNum type="arabicPeriod"/>
            </a:pPr>
            <a:r>
              <a:rPr lang="el-GR" sz="1700" kern="100" dirty="0">
                <a:solidFill>
                  <a:srgbClr val="407879"/>
                </a:solidFill>
                <a:latin typeface="Arial" panose="020B0604020202020204" pitchFamily="34" charset="0"/>
                <a:cs typeface="Arial" panose="020B0604020202020204" pitchFamily="34" charset="0"/>
              </a:rPr>
              <a:t>Πρόσφατη εκτίμηση από εκτιμητή εγγεγραμμένο στο ΕΤΕΚ (εντός ενός έτους).</a:t>
            </a:r>
          </a:p>
          <a:p>
            <a:pPr marL="800100" lvl="1" indent="-342900">
              <a:lnSpc>
                <a:spcPct val="107000"/>
              </a:lnSpc>
              <a:buFont typeface="+mj-lt"/>
              <a:buAutoNum type="arabicPeriod"/>
            </a:pPr>
            <a:r>
              <a:rPr lang="el-GR" sz="1700" kern="100" dirty="0">
                <a:solidFill>
                  <a:srgbClr val="407879"/>
                </a:solidFill>
                <a:latin typeface="Arial" panose="020B0604020202020204" pitchFamily="34" charset="0"/>
                <a:cs typeface="Arial" panose="020B0604020202020204" pitchFamily="34" charset="0"/>
              </a:rPr>
              <a:t>Έγγραφα υποθηκών και συμφωνιών (εάν υπάρχουν). </a:t>
            </a:r>
          </a:p>
          <a:p>
            <a:pPr marL="800100" lvl="1" indent="-342900">
              <a:lnSpc>
                <a:spcPct val="107000"/>
              </a:lnSpc>
              <a:buFont typeface="+mj-lt"/>
              <a:buAutoNum type="arabicPeriod"/>
            </a:pPr>
            <a:r>
              <a:rPr lang="el-GR" sz="1700" kern="100" dirty="0">
                <a:solidFill>
                  <a:srgbClr val="407879"/>
                </a:solidFill>
                <a:latin typeface="Arial" panose="020B0604020202020204" pitchFamily="34" charset="0"/>
                <a:cs typeface="Arial" panose="020B0604020202020204" pitchFamily="34" charset="0"/>
              </a:rPr>
              <a:t>Καταστάσεις λογαριασμού/</a:t>
            </a:r>
            <a:r>
              <a:rPr lang="el-GR" sz="1700" kern="100" dirty="0" err="1">
                <a:solidFill>
                  <a:srgbClr val="407879"/>
                </a:solidFill>
                <a:latin typeface="Arial" panose="020B0604020202020204" pitchFamily="34" charset="0"/>
                <a:cs typeface="Arial" panose="020B0604020202020204" pitchFamily="34" charset="0"/>
              </a:rPr>
              <a:t>ών</a:t>
            </a:r>
            <a:r>
              <a:rPr lang="el-GR" sz="1700" kern="100" dirty="0">
                <a:solidFill>
                  <a:srgbClr val="407879"/>
                </a:solidFill>
                <a:latin typeface="Arial" panose="020B0604020202020204" pitchFamily="34" charset="0"/>
                <a:cs typeface="Arial" panose="020B0604020202020204" pitchFamily="34" charset="0"/>
              </a:rPr>
              <a:t>, υποθήκης (εάν υπάρχουν).</a:t>
            </a:r>
            <a:endParaRPr lang="en-CY" sz="1700" kern="100" dirty="0">
              <a:solidFill>
                <a:srgbClr val="407879"/>
              </a:solidFill>
              <a:latin typeface="Arial" panose="020B0604020202020204" pitchFamily="34" charset="0"/>
              <a:cs typeface="Arial" panose="020B0604020202020204" pitchFamily="34" charset="0"/>
            </a:endParaRPr>
          </a:p>
          <a:p>
            <a:pPr marL="0" indent="0">
              <a:lnSpc>
                <a:spcPct val="107000"/>
              </a:lnSpc>
              <a:buNone/>
            </a:pPr>
            <a:endParaRPr lang="el-GR" sz="2000" kern="100" dirty="0">
              <a:solidFill>
                <a:srgbClr val="407879"/>
              </a:solidFill>
              <a:latin typeface="Arial" panose="020B0604020202020204" pitchFamily="34" charset="0"/>
              <a:cs typeface="Arial" panose="020B0604020202020204" pitchFamily="34" charset="0"/>
            </a:endParaRPr>
          </a:p>
          <a:p>
            <a:pPr marL="0" lvl="0" indent="0" rtl="0">
              <a:lnSpc>
                <a:spcPct val="107000"/>
              </a:lnSpc>
              <a:buNone/>
            </a:pPr>
            <a:endParaRPr lang="en-US" sz="16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8EED107-4350-BE43-DD59-9068FFD6F666}"/>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EF9D0E1A-46E1-34CD-0749-6C13467D4381}"/>
              </a:ext>
            </a:extLst>
          </p:cNvPr>
          <p:cNvPicPr>
            <a:picLocks noChangeAspect="1"/>
          </p:cNvPicPr>
          <p:nvPr/>
        </p:nvPicPr>
        <p:blipFill>
          <a:blip r:embed="rId3"/>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3D24007D-FD5E-D10C-C9BD-49221835C416}"/>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9DF14A06-C260-9F11-EAA8-445D1ED660DF}"/>
              </a:ext>
            </a:extLst>
          </p:cNvPr>
          <p:cNvSpPr>
            <a:spLocks noGrp="1"/>
          </p:cNvSpPr>
          <p:nvPr>
            <p:ph type="sldNum" sz="quarter" idx="12"/>
          </p:nvPr>
        </p:nvSpPr>
        <p:spPr/>
        <p:txBody>
          <a:bodyPr/>
          <a:lstStyle/>
          <a:p>
            <a:fld id="{96BF25DB-7583-4C6D-92E2-9A981C6D8FC4}" type="slidenum">
              <a:rPr lang="en-CY" smtClean="0"/>
              <a:t>88</a:t>
            </a:fld>
            <a:endParaRPr lang="en-CY"/>
          </a:p>
        </p:txBody>
      </p:sp>
    </p:spTree>
    <p:extLst>
      <p:ext uri="{BB962C8B-B14F-4D97-AF65-F5344CB8AC3E}">
        <p14:creationId xmlns:p14="http://schemas.microsoft.com/office/powerpoint/2010/main" val="176183081"/>
      </p:ext>
    </p:extLst>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13D1B992-0849-5A31-1907-74CDBC5126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4FE1E-BE9D-5378-149C-7560EA2E099C}"/>
              </a:ext>
            </a:extLst>
          </p:cNvPr>
          <p:cNvSpPr>
            <a:spLocks noGrp="1"/>
          </p:cNvSpPr>
          <p:nvPr>
            <p:ph type="title"/>
          </p:nvPr>
        </p:nvSpPr>
        <p:spPr>
          <a:xfrm>
            <a:off x="459509" y="237043"/>
            <a:ext cx="10515600" cy="611419"/>
          </a:xfrm>
          <a:ln>
            <a:noFill/>
          </a:ln>
        </p:spPr>
        <p:txBody>
          <a:bodyPr>
            <a:normAutofit/>
          </a:bodyPr>
          <a:lstStyle/>
          <a:p>
            <a:pPr>
              <a:lnSpc>
                <a:spcPct val="107000"/>
              </a:lnSpc>
              <a:spcAft>
                <a:spcPts val="800"/>
              </a:spcAft>
            </a:pPr>
            <a:r>
              <a:rPr lang="el-GR" sz="2900" b="1" kern="100" dirty="0">
                <a:solidFill>
                  <a:srgbClr val="321F61"/>
                </a:solidFill>
                <a:latin typeface="Arial" panose="020B0604020202020204" pitchFamily="34" charset="0"/>
                <a:cs typeface="Arial" panose="020B0604020202020204" pitchFamily="34" charset="0"/>
              </a:rPr>
              <a:t>Λογαριασμοί διαχειριστών/Πληρωμές</a:t>
            </a:r>
            <a:endParaRPr lang="en-CY" sz="29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E418182-31C0-25E2-EA08-7FA5A0E5F74E}"/>
              </a:ext>
            </a:extLst>
          </p:cNvPr>
          <p:cNvSpPr>
            <a:spLocks noGrp="1"/>
          </p:cNvSpPr>
          <p:nvPr>
            <p:ph idx="1"/>
          </p:nvPr>
        </p:nvSpPr>
        <p:spPr>
          <a:xfrm>
            <a:off x="838200" y="1444131"/>
            <a:ext cx="10728158" cy="4766876"/>
          </a:xfrm>
          <a:ln>
            <a:noFill/>
            <a:miter lim="800000"/>
          </a:ln>
        </p:spPr>
        <p:txBody>
          <a:bodyPr>
            <a:normAutofit fontScale="92500" lnSpcReduction="20000"/>
          </a:bodyPr>
          <a:lstStyle/>
          <a:p>
            <a:pPr>
              <a:lnSpc>
                <a:spcPct val="107000"/>
              </a:lnSpc>
            </a:pPr>
            <a:r>
              <a:rPr lang="el-GR" sz="2000" kern="100" dirty="0">
                <a:solidFill>
                  <a:srgbClr val="407879"/>
                </a:solidFill>
                <a:latin typeface="Arial" panose="020B0604020202020204" pitchFamily="34" charset="0"/>
                <a:cs typeface="Arial" panose="020B0604020202020204" pitchFamily="34" charset="0"/>
              </a:rPr>
              <a:t>Ο</a:t>
            </a:r>
            <a:r>
              <a:rPr lang="el-GR" sz="1800" dirty="0">
                <a:effectLst/>
                <a:latin typeface="Calibri" panose="020F0502020204030204" pitchFamily="34" charset="0"/>
                <a:ea typeface="Calibri" panose="020F0502020204030204" pitchFamily="34" charset="0"/>
                <a:cs typeface="Arial" panose="020B0604020202020204" pitchFamily="34" charset="0"/>
              </a:rPr>
              <a:t> </a:t>
            </a:r>
            <a:r>
              <a:rPr lang="el-GR" sz="2000" kern="100" dirty="0">
                <a:solidFill>
                  <a:srgbClr val="407879"/>
                </a:solidFill>
                <a:latin typeface="Arial" panose="020B0604020202020204" pitchFamily="34" charset="0"/>
                <a:cs typeface="Arial" panose="020B0604020202020204" pitchFamily="34" charset="0"/>
              </a:rPr>
              <a:t>διαχειριστής επιβάλλεται να ανοίξει και να τηρεί βιβλία λογαριασμών και άλλων ζητημάτων που σχετίζονται με την ιδιότητα του ως διαχειριστή και να προβαίνει σε πληρωμές έναντι απόδειξης για κάθε πληρωμή, ώστε οι πράξεις του να μπορούν να ελέγχονται.</a:t>
            </a:r>
          </a:p>
          <a:p>
            <a:pPr marL="0" lvl="0" indent="0" rtl="0">
              <a:lnSpc>
                <a:spcPct val="107000"/>
              </a:lnSpc>
              <a:buNone/>
            </a:pPr>
            <a:endParaRPr lang="el-GR" sz="1600" kern="100" dirty="0">
              <a:solidFill>
                <a:srgbClr val="407879"/>
              </a:solidFill>
              <a:latin typeface="Arial" panose="020B0604020202020204" pitchFamily="34" charset="0"/>
              <a:cs typeface="Arial" panose="020B0604020202020204" pitchFamily="34" charset="0"/>
            </a:endParaRPr>
          </a:p>
          <a:p>
            <a:pPr marL="0" indent="0">
              <a:lnSpc>
                <a:spcPct val="107000"/>
              </a:lnSpc>
              <a:buNone/>
            </a:pPr>
            <a:r>
              <a:rPr lang="el-GR" sz="2000" b="1" u="sng" kern="100" dirty="0">
                <a:solidFill>
                  <a:srgbClr val="407879"/>
                </a:solidFill>
                <a:latin typeface="Arial" panose="020B0604020202020204" pitchFamily="34" charset="0"/>
                <a:cs typeface="Arial" panose="020B0604020202020204" pitchFamily="34" charset="0"/>
              </a:rPr>
              <a:t>Αναφορές λογαριασμών στο Τμήμα Αφερεγγυότητας</a:t>
            </a:r>
          </a:p>
          <a:p>
            <a:pPr>
              <a:lnSpc>
                <a:spcPct val="107000"/>
              </a:lnSpc>
            </a:pPr>
            <a:r>
              <a:rPr lang="el-GR" sz="2000" kern="100" dirty="0">
                <a:solidFill>
                  <a:srgbClr val="407879"/>
                </a:solidFill>
                <a:latin typeface="Arial" panose="020B0604020202020204" pitchFamily="34" charset="0"/>
                <a:cs typeface="Arial" panose="020B0604020202020204" pitchFamily="34" charset="0"/>
              </a:rPr>
              <a:t>Υποβάλλονται κάθε έξι μήνες σε δύο αντίγραφα στον καθορισμένο τύπο (έντυπο </a:t>
            </a:r>
            <a:r>
              <a:rPr lang="el-GR" sz="2000" kern="100" dirty="0" err="1">
                <a:solidFill>
                  <a:srgbClr val="407879"/>
                </a:solidFill>
                <a:latin typeface="Arial" panose="020B0604020202020204" pitchFamily="34" charset="0"/>
                <a:cs typeface="Arial" panose="020B0604020202020204" pitchFamily="34" charset="0"/>
              </a:rPr>
              <a:t>αρ</a:t>
            </a:r>
            <a:r>
              <a:rPr lang="el-GR" sz="2000" kern="100" dirty="0">
                <a:solidFill>
                  <a:srgbClr val="407879"/>
                </a:solidFill>
                <a:latin typeface="Arial" panose="020B0604020202020204" pitchFamily="34" charset="0"/>
                <a:cs typeface="Arial" panose="020B0604020202020204" pitchFamily="34" charset="0"/>
              </a:rPr>
              <a:t>. 70).</a:t>
            </a:r>
            <a:endParaRPr lang="en-CY" sz="2000" kern="100" dirty="0">
              <a:solidFill>
                <a:srgbClr val="407879"/>
              </a:solidFill>
              <a:latin typeface="Arial" panose="020B0604020202020204" pitchFamily="34" charset="0"/>
              <a:cs typeface="Arial" panose="020B0604020202020204" pitchFamily="34" charset="0"/>
            </a:endParaRPr>
          </a:p>
          <a:p>
            <a:pPr>
              <a:lnSpc>
                <a:spcPct val="107000"/>
              </a:lnSpc>
            </a:pPr>
            <a:r>
              <a:rPr lang="el-GR" sz="2000" kern="100" dirty="0">
                <a:solidFill>
                  <a:srgbClr val="407879"/>
                </a:solidFill>
                <a:latin typeface="Arial" panose="020B0604020202020204" pitchFamily="34" charset="0"/>
                <a:cs typeface="Arial" panose="020B0604020202020204" pitchFamily="34" charset="0"/>
              </a:rPr>
              <a:t>Σε περίπτωση παράλειψης του διαχειριστή να συμμορφωθεί ως οι άνω υποχρεώσεις παροχής λογαριασμών, τότε το ΤΑ ή οποιοσδήποτε άλλος πιστωτής μπορούν να ζητήσουν από το Δικαστήριο την παύση του.</a:t>
            </a:r>
          </a:p>
          <a:p>
            <a:pPr>
              <a:lnSpc>
                <a:spcPct val="107000"/>
              </a:lnSpc>
              <a:spcAft>
                <a:spcPts val="800"/>
              </a:spcAft>
            </a:pPr>
            <a:r>
              <a:rPr lang="el-GR" sz="2100" kern="100" dirty="0">
                <a:solidFill>
                  <a:srgbClr val="407879"/>
                </a:solidFill>
                <a:latin typeface="Arial" panose="020B0604020202020204" pitchFamily="34" charset="0"/>
                <a:cs typeface="Arial" panose="020B0604020202020204" pitchFamily="34" charset="0"/>
              </a:rPr>
              <a:t>Ο διαχειριστής αφαιρεί από την περιουσία που εισέπραξε τα πραγματικά του έξοδα και την αμοιβή του. Η αμοιβή του διαχειριστή καθορίζεται από την κλίμακα τελών και ποσοστών που πληρώνονται στο Τμήμα Αφερεγγυότητας, εκτός εάν το δικαστήριο διατάξει διαφορετικά.</a:t>
            </a:r>
            <a:endParaRPr lang="en-CY" sz="2100" kern="100" dirty="0">
              <a:solidFill>
                <a:srgbClr val="407879"/>
              </a:solidFill>
              <a:latin typeface="Arial" panose="020B0604020202020204" pitchFamily="34" charset="0"/>
              <a:cs typeface="Arial" panose="020B0604020202020204" pitchFamily="34" charset="0"/>
            </a:endParaRPr>
          </a:p>
          <a:p>
            <a:pPr>
              <a:lnSpc>
                <a:spcPct val="107000"/>
              </a:lnSpc>
              <a:spcAft>
                <a:spcPts val="800"/>
              </a:spcAft>
            </a:pPr>
            <a:r>
              <a:rPr lang="el-GR" sz="2100" kern="100" dirty="0">
                <a:solidFill>
                  <a:srgbClr val="407879"/>
                </a:solidFill>
                <a:latin typeface="Arial" panose="020B0604020202020204" pitchFamily="34" charset="0"/>
                <a:cs typeface="Arial" panose="020B0604020202020204" pitchFamily="34" charset="0"/>
              </a:rPr>
              <a:t>Ο διαχειριστής πρέπει να καταβάλλει στο ΤΑ, το 3% επί του ποσού των εισπράξεων του από εκποίηση περιουσίας. </a:t>
            </a:r>
            <a:endParaRPr lang="en-CY" sz="2100" kern="100" dirty="0">
              <a:solidFill>
                <a:srgbClr val="407879"/>
              </a:solidFill>
              <a:latin typeface="Arial" panose="020B0604020202020204" pitchFamily="34" charset="0"/>
              <a:cs typeface="Arial" panose="020B0604020202020204" pitchFamily="34" charset="0"/>
            </a:endParaRPr>
          </a:p>
          <a:p>
            <a:pPr marL="0" lvl="0" indent="0" rtl="0">
              <a:lnSpc>
                <a:spcPct val="107000"/>
              </a:lnSpc>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4614DEFA-2F6C-F574-AD8C-D545B9E02CBD}"/>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5F46B4D6-DF45-170A-7C0A-57BD4F690D06}"/>
              </a:ext>
            </a:extLst>
          </p:cNvPr>
          <p:cNvPicPr>
            <a:picLocks noChangeAspect="1"/>
          </p:cNvPicPr>
          <p:nvPr/>
        </p:nvPicPr>
        <p:blipFill>
          <a:blip r:embed="rId3"/>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069938C7-C335-ACB9-4EA7-5702EACB19E8}"/>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F466892E-A60C-F384-C74C-90C2AF0E3210}"/>
              </a:ext>
            </a:extLst>
          </p:cNvPr>
          <p:cNvSpPr>
            <a:spLocks noGrp="1"/>
          </p:cNvSpPr>
          <p:nvPr>
            <p:ph type="sldNum" sz="quarter" idx="12"/>
          </p:nvPr>
        </p:nvSpPr>
        <p:spPr/>
        <p:txBody>
          <a:bodyPr/>
          <a:lstStyle/>
          <a:p>
            <a:fld id="{96BF25DB-7583-4C6D-92E2-9A981C6D8FC4}" type="slidenum">
              <a:rPr lang="en-CY" smtClean="0"/>
              <a:t>89</a:t>
            </a:fld>
            <a:endParaRPr lang="en-CY"/>
          </a:p>
        </p:txBody>
      </p:sp>
    </p:spTree>
    <p:extLst>
      <p:ext uri="{BB962C8B-B14F-4D97-AF65-F5344CB8AC3E}">
        <p14:creationId xmlns:p14="http://schemas.microsoft.com/office/powerpoint/2010/main" val="55169994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AE5D7-3ECC-0E18-2DFF-3AAC4BE8E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42E99E-AD9F-BAE1-4720-C9DA9BA6EFE1}"/>
              </a:ext>
            </a:extLst>
          </p:cNvPr>
          <p:cNvSpPr>
            <a:spLocks noGrp="1"/>
          </p:cNvSpPr>
          <p:nvPr>
            <p:ph type="title"/>
          </p:nvPr>
        </p:nvSpPr>
        <p:spPr>
          <a:xfrm>
            <a:off x="838200" y="365125"/>
            <a:ext cx="10515600" cy="611419"/>
          </a:xfrm>
          <a:ln>
            <a:noFill/>
          </a:ln>
        </p:spPr>
        <p:txBody>
          <a:bodyPr>
            <a:normAutofit/>
          </a:bodyPr>
          <a:lstStyle/>
          <a:p>
            <a:r>
              <a:rPr lang="el-GR" sz="2600" b="1" kern="100" dirty="0">
                <a:solidFill>
                  <a:srgbClr val="321F61"/>
                </a:solidFill>
                <a:latin typeface="Arial" panose="020B0604020202020204" pitchFamily="34" charset="0"/>
                <a:cs typeface="Arial" panose="020B0604020202020204" pitchFamily="34" charset="0"/>
              </a:rPr>
              <a:t>Προϋποθέσεις</a:t>
            </a:r>
            <a:r>
              <a:rPr lang="el-GR" sz="2600" b="1" kern="100" dirty="0">
                <a:solidFill>
                  <a:srgbClr val="321F61"/>
                </a:solidFill>
                <a:latin typeface="Arial" panose="020B0604020202020204" pitchFamily="34" charset="0"/>
                <a:cs typeface="Arial" panose="020B0604020202020204" pitchFamily="34" charset="0"/>
                <a:sym typeface="Helvetica Neue"/>
              </a:rPr>
              <a:t> για υποβολή αίτησης πτώχευσης από πιστωτή</a:t>
            </a:r>
            <a:endParaRPr lang="en-CY" sz="2600" b="1" kern="100" dirty="0">
              <a:solidFill>
                <a:srgbClr val="321F61"/>
              </a:solidFill>
              <a:latin typeface="Arial" panose="020B0604020202020204" pitchFamily="34" charset="0"/>
              <a:cs typeface="Arial" panose="020B0604020202020204" pitchFamily="34" charset="0"/>
              <a:sym typeface="Helvetica Neue"/>
            </a:endParaRPr>
          </a:p>
        </p:txBody>
      </p:sp>
      <p:sp>
        <p:nvSpPr>
          <p:cNvPr id="3" name="Content Placeholder 2">
            <a:extLst>
              <a:ext uri="{FF2B5EF4-FFF2-40B4-BE49-F238E27FC236}">
                <a16:creationId xmlns:a16="http://schemas.microsoft.com/office/drawing/2014/main" id="{E6F55C28-8AA1-E6E1-9256-38E76245F14C}"/>
              </a:ext>
            </a:extLst>
          </p:cNvPr>
          <p:cNvSpPr>
            <a:spLocks noGrp="1"/>
          </p:cNvSpPr>
          <p:nvPr>
            <p:ph idx="1"/>
          </p:nvPr>
        </p:nvSpPr>
        <p:spPr>
          <a:xfrm>
            <a:off x="838200" y="1444131"/>
            <a:ext cx="10760242" cy="4433936"/>
          </a:xfrm>
          <a:ln>
            <a:noFill/>
            <a:miter lim="800000"/>
          </a:ln>
        </p:spPr>
        <p:txBody>
          <a:bodyPr>
            <a:normAutofit fontScale="85000" lnSpcReduction="10000"/>
          </a:bodyPr>
          <a:lstStyle/>
          <a:p>
            <a:pPr marL="457200" indent="-457200">
              <a:buFont typeface="+mj-lt"/>
              <a:buAutoNum type="arabicPeriod" startAt="5"/>
            </a:pPr>
            <a:r>
              <a:rPr lang="el-GR" sz="2200" kern="100" dirty="0">
                <a:solidFill>
                  <a:srgbClr val="407879"/>
                </a:solidFill>
                <a:latin typeface="Arial" panose="020B0604020202020204" pitchFamily="34" charset="0"/>
                <a:cs typeface="Arial" panose="020B0604020202020204" pitchFamily="34" charset="0"/>
              </a:rPr>
              <a:t>Οι πιστωτές πρέπει να δηλώσουν στην αίτηση το πλήρες όνομα, αριθμό ταυτότητας, επάγγελμα και διεύθυνση τους αλλά και του οφειλέτη.</a:t>
            </a:r>
          </a:p>
          <a:p>
            <a:pPr marL="457200" indent="-457200">
              <a:buFont typeface="+mj-lt"/>
              <a:buAutoNum type="arabicPeriod" startAt="5"/>
            </a:pPr>
            <a:endParaRPr lang="el-GR" sz="22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startAt="5"/>
            </a:pPr>
            <a:r>
              <a:rPr lang="el-GR" sz="2200" kern="100" dirty="0">
                <a:solidFill>
                  <a:srgbClr val="407879"/>
                </a:solidFill>
                <a:latin typeface="Arial" panose="020B0604020202020204" pitchFamily="34" charset="0"/>
                <a:cs typeface="Arial" panose="020B0604020202020204" pitchFamily="34" charset="0"/>
              </a:rPr>
              <a:t>Πληρωμή τέλους €500 στο Τμήμα Αφερεγγυότητας (ΤΑ), το οποίο δεν επιστρέφεται με απόρριψη ή απόσυρση της αίτησης.</a:t>
            </a:r>
          </a:p>
          <a:p>
            <a:pPr marL="457200" indent="-457200">
              <a:buFont typeface="+mj-lt"/>
              <a:buAutoNum type="arabicPeriod" startAt="5"/>
            </a:pPr>
            <a:endParaRPr lang="el-GR" sz="22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startAt="5"/>
            </a:pPr>
            <a:r>
              <a:rPr lang="el-GR" sz="2200" kern="100" dirty="0">
                <a:solidFill>
                  <a:srgbClr val="407879"/>
                </a:solidFill>
                <a:latin typeface="Arial" panose="020B0604020202020204" pitchFamily="34" charset="0"/>
                <a:cs typeface="Arial" panose="020B0604020202020204" pitchFamily="34" charset="0"/>
              </a:rPr>
              <a:t>Πιστοποιητικό ότι</a:t>
            </a:r>
            <a:r>
              <a:rPr lang="en-CY" sz="2200" kern="100" dirty="0">
                <a:solidFill>
                  <a:srgbClr val="407879"/>
                </a:solidFill>
                <a:latin typeface="Arial" panose="020B0604020202020204" pitchFamily="34" charset="0"/>
                <a:cs typeface="Arial" panose="020B0604020202020204" pitchFamily="34" charset="0"/>
              </a:rPr>
              <a:t> </a:t>
            </a:r>
            <a:r>
              <a:rPr lang="el-GR" sz="2200" kern="100" dirty="0">
                <a:solidFill>
                  <a:srgbClr val="407879"/>
                </a:solidFill>
                <a:latin typeface="Arial" panose="020B0604020202020204" pitchFamily="34" charset="0"/>
                <a:cs typeface="Arial" panose="020B0604020202020204" pitchFamily="34" charset="0"/>
              </a:rPr>
              <a:t>δεν</a:t>
            </a:r>
            <a:r>
              <a:rPr lang="en-CY" sz="2200" kern="100" dirty="0">
                <a:solidFill>
                  <a:srgbClr val="407879"/>
                </a:solidFill>
                <a:latin typeface="Arial" panose="020B0604020202020204" pitchFamily="34" charset="0"/>
                <a:cs typeface="Arial" panose="020B0604020202020204" pitchFamily="34" charset="0"/>
              </a:rPr>
              <a:t> υπ</a:t>
            </a:r>
            <a:r>
              <a:rPr lang="el-GR" sz="2200" kern="100" dirty="0">
                <a:solidFill>
                  <a:srgbClr val="407879"/>
                </a:solidFill>
                <a:latin typeface="Arial" panose="020B0604020202020204" pitchFamily="34" charset="0"/>
                <a:cs typeface="Arial" panose="020B0604020202020204" pitchFamily="34" charset="0"/>
              </a:rPr>
              <a:t>άρχει σε</a:t>
            </a:r>
            <a:r>
              <a:rPr lang="en-CY" sz="2200" kern="100" dirty="0">
                <a:solidFill>
                  <a:srgbClr val="407879"/>
                </a:solidFill>
                <a:latin typeface="Arial" panose="020B0604020202020204" pitchFamily="34" charset="0"/>
                <a:cs typeface="Arial" panose="020B0604020202020204" pitchFamily="34" charset="0"/>
              </a:rPr>
              <a:t> </a:t>
            </a:r>
            <a:r>
              <a:rPr lang="el-GR" sz="2200" kern="100" dirty="0">
                <a:solidFill>
                  <a:srgbClr val="407879"/>
                </a:solidFill>
                <a:latin typeface="Arial" panose="020B0604020202020204" pitchFamily="34" charset="0"/>
                <a:cs typeface="Arial" panose="020B0604020202020204" pitchFamily="34" charset="0"/>
              </a:rPr>
              <a:t>ισχύ αίτηση ή Προσωπικό </a:t>
            </a:r>
            <a:r>
              <a:rPr lang="en-CY" sz="2200" kern="100" dirty="0" err="1">
                <a:solidFill>
                  <a:srgbClr val="407879"/>
                </a:solidFill>
                <a:latin typeface="Arial" panose="020B0604020202020204" pitchFamily="34" charset="0"/>
                <a:cs typeface="Arial" panose="020B0604020202020204" pitchFamily="34" charset="0"/>
              </a:rPr>
              <a:t>Σχέδιο</a:t>
            </a:r>
            <a:r>
              <a:rPr lang="en-CY" sz="2200" kern="100" dirty="0">
                <a:solidFill>
                  <a:srgbClr val="407879"/>
                </a:solidFill>
                <a:latin typeface="Arial" panose="020B0604020202020204" pitchFamily="34" charset="0"/>
                <a:cs typeface="Arial" panose="020B0604020202020204" pitchFamily="34" charset="0"/>
              </a:rPr>
              <a:t> Αποπληρωμής ή προστατευτικό διάταγμα σύμφωνα με τον νόμο περί Αφερεγγυότητας Φυσικών Προσώπων</a:t>
            </a:r>
            <a:r>
              <a:rPr lang="el-GR" sz="2200" kern="100" dirty="0">
                <a:solidFill>
                  <a:srgbClr val="407879"/>
                </a:solidFill>
                <a:latin typeface="Arial" panose="020B0604020202020204" pitchFamily="34" charset="0"/>
                <a:cs typeface="Arial" panose="020B0604020202020204" pitchFamily="34" charset="0"/>
              </a:rPr>
              <a:t>.</a:t>
            </a:r>
          </a:p>
          <a:p>
            <a:pPr marL="457200" indent="-457200">
              <a:buFont typeface="+mj-lt"/>
              <a:buAutoNum type="arabicPeriod" startAt="5"/>
            </a:pPr>
            <a:endParaRPr lang="el-GR" sz="22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startAt="5"/>
            </a:pPr>
            <a:r>
              <a:rPr lang="el-GR" sz="2200" kern="100" dirty="0">
                <a:solidFill>
                  <a:srgbClr val="407879"/>
                </a:solidFill>
                <a:latin typeface="Arial" panose="020B0604020202020204" pitchFamily="34" charset="0"/>
                <a:cs typeface="Arial" panose="020B0604020202020204" pitchFamily="34" charset="0"/>
              </a:rPr>
              <a:t>Ο πιστωτής πρέπει να παραδώσει αντίγραφα της αίτησης και του διατάγματος πτώχευσης:</a:t>
            </a:r>
          </a:p>
          <a:p>
            <a:pPr lvl="1"/>
            <a:r>
              <a:rPr lang="el-GR" sz="1800" kern="100" dirty="0">
                <a:solidFill>
                  <a:srgbClr val="407879"/>
                </a:solidFill>
                <a:latin typeface="Arial" panose="020B0604020202020204" pitchFamily="34" charset="0"/>
                <a:cs typeface="Arial" panose="020B0604020202020204" pitchFamily="34" charset="0"/>
              </a:rPr>
              <a:t>Στο Τμήμα Αφερεγγυότητας</a:t>
            </a:r>
          </a:p>
          <a:p>
            <a:pPr lvl="1"/>
            <a:r>
              <a:rPr lang="el-GR" sz="1800" kern="100" dirty="0">
                <a:solidFill>
                  <a:srgbClr val="407879"/>
                </a:solidFill>
                <a:latin typeface="Arial" panose="020B0604020202020204" pitchFamily="34" charset="0"/>
                <a:cs typeface="Arial" panose="020B0604020202020204" pitchFamily="34" charset="0"/>
              </a:rPr>
              <a:t>Στον Διευθυντή του Τμήματος Κτηματολογίου και Χωρομετρίας</a:t>
            </a:r>
          </a:p>
          <a:p>
            <a:pPr lvl="1"/>
            <a:r>
              <a:rPr lang="el-GR" sz="1800" kern="100" dirty="0">
                <a:solidFill>
                  <a:srgbClr val="407879"/>
                </a:solidFill>
                <a:latin typeface="Arial" panose="020B0604020202020204" pitchFamily="34" charset="0"/>
                <a:cs typeface="Arial" panose="020B0604020202020204" pitchFamily="34" charset="0"/>
              </a:rPr>
              <a:t>Στον Διευθυντή του Τμήματος Εμπορικής Ναυτιλίας</a:t>
            </a:r>
          </a:p>
          <a:p>
            <a:pPr lvl="1"/>
            <a:r>
              <a:rPr lang="el-GR" sz="1800" kern="100" dirty="0">
                <a:solidFill>
                  <a:srgbClr val="407879"/>
                </a:solidFill>
                <a:latin typeface="Arial" panose="020B0604020202020204" pitchFamily="34" charset="0"/>
                <a:cs typeface="Arial" panose="020B0604020202020204" pitchFamily="34" charset="0"/>
              </a:rPr>
              <a:t>Στον Γενικό Διευθυντή του Χρηματιστηρίου Αξιών Κύπρου</a:t>
            </a:r>
          </a:p>
          <a:p>
            <a:pPr lvl="1"/>
            <a:r>
              <a:rPr lang="el-GR" sz="1800" kern="100" dirty="0">
                <a:solidFill>
                  <a:srgbClr val="407879"/>
                </a:solidFill>
                <a:latin typeface="Arial" panose="020B0604020202020204" pitchFamily="34" charset="0"/>
                <a:cs typeface="Arial" panose="020B0604020202020204" pitchFamily="34" charset="0"/>
              </a:rPr>
              <a:t>Στον Διευθυντή του Τμήματος Οδικών Μεταφορών</a:t>
            </a:r>
          </a:p>
          <a:p>
            <a:pPr marL="800100" lvl="1" indent="-342900">
              <a:buFont typeface="+mj-lt"/>
              <a:buAutoNum type="arabicPeriod" startAt="5"/>
            </a:pPr>
            <a:endParaRPr lang="el-GR" sz="1800" kern="100" dirty="0">
              <a:solidFill>
                <a:srgbClr val="407879"/>
              </a:solidFill>
              <a:latin typeface="Arial" panose="020B0604020202020204" pitchFamily="34" charset="0"/>
              <a:cs typeface="Arial" panose="020B0604020202020204" pitchFamily="34" charset="0"/>
            </a:endParaRPr>
          </a:p>
          <a:p>
            <a:pPr lvl="1"/>
            <a:endParaRPr lang="el-GR" sz="1800" kern="100" dirty="0">
              <a:solidFill>
                <a:srgbClr val="407879"/>
              </a:solidFill>
              <a:latin typeface="Arial" panose="020B0604020202020204" pitchFamily="34" charset="0"/>
              <a:cs typeface="Arial" panose="020B0604020202020204" pitchFamily="34" charset="0"/>
            </a:endParaRPr>
          </a:p>
          <a:p>
            <a:pPr lvl="1"/>
            <a:endParaRPr lang="el-GR" sz="1800" kern="100" dirty="0">
              <a:solidFill>
                <a:srgbClr val="407879"/>
              </a:solidFill>
              <a:latin typeface="Arial" panose="020B0604020202020204" pitchFamily="34" charset="0"/>
              <a:cs typeface="Arial" panose="020B0604020202020204" pitchFamily="34" charset="0"/>
            </a:endParaRPr>
          </a:p>
          <a:p>
            <a:pPr lvl="1"/>
            <a:endParaRPr lang="el-GR" sz="1800" kern="100" dirty="0">
              <a:solidFill>
                <a:srgbClr val="407879"/>
              </a:solidFill>
              <a:latin typeface="Arial" panose="020B0604020202020204" pitchFamily="34" charset="0"/>
              <a:cs typeface="Arial" panose="020B0604020202020204" pitchFamily="34" charset="0"/>
            </a:endParaRPr>
          </a:p>
          <a:p>
            <a:pPr marL="457200" indent="-457200">
              <a:buFont typeface="+mj-lt"/>
              <a:buAutoNum type="arabicPeriod" startAt="5"/>
            </a:pPr>
            <a:endParaRPr lang="el-GR" sz="2200" kern="100" dirty="0">
              <a:solidFill>
                <a:srgbClr val="407879"/>
              </a:solidFill>
              <a:latin typeface="Arial" panose="020B0604020202020204" pitchFamily="34" charset="0"/>
              <a:cs typeface="Arial" panose="020B0604020202020204" pitchFamily="34" charset="0"/>
            </a:endParaRPr>
          </a:p>
          <a:p>
            <a:pPr marL="0" indent="0">
              <a:buNone/>
            </a:pPr>
            <a:endParaRPr lang="el-GR" sz="24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0853BF25-25BB-C21C-0658-52687A31C3A6}"/>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EEBE6FE6-9FE8-32F2-00E1-6D2A20FF3EE2}"/>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772DBCF2-8393-442E-E04A-A1B7076A286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4CEE5024-C78C-FEB6-1369-E097A7719FD4}"/>
              </a:ext>
            </a:extLst>
          </p:cNvPr>
          <p:cNvSpPr>
            <a:spLocks noGrp="1"/>
          </p:cNvSpPr>
          <p:nvPr>
            <p:ph type="sldNum" sz="quarter" idx="12"/>
          </p:nvPr>
        </p:nvSpPr>
        <p:spPr/>
        <p:txBody>
          <a:bodyPr/>
          <a:lstStyle/>
          <a:p>
            <a:fld id="{96BF25DB-7583-4C6D-92E2-9A981C6D8FC4}" type="slidenum">
              <a:rPr lang="en-CY" smtClean="0"/>
              <a:t>9</a:t>
            </a:fld>
            <a:endParaRPr lang="en-CY"/>
          </a:p>
        </p:txBody>
      </p:sp>
    </p:spTree>
    <p:extLst>
      <p:ext uri="{BB962C8B-B14F-4D97-AF65-F5344CB8AC3E}">
        <p14:creationId xmlns:p14="http://schemas.microsoft.com/office/powerpoint/2010/main" val="36381075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30F05-0340-EBD3-9AC5-DF7FC9511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D69C3-BA18-B32E-6A28-84295A797F3F}"/>
              </a:ext>
            </a:extLst>
          </p:cNvPr>
          <p:cNvSpPr>
            <a:spLocks noGrp="1"/>
          </p:cNvSpPr>
          <p:nvPr>
            <p:ph type="title"/>
          </p:nvPr>
        </p:nvSpPr>
        <p:spPr>
          <a:xfrm>
            <a:off x="459509" y="237043"/>
            <a:ext cx="10515600" cy="611419"/>
          </a:xfrm>
          <a:ln>
            <a:noFill/>
          </a:ln>
        </p:spPr>
        <p:txBody>
          <a:bodyPr>
            <a:normAutofit/>
          </a:bodyPr>
          <a:lstStyle/>
          <a:p>
            <a:pPr>
              <a:lnSpc>
                <a:spcPct val="107000"/>
              </a:lnSpc>
              <a:spcAft>
                <a:spcPts val="800"/>
              </a:spcAft>
            </a:pPr>
            <a:r>
              <a:rPr lang="el-GR" sz="2900" b="1" kern="100" dirty="0">
                <a:solidFill>
                  <a:srgbClr val="321F61"/>
                </a:solidFill>
                <a:latin typeface="Arial" panose="020B0604020202020204" pitchFamily="34" charset="0"/>
                <a:cs typeface="Arial" panose="020B0604020202020204" pitchFamily="34" charset="0"/>
              </a:rPr>
              <a:t>Λογαριασμοί διαχειριστών/Πληρωμές (συνέχεια)</a:t>
            </a:r>
            <a:endParaRPr lang="en-CY" sz="29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2BE6141-F701-4FB7-E189-9C18622845F2}"/>
              </a:ext>
            </a:extLst>
          </p:cNvPr>
          <p:cNvSpPr>
            <a:spLocks noGrp="1"/>
          </p:cNvSpPr>
          <p:nvPr>
            <p:ph idx="1"/>
          </p:nvPr>
        </p:nvSpPr>
        <p:spPr>
          <a:xfrm>
            <a:off x="838200" y="1444131"/>
            <a:ext cx="10728158" cy="4766876"/>
          </a:xfrm>
          <a:ln>
            <a:noFill/>
            <a:miter lim="800000"/>
          </a:ln>
        </p:spPr>
        <p:txBody>
          <a:bodyPr>
            <a:normAutofit fontScale="70000" lnSpcReduction="20000"/>
          </a:bodyPr>
          <a:lstStyle/>
          <a:p>
            <a:pPr>
              <a:lnSpc>
                <a:spcPct val="107000"/>
              </a:lnSpc>
            </a:pPr>
            <a:r>
              <a:rPr lang="el-GR" sz="2000" kern="100" dirty="0">
                <a:solidFill>
                  <a:srgbClr val="407879"/>
                </a:solidFill>
                <a:latin typeface="Arial" panose="020B0604020202020204" pitchFamily="34" charset="0"/>
                <a:cs typeface="Arial" panose="020B0604020202020204" pitchFamily="34" charset="0"/>
              </a:rPr>
              <a:t>Ο</a:t>
            </a:r>
            <a:r>
              <a:rPr lang="el-GR" sz="1800" dirty="0">
                <a:effectLst/>
                <a:latin typeface="Calibri" panose="020F0502020204030204" pitchFamily="34" charset="0"/>
                <a:ea typeface="Calibri" panose="020F0502020204030204" pitchFamily="34" charset="0"/>
                <a:cs typeface="Arial" panose="020B0604020202020204" pitchFamily="34" charset="0"/>
              </a:rPr>
              <a:t> </a:t>
            </a:r>
            <a:r>
              <a:rPr lang="el-GR" sz="2000" kern="100" dirty="0">
                <a:solidFill>
                  <a:srgbClr val="407879"/>
                </a:solidFill>
                <a:latin typeface="Arial" panose="020B0604020202020204" pitchFamily="34" charset="0"/>
                <a:cs typeface="Arial" panose="020B0604020202020204" pitchFamily="34" charset="0"/>
              </a:rPr>
              <a:t>διαχειριστής τηρεί ξεχωριστό τραπεζικό λογαριασμό υπό την ιδιότητα του ως διαχειριστής και όχι προσωπικό λογαριασμό. </a:t>
            </a:r>
          </a:p>
          <a:p>
            <a:pPr marL="0" indent="0">
              <a:lnSpc>
                <a:spcPct val="107000"/>
              </a:lnSpc>
              <a:buNone/>
            </a:pPr>
            <a:endParaRPr lang="el-GR" sz="2000" kern="100" dirty="0">
              <a:solidFill>
                <a:srgbClr val="407879"/>
              </a:solidFill>
              <a:latin typeface="Arial" panose="020B0604020202020204" pitchFamily="34" charset="0"/>
              <a:cs typeface="Arial" panose="020B0604020202020204" pitchFamily="34" charset="0"/>
            </a:endParaRPr>
          </a:p>
          <a:p>
            <a:pPr>
              <a:lnSpc>
                <a:spcPct val="107000"/>
              </a:lnSpc>
            </a:pPr>
            <a:r>
              <a:rPr lang="el-GR" sz="2000" kern="100" dirty="0">
                <a:solidFill>
                  <a:srgbClr val="407879"/>
                </a:solidFill>
                <a:latin typeface="Arial" panose="020B0604020202020204" pitchFamily="34" charset="0"/>
                <a:cs typeface="Arial" panose="020B0604020202020204" pitchFamily="34" charset="0"/>
              </a:rPr>
              <a:t>Ο λογαριασμός τηρείται σε τοπική τράπεζα για σκοπούς εύκολης πρόσβασης και ελέγχου. </a:t>
            </a:r>
          </a:p>
          <a:p>
            <a:pPr marL="0" indent="0">
              <a:lnSpc>
                <a:spcPct val="107000"/>
              </a:lnSpc>
              <a:buNone/>
            </a:pPr>
            <a:endParaRPr lang="el-GR" sz="2000" kern="100" dirty="0">
              <a:solidFill>
                <a:srgbClr val="407879"/>
              </a:solidFill>
              <a:highlight>
                <a:srgbClr val="FFFF00"/>
              </a:highlight>
              <a:latin typeface="Arial" panose="020B0604020202020204" pitchFamily="34" charset="0"/>
              <a:cs typeface="Arial" panose="020B0604020202020204" pitchFamily="34" charset="0"/>
            </a:endParaRPr>
          </a:p>
          <a:p>
            <a:pPr>
              <a:lnSpc>
                <a:spcPct val="107000"/>
              </a:lnSpc>
            </a:pPr>
            <a:r>
              <a:rPr lang="el-GR" sz="2000" kern="100" dirty="0">
                <a:solidFill>
                  <a:srgbClr val="407879"/>
                </a:solidFill>
                <a:latin typeface="Arial" panose="020B0604020202020204" pitchFamily="34" charset="0"/>
                <a:cs typeface="Arial" panose="020B0604020202020204" pitchFamily="34" charset="0"/>
              </a:rPr>
              <a:t>Λαμβάνει απόδειξη για κάθε πληρωμή. </a:t>
            </a:r>
          </a:p>
          <a:p>
            <a:pPr marL="0" indent="0">
              <a:lnSpc>
                <a:spcPct val="107000"/>
              </a:lnSpc>
              <a:buNone/>
            </a:pPr>
            <a:endParaRPr lang="el-GR" sz="2000" kern="100" dirty="0">
              <a:solidFill>
                <a:srgbClr val="407879"/>
              </a:solidFill>
              <a:latin typeface="Arial" panose="020B0604020202020204" pitchFamily="34" charset="0"/>
              <a:cs typeface="Arial" panose="020B0604020202020204" pitchFamily="34" charset="0"/>
            </a:endParaRPr>
          </a:p>
          <a:p>
            <a:pPr>
              <a:lnSpc>
                <a:spcPct val="107000"/>
              </a:lnSpc>
              <a:spcAft>
                <a:spcPts val="800"/>
              </a:spcAft>
            </a:pPr>
            <a:r>
              <a:rPr lang="el-GR" sz="2100" kern="100" dirty="0">
                <a:solidFill>
                  <a:srgbClr val="407879"/>
                </a:solidFill>
                <a:latin typeface="Arial" panose="020B0604020202020204" pitchFamily="34" charset="0"/>
                <a:cs typeface="Arial" panose="020B0604020202020204" pitchFamily="34" charset="0"/>
              </a:rPr>
              <a:t>Τα δικαιολογητικά δαπανών ή/και πληροφορίες που πρέπει να αποστέλλονται στο Τμήμα Αφερεγγυότητας είναι τα ακόλουθα:</a:t>
            </a:r>
            <a:endParaRPr lang="en-CY" sz="2100" kern="100" dirty="0">
              <a:solidFill>
                <a:srgbClr val="407879"/>
              </a:solidFill>
              <a:latin typeface="Arial" panose="020B0604020202020204" pitchFamily="34" charset="0"/>
              <a:cs typeface="Arial" panose="020B0604020202020204" pitchFamily="34" charset="0"/>
            </a:endParaRPr>
          </a:p>
          <a:p>
            <a:pPr lvl="1">
              <a:lnSpc>
                <a:spcPct val="107000"/>
              </a:lnSpc>
              <a:spcAft>
                <a:spcPts val="800"/>
              </a:spcAft>
            </a:pPr>
            <a:r>
              <a:rPr lang="el-GR" sz="1700" kern="100" dirty="0">
                <a:solidFill>
                  <a:srgbClr val="407879"/>
                </a:solidFill>
                <a:latin typeface="Arial" panose="020B0604020202020204" pitchFamily="34" charset="0"/>
                <a:cs typeface="Arial" panose="020B0604020202020204" pitchFamily="34" charset="0"/>
              </a:rPr>
              <a:t>Αποδείξεις</a:t>
            </a:r>
            <a:endParaRPr lang="en-CY" sz="1700" kern="100" dirty="0">
              <a:solidFill>
                <a:srgbClr val="407879"/>
              </a:solidFill>
              <a:latin typeface="Arial" panose="020B0604020202020204" pitchFamily="34" charset="0"/>
              <a:cs typeface="Arial" panose="020B0604020202020204" pitchFamily="34" charset="0"/>
            </a:endParaRPr>
          </a:p>
          <a:p>
            <a:pPr lvl="1">
              <a:lnSpc>
                <a:spcPct val="107000"/>
              </a:lnSpc>
              <a:spcAft>
                <a:spcPts val="800"/>
              </a:spcAft>
            </a:pPr>
            <a:r>
              <a:rPr lang="el-GR" sz="1700" kern="100" dirty="0">
                <a:solidFill>
                  <a:srgbClr val="407879"/>
                </a:solidFill>
                <a:latin typeface="Arial" panose="020B0604020202020204" pitchFamily="34" charset="0"/>
                <a:cs typeface="Arial" panose="020B0604020202020204" pitchFamily="34" charset="0"/>
              </a:rPr>
              <a:t>Τιμολόγια</a:t>
            </a:r>
            <a:endParaRPr lang="en-CY" sz="1700" kern="100" dirty="0">
              <a:solidFill>
                <a:srgbClr val="407879"/>
              </a:solidFill>
              <a:latin typeface="Arial" panose="020B0604020202020204" pitchFamily="34" charset="0"/>
              <a:cs typeface="Arial" panose="020B0604020202020204" pitchFamily="34" charset="0"/>
            </a:endParaRPr>
          </a:p>
          <a:p>
            <a:pPr lvl="1">
              <a:lnSpc>
                <a:spcPct val="107000"/>
              </a:lnSpc>
              <a:spcAft>
                <a:spcPts val="800"/>
              </a:spcAft>
            </a:pPr>
            <a:r>
              <a:rPr lang="el-GR" sz="1700" kern="100" dirty="0">
                <a:solidFill>
                  <a:srgbClr val="407879"/>
                </a:solidFill>
                <a:latin typeface="Arial" panose="020B0604020202020204" pitchFamily="34" charset="0"/>
                <a:cs typeface="Arial" panose="020B0604020202020204" pitchFamily="34" charset="0"/>
              </a:rPr>
              <a:t>Διατάγματα</a:t>
            </a:r>
            <a:endParaRPr lang="en-CY" sz="1700" kern="100" dirty="0">
              <a:solidFill>
                <a:srgbClr val="407879"/>
              </a:solidFill>
              <a:latin typeface="Arial" panose="020B0604020202020204" pitchFamily="34" charset="0"/>
              <a:cs typeface="Arial" panose="020B0604020202020204" pitchFamily="34" charset="0"/>
            </a:endParaRPr>
          </a:p>
          <a:p>
            <a:pPr lvl="1">
              <a:lnSpc>
                <a:spcPct val="107000"/>
              </a:lnSpc>
              <a:spcAft>
                <a:spcPts val="800"/>
              </a:spcAft>
            </a:pPr>
            <a:r>
              <a:rPr lang="el-GR" sz="1700" kern="100" dirty="0">
                <a:solidFill>
                  <a:srgbClr val="407879"/>
                </a:solidFill>
                <a:latin typeface="Arial" panose="020B0604020202020204" pitchFamily="34" charset="0"/>
                <a:cs typeface="Arial" panose="020B0604020202020204" pitchFamily="34" charset="0"/>
              </a:rPr>
              <a:t>Δημοσιεύσεις για προσφορές</a:t>
            </a:r>
            <a:endParaRPr lang="en-CY" sz="1700" kern="100" dirty="0">
              <a:solidFill>
                <a:srgbClr val="407879"/>
              </a:solidFill>
              <a:latin typeface="Arial" panose="020B0604020202020204" pitchFamily="34" charset="0"/>
              <a:cs typeface="Arial" panose="020B0604020202020204" pitchFamily="34" charset="0"/>
            </a:endParaRPr>
          </a:p>
          <a:p>
            <a:pPr lvl="1">
              <a:lnSpc>
                <a:spcPct val="107000"/>
              </a:lnSpc>
              <a:spcAft>
                <a:spcPts val="800"/>
              </a:spcAft>
            </a:pPr>
            <a:r>
              <a:rPr lang="el-GR" sz="1700" kern="100" dirty="0">
                <a:solidFill>
                  <a:srgbClr val="407879"/>
                </a:solidFill>
                <a:latin typeface="Arial" panose="020B0604020202020204" pitchFamily="34" charset="0"/>
                <a:cs typeface="Arial" panose="020B0604020202020204" pitchFamily="34" charset="0"/>
              </a:rPr>
              <a:t>Ενοικιαστήρια έγγραφα</a:t>
            </a:r>
            <a:endParaRPr lang="en-CY" sz="1700" kern="100" dirty="0">
              <a:solidFill>
                <a:srgbClr val="407879"/>
              </a:solidFill>
              <a:latin typeface="Arial" panose="020B0604020202020204" pitchFamily="34" charset="0"/>
              <a:cs typeface="Arial" panose="020B0604020202020204" pitchFamily="34" charset="0"/>
            </a:endParaRPr>
          </a:p>
          <a:p>
            <a:pPr lvl="1">
              <a:lnSpc>
                <a:spcPct val="107000"/>
              </a:lnSpc>
              <a:spcAft>
                <a:spcPts val="800"/>
              </a:spcAft>
            </a:pPr>
            <a:r>
              <a:rPr lang="el-GR" sz="1700" kern="100" dirty="0">
                <a:solidFill>
                  <a:srgbClr val="407879"/>
                </a:solidFill>
                <a:latin typeface="Arial" panose="020B0604020202020204" pitchFamily="34" charset="0"/>
                <a:cs typeface="Arial" panose="020B0604020202020204" pitchFamily="34" charset="0"/>
              </a:rPr>
              <a:t>Πωλητήρια έγγραφα</a:t>
            </a:r>
          </a:p>
          <a:p>
            <a:pPr lvl="1">
              <a:lnSpc>
                <a:spcPct val="107000"/>
              </a:lnSpc>
              <a:spcAft>
                <a:spcPts val="800"/>
              </a:spcAft>
            </a:pPr>
            <a:r>
              <a:rPr lang="el-GR" sz="1700" kern="100" dirty="0">
                <a:solidFill>
                  <a:srgbClr val="407879"/>
                </a:solidFill>
                <a:latin typeface="Arial" panose="020B0604020202020204" pitchFamily="34" charset="0"/>
                <a:cs typeface="Arial" panose="020B0604020202020204" pitchFamily="34" charset="0"/>
              </a:rPr>
              <a:t>Οτιδήποτε έγγραφο αποδεικνύει δαπάνη ή έσοδο</a:t>
            </a:r>
          </a:p>
          <a:p>
            <a:pPr marL="0" indent="0">
              <a:lnSpc>
                <a:spcPct val="107000"/>
              </a:lnSpc>
              <a:spcAft>
                <a:spcPts val="800"/>
              </a:spcAft>
              <a:buNone/>
            </a:pPr>
            <a:endParaRPr lang="en-CY" sz="2100" kern="100" dirty="0">
              <a:solidFill>
                <a:srgbClr val="407879"/>
              </a:solidFill>
              <a:latin typeface="Arial" panose="020B0604020202020204" pitchFamily="34" charset="0"/>
              <a:cs typeface="Arial" panose="020B0604020202020204" pitchFamily="34" charset="0"/>
            </a:endParaRPr>
          </a:p>
          <a:p>
            <a:pPr marL="0" indent="0">
              <a:lnSpc>
                <a:spcPct val="107000"/>
              </a:lnSpc>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609DB066-8860-A227-D546-4B51B4A7CA54}"/>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8413AEB1-36B1-AEA8-C26F-6027000BA170}"/>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45D25705-A8BD-6E1E-E8B2-8D167BED9AD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0E74DCFD-0145-9E1F-F454-A4F4651535C8}"/>
              </a:ext>
            </a:extLst>
          </p:cNvPr>
          <p:cNvSpPr>
            <a:spLocks noGrp="1"/>
          </p:cNvSpPr>
          <p:nvPr>
            <p:ph type="sldNum" sz="quarter" idx="12"/>
          </p:nvPr>
        </p:nvSpPr>
        <p:spPr/>
        <p:txBody>
          <a:bodyPr/>
          <a:lstStyle/>
          <a:p>
            <a:fld id="{96BF25DB-7583-4C6D-92E2-9A981C6D8FC4}" type="slidenum">
              <a:rPr lang="en-CY" smtClean="0"/>
              <a:t>90</a:t>
            </a:fld>
            <a:endParaRPr lang="en-CY"/>
          </a:p>
        </p:txBody>
      </p:sp>
    </p:spTree>
    <p:extLst>
      <p:ext uri="{BB962C8B-B14F-4D97-AF65-F5344CB8AC3E}">
        <p14:creationId xmlns:p14="http://schemas.microsoft.com/office/powerpoint/2010/main" val="14524526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62E97-6F52-9D1E-CE71-5022B658F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3DEA3-2639-9396-73DE-A31619037FA8}"/>
              </a:ext>
            </a:extLst>
          </p:cNvPr>
          <p:cNvSpPr>
            <a:spLocks noGrp="1"/>
          </p:cNvSpPr>
          <p:nvPr>
            <p:ph type="title"/>
          </p:nvPr>
        </p:nvSpPr>
        <p:spPr>
          <a:xfrm>
            <a:off x="459509" y="237043"/>
            <a:ext cx="10515600" cy="611419"/>
          </a:xfrm>
          <a:ln>
            <a:noFill/>
          </a:ln>
        </p:spPr>
        <p:txBody>
          <a:bodyPr>
            <a:normAutofit fontScale="90000"/>
          </a:bodyPr>
          <a:lstStyle/>
          <a:p>
            <a:pPr>
              <a:lnSpc>
                <a:spcPct val="107000"/>
              </a:lnSpc>
              <a:spcAft>
                <a:spcPts val="800"/>
              </a:spcAft>
            </a:pPr>
            <a:r>
              <a:rPr lang="el-GR" sz="2900" b="1" kern="100" dirty="0">
                <a:solidFill>
                  <a:srgbClr val="321F61"/>
                </a:solidFill>
                <a:latin typeface="Arial" panose="020B0604020202020204" pitchFamily="34" charset="0"/>
                <a:cs typeface="Arial" panose="020B0604020202020204" pitchFamily="34" charset="0"/>
              </a:rPr>
              <a:t>Λογαριασμοί διαχειριστών/Πληρωμές (συνέχεια) - Παράδειγμα</a:t>
            </a:r>
            <a:endParaRPr lang="en-CY" sz="29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DAD532D-506E-9787-77E1-8C916F7EB734}"/>
              </a:ext>
            </a:extLst>
          </p:cNvPr>
          <p:cNvSpPr>
            <a:spLocks noGrp="1"/>
          </p:cNvSpPr>
          <p:nvPr>
            <p:ph idx="1"/>
          </p:nvPr>
        </p:nvSpPr>
        <p:spPr>
          <a:xfrm>
            <a:off x="838200" y="1444131"/>
            <a:ext cx="10728158" cy="4766876"/>
          </a:xfrm>
          <a:ln>
            <a:noFill/>
            <a:miter lim="800000"/>
          </a:ln>
        </p:spPr>
        <p:txBody>
          <a:bodyPr>
            <a:normAutofit/>
          </a:bodyPr>
          <a:lstStyle/>
          <a:p>
            <a:endParaRPr lang="el-GR" sz="2400" kern="100" dirty="0">
              <a:solidFill>
                <a:srgbClr val="407879"/>
              </a:solidFill>
              <a:latin typeface="Arial" panose="020B0604020202020204" pitchFamily="34" charset="0"/>
              <a:cs typeface="Arial" panose="020B0604020202020204" pitchFamily="34" charset="0"/>
            </a:endParaRPr>
          </a:p>
          <a:p>
            <a:pPr marL="0" indent="0">
              <a:lnSpc>
                <a:spcPct val="107000"/>
              </a:lnSpc>
              <a:spcAft>
                <a:spcPts val="800"/>
              </a:spcAft>
              <a:buNone/>
            </a:pPr>
            <a:endParaRPr lang="en-CY" sz="2100" kern="100" dirty="0">
              <a:solidFill>
                <a:srgbClr val="407879"/>
              </a:solidFill>
              <a:latin typeface="Arial" panose="020B0604020202020204" pitchFamily="34" charset="0"/>
              <a:cs typeface="Arial" panose="020B0604020202020204" pitchFamily="34" charset="0"/>
            </a:endParaRPr>
          </a:p>
          <a:p>
            <a:pPr marL="0" indent="0">
              <a:lnSpc>
                <a:spcPct val="107000"/>
              </a:lnSpc>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A150BFD-0B3F-5CA9-F498-2162548FE264}"/>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8A96F99C-39CB-A4D0-2E57-D3F0F8AC5908}"/>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9D7CA16C-22AC-ADE4-B609-C81041AFA27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290757E-47D6-BEF8-F6AB-25EC0773ACD1}"/>
              </a:ext>
            </a:extLst>
          </p:cNvPr>
          <p:cNvPicPr>
            <a:picLocks noChangeAspect="1"/>
          </p:cNvPicPr>
          <p:nvPr/>
        </p:nvPicPr>
        <p:blipFill>
          <a:blip r:embed="rId5"/>
          <a:srcRect l="-1149" t="620"/>
          <a:stretch/>
        </p:blipFill>
        <p:spPr>
          <a:xfrm>
            <a:off x="1359803" y="1588655"/>
            <a:ext cx="7919101" cy="4477828"/>
          </a:xfrm>
          <a:prstGeom prst="rect">
            <a:avLst/>
          </a:prstGeom>
        </p:spPr>
      </p:pic>
      <p:pic>
        <p:nvPicPr>
          <p:cNvPr id="6" name="Picture 5">
            <a:extLst>
              <a:ext uri="{FF2B5EF4-FFF2-40B4-BE49-F238E27FC236}">
                <a16:creationId xmlns:a16="http://schemas.microsoft.com/office/drawing/2014/main" id="{0EE0FA2C-A71D-DC46-4838-B389A18C5473}"/>
              </a:ext>
            </a:extLst>
          </p:cNvPr>
          <p:cNvPicPr>
            <a:picLocks noChangeAspect="1"/>
          </p:cNvPicPr>
          <p:nvPr/>
        </p:nvPicPr>
        <p:blipFill>
          <a:blip r:embed="rId6"/>
          <a:stretch>
            <a:fillRect/>
          </a:stretch>
        </p:blipFill>
        <p:spPr>
          <a:xfrm>
            <a:off x="1207338" y="1311567"/>
            <a:ext cx="8668960" cy="5309725"/>
          </a:xfrm>
          <a:prstGeom prst="rect">
            <a:avLst/>
          </a:prstGeom>
        </p:spPr>
      </p:pic>
      <p:sp>
        <p:nvSpPr>
          <p:cNvPr id="8" name="Slide Number Placeholder 7">
            <a:extLst>
              <a:ext uri="{FF2B5EF4-FFF2-40B4-BE49-F238E27FC236}">
                <a16:creationId xmlns:a16="http://schemas.microsoft.com/office/drawing/2014/main" id="{53D781C9-4159-6C32-8C43-96B1D997479A}"/>
              </a:ext>
            </a:extLst>
          </p:cNvPr>
          <p:cNvSpPr>
            <a:spLocks noGrp="1"/>
          </p:cNvSpPr>
          <p:nvPr>
            <p:ph type="sldNum" sz="quarter" idx="12"/>
          </p:nvPr>
        </p:nvSpPr>
        <p:spPr/>
        <p:txBody>
          <a:bodyPr/>
          <a:lstStyle/>
          <a:p>
            <a:fld id="{96BF25DB-7583-4C6D-92E2-9A981C6D8FC4}" type="slidenum">
              <a:rPr lang="en-CY" smtClean="0"/>
              <a:t>91</a:t>
            </a:fld>
            <a:endParaRPr lang="en-CY"/>
          </a:p>
        </p:txBody>
      </p:sp>
    </p:spTree>
    <p:extLst>
      <p:ext uri="{BB962C8B-B14F-4D97-AF65-F5344CB8AC3E}">
        <p14:creationId xmlns:p14="http://schemas.microsoft.com/office/powerpoint/2010/main" val="32189458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524D1-61AE-9882-F1B4-42C465EB4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402B2-EFDB-B190-7EBF-F4D9A87EBFC8}"/>
              </a:ext>
            </a:extLst>
          </p:cNvPr>
          <p:cNvSpPr>
            <a:spLocks noGrp="1"/>
          </p:cNvSpPr>
          <p:nvPr>
            <p:ph type="title"/>
          </p:nvPr>
        </p:nvSpPr>
        <p:spPr>
          <a:xfrm>
            <a:off x="459509" y="237043"/>
            <a:ext cx="10515600" cy="611419"/>
          </a:xfrm>
          <a:ln>
            <a:noFill/>
          </a:ln>
        </p:spPr>
        <p:txBody>
          <a:bodyPr>
            <a:normAutofit fontScale="90000"/>
          </a:bodyPr>
          <a:lstStyle/>
          <a:p>
            <a:pPr>
              <a:lnSpc>
                <a:spcPct val="107000"/>
              </a:lnSpc>
              <a:spcAft>
                <a:spcPts val="800"/>
              </a:spcAft>
            </a:pPr>
            <a:r>
              <a:rPr lang="el-GR" sz="2900" b="1" kern="100" dirty="0">
                <a:solidFill>
                  <a:srgbClr val="321F61"/>
                </a:solidFill>
                <a:latin typeface="Arial" panose="020B0604020202020204" pitchFamily="34" charset="0"/>
                <a:cs typeface="Arial" panose="020B0604020202020204" pitchFamily="34" charset="0"/>
              </a:rPr>
              <a:t>Λογαριασμοί διαχειριστών/Πληρωμές (συνέχεια) - Παράδειγμα</a:t>
            </a:r>
            <a:endParaRPr lang="en-CY" sz="29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5CDB627-5DAA-2AD0-7891-580CA1DBCC9E}"/>
              </a:ext>
            </a:extLst>
          </p:cNvPr>
          <p:cNvSpPr>
            <a:spLocks noGrp="1"/>
          </p:cNvSpPr>
          <p:nvPr>
            <p:ph idx="1"/>
          </p:nvPr>
        </p:nvSpPr>
        <p:spPr>
          <a:xfrm>
            <a:off x="838200" y="1444131"/>
            <a:ext cx="10728158" cy="4766876"/>
          </a:xfrm>
          <a:ln>
            <a:noFill/>
            <a:miter lim="800000"/>
          </a:ln>
        </p:spPr>
        <p:txBody>
          <a:bodyPr>
            <a:normAutofit/>
          </a:bodyPr>
          <a:lstStyle/>
          <a:p>
            <a:endParaRPr lang="el-GR" sz="2400" kern="100" dirty="0">
              <a:solidFill>
                <a:srgbClr val="407879"/>
              </a:solidFill>
              <a:latin typeface="Arial" panose="020B0604020202020204" pitchFamily="34" charset="0"/>
              <a:cs typeface="Arial" panose="020B0604020202020204" pitchFamily="34" charset="0"/>
            </a:endParaRPr>
          </a:p>
          <a:p>
            <a:pPr marL="0" indent="0">
              <a:lnSpc>
                <a:spcPct val="107000"/>
              </a:lnSpc>
              <a:spcAft>
                <a:spcPts val="800"/>
              </a:spcAft>
              <a:buNone/>
            </a:pPr>
            <a:endParaRPr lang="en-CY" sz="2100" kern="100" dirty="0">
              <a:solidFill>
                <a:srgbClr val="407879"/>
              </a:solidFill>
              <a:latin typeface="Arial" panose="020B0604020202020204" pitchFamily="34" charset="0"/>
              <a:cs typeface="Arial" panose="020B0604020202020204" pitchFamily="34" charset="0"/>
            </a:endParaRPr>
          </a:p>
          <a:p>
            <a:pPr marL="0" indent="0">
              <a:lnSpc>
                <a:spcPct val="107000"/>
              </a:lnSpc>
              <a:buNone/>
            </a:pPr>
            <a:endParaRPr lang="el-GR" sz="2000" kern="100" dirty="0">
              <a:solidFill>
                <a:srgbClr val="407879"/>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EB74695A-2741-6417-10CF-7E6114D3E582}"/>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2F7BB364-76E5-B864-414B-B16E0E4AE3D9}"/>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EF5488E5-8D37-F4F5-A53D-8396BE335DF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8DECA24-EE9B-4F84-FC29-EE3447CBBF25}"/>
              </a:ext>
            </a:extLst>
          </p:cNvPr>
          <p:cNvPicPr>
            <a:picLocks noChangeAspect="1"/>
          </p:cNvPicPr>
          <p:nvPr/>
        </p:nvPicPr>
        <p:blipFill>
          <a:blip r:embed="rId5"/>
          <a:stretch>
            <a:fillRect/>
          </a:stretch>
        </p:blipFill>
        <p:spPr>
          <a:xfrm>
            <a:off x="1524000" y="2058352"/>
            <a:ext cx="9451109" cy="3585924"/>
          </a:xfrm>
          <a:prstGeom prst="rect">
            <a:avLst/>
          </a:prstGeom>
        </p:spPr>
      </p:pic>
      <p:sp>
        <p:nvSpPr>
          <p:cNvPr id="7" name="Slide Number Placeholder 6">
            <a:extLst>
              <a:ext uri="{FF2B5EF4-FFF2-40B4-BE49-F238E27FC236}">
                <a16:creationId xmlns:a16="http://schemas.microsoft.com/office/drawing/2014/main" id="{1C043B86-8BFF-E545-6C25-38306A43CE87}"/>
              </a:ext>
            </a:extLst>
          </p:cNvPr>
          <p:cNvSpPr>
            <a:spLocks noGrp="1"/>
          </p:cNvSpPr>
          <p:nvPr>
            <p:ph type="sldNum" sz="quarter" idx="12"/>
          </p:nvPr>
        </p:nvSpPr>
        <p:spPr/>
        <p:txBody>
          <a:bodyPr/>
          <a:lstStyle/>
          <a:p>
            <a:fld id="{96BF25DB-7583-4C6D-92E2-9A981C6D8FC4}" type="slidenum">
              <a:rPr lang="en-CY" smtClean="0"/>
              <a:t>92</a:t>
            </a:fld>
            <a:endParaRPr lang="en-CY"/>
          </a:p>
        </p:txBody>
      </p:sp>
    </p:spTree>
    <p:extLst>
      <p:ext uri="{BB962C8B-B14F-4D97-AF65-F5344CB8AC3E}">
        <p14:creationId xmlns:p14="http://schemas.microsoft.com/office/powerpoint/2010/main" val="22856811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chemeClr val="bg1"/>
            </a:gs>
            <a:gs pos="58726">
              <a:srgbClr val="098495"/>
            </a:gs>
            <a:gs pos="34000">
              <a:srgbClr val="9DCED5"/>
            </a:gs>
            <a:gs pos="44000">
              <a:srgbClr val="098495"/>
            </a:gs>
            <a:gs pos="81000">
              <a:srgbClr val="9DCED5"/>
            </a:gs>
            <a:gs pos="100000">
              <a:schemeClr val="bg1"/>
            </a:gs>
          </a:gsLst>
          <a:lin ang="4800000" scaled="0"/>
          <a:tileRect/>
        </a:gradFill>
        <a:effectLst/>
      </p:bgPr>
    </p:bg>
    <p:spTree>
      <p:nvGrpSpPr>
        <p:cNvPr id="1" name="">
          <a:extLst>
            <a:ext uri="{FF2B5EF4-FFF2-40B4-BE49-F238E27FC236}">
              <a16:creationId xmlns:a16="http://schemas.microsoft.com/office/drawing/2014/main" id="{0E30638B-445F-60F4-7931-481D502A9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9A77EA-778B-750B-32A4-77B4B2E178A5}"/>
              </a:ext>
            </a:extLst>
          </p:cNvPr>
          <p:cNvSpPr>
            <a:spLocks noGrp="1"/>
          </p:cNvSpPr>
          <p:nvPr>
            <p:ph type="ctrTitle"/>
          </p:nvPr>
        </p:nvSpPr>
        <p:spPr>
          <a:xfrm>
            <a:off x="337127" y="2260004"/>
            <a:ext cx="11517745" cy="2684067"/>
          </a:xfrm>
        </p:spPr>
        <p:txBody>
          <a:bodyPr anchor="t">
            <a:normAutofit/>
          </a:bodyPr>
          <a:lstStyle/>
          <a:p>
            <a:br>
              <a:rPr lang="el-GR" sz="6000" b="1" kern="100" dirty="0">
                <a:solidFill>
                  <a:schemeClr val="bg1"/>
                </a:solidFill>
                <a:latin typeface="Arial" panose="020B0604020202020204" pitchFamily="34" charset="0"/>
                <a:cs typeface="Arial" panose="020B0604020202020204" pitchFamily="34" charset="0"/>
                <a:sym typeface="Helvetica Neue"/>
              </a:rPr>
            </a:br>
            <a:r>
              <a:rPr lang="el-GR" b="1" kern="100" dirty="0">
                <a:solidFill>
                  <a:schemeClr val="bg1"/>
                </a:solidFill>
                <a:latin typeface="Arial" panose="020B0604020202020204" pitchFamily="34" charset="0"/>
                <a:cs typeface="Arial" panose="020B0604020202020204" pitchFamily="34" charset="0"/>
                <a:sym typeface="Helvetica Neue"/>
              </a:rPr>
              <a:t>Διανομή μερίσματος</a:t>
            </a:r>
            <a:endParaRPr lang="en-CY"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D37C0E8-0B42-9D7D-ACAB-FE0EE1E46C5D}"/>
              </a:ext>
            </a:extLst>
          </p:cNvPr>
          <p:cNvSpPr>
            <a:spLocks noGrp="1"/>
          </p:cNvSpPr>
          <p:nvPr>
            <p:ph type="subTitle" idx="1"/>
          </p:nvPr>
        </p:nvSpPr>
        <p:spPr/>
        <p:txBody>
          <a:bodyPr/>
          <a:lstStyle/>
          <a:p>
            <a:endParaRPr lang="en-US" i="1" dirty="0"/>
          </a:p>
          <a:p>
            <a:endParaRPr lang="en-US" dirty="0"/>
          </a:p>
          <a:p>
            <a:endParaRPr lang="en-US" dirty="0"/>
          </a:p>
          <a:p>
            <a:endParaRPr lang="en-US" dirty="0"/>
          </a:p>
          <a:p>
            <a:endParaRPr lang="en-US" dirty="0"/>
          </a:p>
          <a:p>
            <a:endParaRPr lang="en-US" dirty="0"/>
          </a:p>
          <a:p>
            <a:endParaRPr lang="en-US" dirty="0"/>
          </a:p>
          <a:p>
            <a:endParaRPr lang="en-US" dirty="0"/>
          </a:p>
          <a:p>
            <a:endParaRPr lang="en-CY" dirty="0"/>
          </a:p>
        </p:txBody>
      </p:sp>
      <p:sp>
        <p:nvSpPr>
          <p:cNvPr id="5" name="Slide Number Placeholder 4">
            <a:extLst>
              <a:ext uri="{FF2B5EF4-FFF2-40B4-BE49-F238E27FC236}">
                <a16:creationId xmlns:a16="http://schemas.microsoft.com/office/drawing/2014/main" id="{6727FBA1-9668-0B95-4561-2AE306C2F740}"/>
              </a:ext>
            </a:extLst>
          </p:cNvPr>
          <p:cNvSpPr>
            <a:spLocks noGrp="1"/>
          </p:cNvSpPr>
          <p:nvPr>
            <p:ph type="sldNum" sz="quarter" idx="12"/>
          </p:nvPr>
        </p:nvSpPr>
        <p:spPr/>
        <p:txBody>
          <a:bodyPr/>
          <a:lstStyle/>
          <a:p>
            <a:fld id="{96BF25DB-7583-4C6D-92E2-9A981C6D8FC4}" type="slidenum">
              <a:rPr lang="en-CY" smtClean="0"/>
              <a:pPr/>
              <a:t>93</a:t>
            </a:fld>
            <a:endParaRPr lang="en-CY" dirty="0"/>
          </a:p>
        </p:txBody>
      </p:sp>
    </p:spTree>
    <p:extLst>
      <p:ext uri="{BB962C8B-B14F-4D97-AF65-F5344CB8AC3E}">
        <p14:creationId xmlns:p14="http://schemas.microsoft.com/office/powerpoint/2010/main" val="1813265954"/>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DD03E-8187-5C5E-BF0B-C95A3A4D2E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5471A-FF66-1084-BE27-814CFD39889B}"/>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Διανομή μερίσματος</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C1458A-3D9A-B294-3EE7-21F18CF53986}"/>
              </a:ext>
            </a:extLst>
          </p:cNvPr>
          <p:cNvSpPr>
            <a:spLocks noGrp="1"/>
          </p:cNvSpPr>
          <p:nvPr>
            <p:ph idx="1"/>
          </p:nvPr>
        </p:nvSpPr>
        <p:spPr>
          <a:xfrm>
            <a:off x="838200" y="1444131"/>
            <a:ext cx="10728158" cy="4766876"/>
          </a:xfrm>
          <a:ln>
            <a:noFill/>
            <a:miter lim="800000"/>
          </a:ln>
        </p:spPr>
        <p:txBody>
          <a:bodyPr>
            <a:normAutofit/>
          </a:bodyPr>
          <a:lstStyle/>
          <a:p>
            <a:pPr marL="342900" indent="-342900">
              <a:lnSpc>
                <a:spcPct val="11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Όταν ο διαχειριστής έχει στην κατοχή του χρηματική περιουσία, μετά από ρευστοποιήσεις και άλλες εισπράξεις, τότε οφείλει να διανέμει το ποσό αυτό:</a:t>
            </a:r>
            <a:endParaRPr lang="en-CY" sz="2200" kern="100" dirty="0">
              <a:solidFill>
                <a:srgbClr val="407879"/>
              </a:solidFill>
              <a:latin typeface="Arial" panose="020B0604020202020204" pitchFamily="34" charset="0"/>
              <a:cs typeface="Arial" panose="020B0604020202020204" pitchFamily="34" charset="0"/>
            </a:endParaRPr>
          </a:p>
          <a:p>
            <a:pPr marL="342900" indent="-342900">
              <a:lnSpc>
                <a:spcPct val="115000"/>
              </a:lnSpc>
              <a:spcAft>
                <a:spcPts val="1000"/>
              </a:spcAft>
              <a:buFont typeface="Wingdings" panose="05000000000000000000" pitchFamily="2"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Εάν το κόστος της διανομής είναι μικρότερο από την αξία της επιστρεφόμενης περιουσίας θα κηρύξει μέρισμα, ενώ</a:t>
            </a:r>
            <a:endParaRPr lang="en-CY" sz="2200" kern="100" dirty="0">
              <a:solidFill>
                <a:srgbClr val="407879"/>
              </a:solidFill>
              <a:latin typeface="Arial" panose="020B0604020202020204" pitchFamily="34" charset="0"/>
              <a:cs typeface="Arial" panose="020B0604020202020204" pitchFamily="34" charset="0"/>
            </a:endParaRPr>
          </a:p>
          <a:p>
            <a:pPr marL="342900" indent="-342900">
              <a:lnSpc>
                <a:spcPct val="115000"/>
              </a:lnSpc>
              <a:spcAft>
                <a:spcPts val="1000"/>
              </a:spcAft>
              <a:buFont typeface="Wingdings" panose="05000000000000000000" pitchFamily="2"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Εάν το κόστος της διανομής είναι μεγαλύτερο από την αξία της επιστρεφόμενης περιουσίας η χρηματική περιουσία θα κατατίθεται στο Πάγιο Ταμείο της Δημοκρατίας.</a:t>
            </a:r>
            <a:endParaRPr lang="en-CY" sz="2200" kern="100" dirty="0">
              <a:solidFill>
                <a:srgbClr val="407879"/>
              </a:solidFill>
              <a:latin typeface="Arial" panose="020B0604020202020204" pitchFamily="34" charset="0"/>
              <a:cs typeface="Arial" panose="020B060402020202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67BCAC81-013B-407A-20F2-7EA717CCD26B}"/>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F99DE686-8CBC-9B0F-C7DD-4A6853A6B97A}"/>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9FF70C14-3220-1572-7293-4F61169BA08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50505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7FC19-3E58-C669-1978-261D1EF8A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B31B40-727F-92A3-5349-07FEEC50EF52}"/>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Διανομή μερίσματος</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CE4B18-02A8-4F76-C5E6-B18CB94F479D}"/>
              </a:ext>
            </a:extLst>
          </p:cNvPr>
          <p:cNvSpPr>
            <a:spLocks noGrp="1"/>
          </p:cNvSpPr>
          <p:nvPr>
            <p:ph idx="1"/>
          </p:nvPr>
        </p:nvSpPr>
        <p:spPr>
          <a:xfrm>
            <a:off x="838200" y="1444131"/>
            <a:ext cx="10728158" cy="4766876"/>
          </a:xfrm>
          <a:ln>
            <a:noFill/>
            <a:miter lim="800000"/>
          </a:ln>
        </p:spPr>
        <p:txBody>
          <a:bodyPr>
            <a:normAutofit/>
          </a:bodyPr>
          <a:lstStyle/>
          <a:p>
            <a:pPr marL="342900" lvl="0" indent="-342900" algn="l" rtl="0">
              <a:lnSpc>
                <a:spcPct val="11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Στη διανομή μερίσματος λαμβάνονται υπόψη:</a:t>
            </a:r>
            <a:endParaRPr lang="en-CY" sz="22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οι επαληθεύσεις οι οποίες έγιναν αποδεκτές.</a:t>
            </a:r>
            <a:endParaRPr lang="en-CY" sz="22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οι επαληθεύσεις οι οποίες δεν επαληθεύτηκαν έγκαιρα πριν το μέρισμα, αλλά επαληθεύτηκαν πριν από την κήρυξη μελλοντικού μερίσματος, τότε δικαιούνται να λάβουν μέρισμα από τα μελλοντικά μερίσματα.</a:t>
            </a:r>
            <a:endParaRPr lang="en-CY" sz="22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το ποσό της επαλήθευσης και των εξόδων της αίτησης σε περίπτωση την οποία καταχωρηθεί και εκκρεμεί έφεση για διαφωνία σε επαλήθευση, για την περίπτωση την οποία θα γίνει αποδεκτή η επαλήθευση. </a:t>
            </a:r>
            <a:endParaRPr lang="en-CY" sz="2200" kern="100" dirty="0">
              <a:solidFill>
                <a:srgbClr val="407879"/>
              </a:solidFill>
              <a:latin typeface="Arial" panose="020B0604020202020204" pitchFamily="34" charset="0"/>
              <a:cs typeface="Arial" panose="020B060402020202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5FBC75F-DD02-7DDA-D9A6-C970FAC755C0}"/>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D177435A-F211-FEA4-3691-40B1722E499F}"/>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38CF5626-9926-8E6C-BD7A-635FDBD1255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48129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0BE44-7EE1-1DD2-D297-2BD059F4CF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72C75-49F7-AF46-4C89-1D05302F9CF9}"/>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Διανομή μερίσματος</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5F6E8F9-3860-B4AC-342D-804CDA41E4EF}"/>
              </a:ext>
            </a:extLst>
          </p:cNvPr>
          <p:cNvSpPr>
            <a:spLocks noGrp="1"/>
          </p:cNvSpPr>
          <p:nvPr>
            <p:ph idx="1"/>
          </p:nvPr>
        </p:nvSpPr>
        <p:spPr>
          <a:xfrm>
            <a:off x="838200" y="1444131"/>
            <a:ext cx="10728158" cy="4766876"/>
          </a:xfrm>
          <a:ln>
            <a:noFill/>
            <a:miter lim="800000"/>
          </a:ln>
        </p:spPr>
        <p:txBody>
          <a:bodyPr>
            <a:normAutofit fontScale="92500"/>
          </a:bodyPr>
          <a:lstStyle/>
          <a:p>
            <a:pPr marL="342900" lvl="0" indent="-342900" algn="l">
              <a:lnSpc>
                <a:spcPct val="115000"/>
              </a:lnSpc>
              <a:spcAft>
                <a:spcPts val="1000"/>
              </a:spcAft>
              <a:buFont typeface="Wingdings" panose="05000000000000000000" pitchFamily="2"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οι Πιστωτές, για τους οποίους εγκρίθηκε η έφεση για διαφωνία στην επαλήθευση και η επαλήθευση έγινε αποδεκτή.</a:t>
            </a:r>
          </a:p>
          <a:p>
            <a:pPr marL="342900" lvl="0" indent="-342900" algn="l">
              <a:lnSpc>
                <a:spcPct val="115000"/>
              </a:lnSpc>
              <a:spcAft>
                <a:spcPts val="1000"/>
              </a:spcAft>
              <a:buFont typeface="Wingdings" panose="05000000000000000000" pitchFamily="2"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τα χρέη τα οποία πιθανόν να επαληθευτούν, τα οποία φαίνονται στην ΕΚ του πτωχεύσαντα.</a:t>
            </a:r>
            <a:endParaRPr lang="en-CY" sz="24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οι Πιστωτές οι οποίοι διαμένουν σε μακρινά μέρη και δεν είχαν επαρκή χρόνο να επαληθεύσουν.</a:t>
            </a:r>
            <a:endParaRPr lang="en-CY" sz="24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Σε περίπτωση που παραμένει υπόλοιπο μετά την πληρωμή όλων των Πιστωτών, οι οποίοι επαλήθευσαν, θα ληφθούν υπόψη οι Πιστωτές οι οποίοι δεν επαλήθευσαν ή τους οποίους οι επαληθεύσεις δεν έγιναν αποδεκτές. </a:t>
            </a:r>
            <a:endParaRPr lang="en-CY" sz="2400" kern="100" dirty="0">
              <a:solidFill>
                <a:srgbClr val="407879"/>
              </a:solidFill>
              <a:latin typeface="Arial" panose="020B0604020202020204" pitchFamily="34" charset="0"/>
              <a:cs typeface="Arial" panose="020B060402020202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970F8171-DA84-76B2-0FDC-B085B1AC82DD}"/>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EE239340-19C2-4277-06A4-D05A44DAC1DC}"/>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7C90EE71-D5E6-CB8F-2295-2B58A1B03B9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58360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1F906-1B00-EF10-052B-1B9BC2541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69305-07D8-4349-F365-65A5F19E2C42}"/>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Διανομή μερίσματος</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4173ADE-DA41-DF7D-4D27-66E01B67EA82}"/>
              </a:ext>
            </a:extLst>
          </p:cNvPr>
          <p:cNvSpPr>
            <a:spLocks noGrp="1"/>
          </p:cNvSpPr>
          <p:nvPr>
            <p:ph idx="1"/>
          </p:nvPr>
        </p:nvSpPr>
        <p:spPr>
          <a:xfrm>
            <a:off x="838200" y="1444131"/>
            <a:ext cx="10728158" cy="4766876"/>
          </a:xfrm>
          <a:ln>
            <a:noFill/>
            <a:miter lim="800000"/>
          </a:ln>
        </p:spPr>
        <p:txBody>
          <a:bodyPr>
            <a:normAutofit fontScale="92500" lnSpcReduction="20000"/>
          </a:bodyPr>
          <a:lstStyle/>
          <a:p>
            <a:pPr>
              <a:lnSpc>
                <a:spcPct val="115000"/>
              </a:lnSpc>
              <a:spcAft>
                <a:spcPts val="1000"/>
              </a:spcAft>
              <a:tabLst>
                <a:tab pos="450215" algn="l"/>
              </a:tabLst>
            </a:pPr>
            <a:r>
              <a:rPr lang="el-GR" sz="2400" kern="100" dirty="0">
                <a:solidFill>
                  <a:srgbClr val="407879"/>
                </a:solidFill>
                <a:latin typeface="Arial" panose="020B0604020202020204" pitchFamily="34" charset="0"/>
                <a:cs typeface="Arial" panose="020B0604020202020204" pitchFamily="34" charset="0"/>
              </a:rPr>
              <a:t>Στη διανομή μερίσματος δε λαμβάνονται υπόψη:</a:t>
            </a:r>
            <a:endParaRPr lang="en-CY" sz="24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Πιστωτές, οι οποίοι δεν επαλήθευσαν και οι οποίοι δεν μπορούν να παρεμποδίσουν τη διανομή.</a:t>
            </a:r>
            <a:endParaRPr lang="en-CY" sz="24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Πιστωτές οι οποίοι ισχυρίζονται ότι έχουν απαιτήσεις.</a:t>
            </a:r>
            <a:endParaRPr lang="en-CY" sz="24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Πιστωτές οι οποίοι δεν καταχώρησαν έφεση για διαφωνία στην επαλήθευση.</a:t>
            </a:r>
          </a:p>
          <a:p>
            <a:pPr marL="342900" indent="-342900">
              <a:lnSpc>
                <a:spcPct val="115000"/>
              </a:lnSpc>
              <a:spcAft>
                <a:spcPts val="1000"/>
              </a:spcAft>
              <a:buFont typeface="Wingdings" panose="05000000000000000000" pitchFamily="2" charset="2"/>
              <a:buChar char=""/>
              <a:tabLst>
                <a:tab pos="450215" algn="l"/>
              </a:tabLst>
            </a:pPr>
            <a:r>
              <a:rPr lang="el-GR" sz="2400" kern="100" dirty="0">
                <a:solidFill>
                  <a:srgbClr val="407879"/>
                </a:solidFill>
                <a:latin typeface="Arial" panose="020B0604020202020204" pitchFamily="34" charset="0"/>
                <a:cs typeface="Arial" panose="020B0604020202020204" pitchFamily="34" charset="0"/>
              </a:rPr>
              <a:t>Σύζυγος που δάνεισε χρήματα ή άλλη περιουσία στον/στη σύζυγο αποκλειστικά για σκοπούς εμπορίου ή επιχείρησής του, η οποία διεξαγόταν και εξακολουθεί να διεξάγεται, θεωρούνται στοιχεία ενεργητικού της περιουσίας του και δε δικαιούται να διεκδικήσει μέρισμα ως Πιστωτής, μέχρι να ικανοποιηθούν όλοι οι ανεξασφάλιστοι Πιστωτές. Η περιουσία αυτή δόθηκε ως δάνειο με σκοπό την επιστροφή τους.</a:t>
            </a:r>
          </a:p>
          <a:p>
            <a:pPr marL="342900" lvl="0" indent="-342900" algn="l">
              <a:lnSpc>
                <a:spcPct val="115000"/>
              </a:lnSpc>
              <a:spcAft>
                <a:spcPts val="1000"/>
              </a:spcAft>
              <a:buFont typeface="Wingdings" panose="05000000000000000000" pitchFamily="2" charset="2"/>
              <a:buChar char=""/>
              <a:tabLst>
                <a:tab pos="450215" algn="l"/>
              </a:tabLst>
            </a:pPr>
            <a:endParaRPr lang="el-GR"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tabLst>
                <a:tab pos="450215" algn="l"/>
              </a:tabLst>
            </a:pPr>
            <a:endParaRPr lang="en-CY" sz="2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7DA8FF7A-0896-5DAB-49A0-D37ED1774E46}"/>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7623FF6F-C561-830A-AA3D-BBD99B343A0B}"/>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2CA3724D-810E-F1C1-CCD2-3F4898F88C6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48943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1739B-892C-A7DE-E687-DA6E6DE6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BB807-750A-C102-C27B-60BEC8FDAB69}"/>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Διανομή μερίσματος</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E8D7366-0518-C461-4883-122F42B8922D}"/>
              </a:ext>
            </a:extLst>
          </p:cNvPr>
          <p:cNvSpPr>
            <a:spLocks noGrp="1"/>
          </p:cNvSpPr>
          <p:nvPr>
            <p:ph idx="1"/>
          </p:nvPr>
        </p:nvSpPr>
        <p:spPr>
          <a:xfrm>
            <a:off x="838200" y="1444131"/>
            <a:ext cx="10728158" cy="4766876"/>
          </a:xfrm>
          <a:ln>
            <a:noFill/>
            <a:miter lim="800000"/>
          </a:ln>
        </p:spPr>
        <p:txBody>
          <a:bodyPr>
            <a:normAutofit/>
          </a:bodyPr>
          <a:lstStyle/>
          <a:p>
            <a:pPr>
              <a:lnSpc>
                <a:spcPct val="115000"/>
              </a:lnSpc>
              <a:spcAft>
                <a:spcPts val="1000"/>
              </a:spcAft>
              <a:tabLst>
                <a:tab pos="450215" algn="l"/>
              </a:tabLst>
            </a:pPr>
            <a:r>
              <a:rPr lang="el-GR" sz="2200" kern="100" dirty="0">
                <a:solidFill>
                  <a:srgbClr val="407879"/>
                </a:solidFill>
                <a:latin typeface="Arial" panose="020B0604020202020204" pitchFamily="34" charset="0"/>
                <a:cs typeface="Arial" panose="020B0604020202020204" pitchFamily="34" charset="0"/>
              </a:rPr>
              <a:t>Αρχικά ο διαχειριστής δημοσιεύει στην Επίσημη Εφημερίδα και στην Ιστοσελίδα του Τμήματος την πρόθεσή του να κηρύξει μέρισμα – </a:t>
            </a:r>
            <a:r>
              <a:rPr lang="el-GR" sz="2200" kern="100" dirty="0" err="1">
                <a:solidFill>
                  <a:srgbClr val="407879"/>
                </a:solidFill>
                <a:latin typeface="Arial" panose="020B0604020202020204" pitchFamily="34" charset="0"/>
                <a:cs typeface="Arial" panose="020B0604020202020204" pitchFamily="34" charset="0"/>
              </a:rPr>
              <a:t>Προτιθέμενη</a:t>
            </a:r>
            <a:r>
              <a:rPr lang="el-GR" sz="2200" kern="100" dirty="0">
                <a:solidFill>
                  <a:srgbClr val="407879"/>
                </a:solidFill>
                <a:latin typeface="Arial" panose="020B0604020202020204" pitchFamily="34" charset="0"/>
                <a:cs typeface="Arial" panose="020B0604020202020204" pitchFamily="34" charset="0"/>
              </a:rPr>
              <a:t> Πληρωμή Μερίσματος, με προθεσμία υποβολής επαληθεύσεων 2 βδομάδες από την </a:t>
            </a:r>
            <a:r>
              <a:rPr lang="el-GR" sz="2200" kern="100" dirty="0" err="1">
                <a:solidFill>
                  <a:srgbClr val="407879"/>
                </a:solidFill>
                <a:latin typeface="Arial" panose="020B0604020202020204" pitchFamily="34" charset="0"/>
                <a:cs typeface="Arial" panose="020B0604020202020204" pitchFamily="34" charset="0"/>
              </a:rPr>
              <a:t>ημερ</a:t>
            </a:r>
            <a:r>
              <a:rPr lang="el-GR" sz="2200" kern="100" dirty="0">
                <a:solidFill>
                  <a:srgbClr val="407879"/>
                </a:solidFill>
                <a:latin typeface="Arial" panose="020B0604020202020204" pitchFamily="34" charset="0"/>
                <a:cs typeface="Arial" panose="020B0604020202020204" pitchFamily="34" charset="0"/>
              </a:rPr>
              <a:t>. δημοσίευσης.</a:t>
            </a:r>
          </a:p>
          <a:p>
            <a:pPr>
              <a:lnSpc>
                <a:spcPct val="115000"/>
              </a:lnSpc>
              <a:spcAft>
                <a:spcPts val="1000"/>
              </a:spcAft>
              <a:tabLst>
                <a:tab pos="450215" algn="l"/>
              </a:tabLst>
            </a:pPr>
            <a:r>
              <a:rPr lang="el-GR" sz="2200" kern="100" dirty="0">
                <a:solidFill>
                  <a:srgbClr val="407879"/>
                </a:solidFill>
                <a:latin typeface="Arial" panose="020B0604020202020204" pitchFamily="34" charset="0"/>
                <a:cs typeface="Arial" panose="020B0604020202020204" pitchFamily="34" charset="0"/>
              </a:rPr>
              <a:t>Ακολούθως, αποστέλλει ειδοποίηση σε κάθε Πιστωτή ο οποίος δεν επαλήθευσε, αλλά ήρθε σε γνώση του διαχειριστή να επαληθεύσει το χρέος του εντός 14 ημερών από την ειδοποίηση, για να ληφθούν υπόψη στο μέρισμα. </a:t>
            </a:r>
          </a:p>
          <a:p>
            <a:pPr>
              <a:lnSpc>
                <a:spcPct val="115000"/>
              </a:lnSpc>
              <a:spcAft>
                <a:spcPts val="1000"/>
              </a:spcAft>
              <a:tabLst>
                <a:tab pos="450215" algn="l"/>
              </a:tabLst>
            </a:pPr>
            <a:r>
              <a:rPr lang="el-GR" sz="2200" kern="100" dirty="0">
                <a:solidFill>
                  <a:srgbClr val="407879"/>
                </a:solidFill>
                <a:latin typeface="Arial" panose="020B0604020202020204" pitchFamily="34" charset="0"/>
                <a:cs typeface="Arial" panose="020B0604020202020204" pitchFamily="34" charset="0"/>
              </a:rPr>
              <a:t>Εάν δεν επαληθεύσουν οι Πιστωτές, τότε θα προχωρήσει να κηρύξει το μέρισμα χωρίς να λάβει υπόψη τις απαιτήσεις τους.</a:t>
            </a:r>
            <a:endParaRPr lang="en-CY" sz="2200" kern="100" dirty="0">
              <a:solidFill>
                <a:srgbClr val="407879"/>
              </a:solidFill>
              <a:latin typeface="Arial" panose="020B0604020202020204" pitchFamily="34" charset="0"/>
              <a:cs typeface="Arial" panose="020B060402020202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9812652B-F3D6-65BD-5D6F-A3CADB88BF33}"/>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4BE33144-DFEE-4108-DCDB-AB8AF2278951}"/>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11D7E4AA-C42C-FC3C-0F9E-6A039A8043F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69198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D4C8F-81E5-99AC-2247-16F193396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5DA5B-10FC-2F62-F7FF-1B26A3916A96}"/>
              </a:ext>
            </a:extLst>
          </p:cNvPr>
          <p:cNvSpPr>
            <a:spLocks noGrp="1"/>
          </p:cNvSpPr>
          <p:nvPr>
            <p:ph type="title"/>
          </p:nvPr>
        </p:nvSpPr>
        <p:spPr>
          <a:xfrm>
            <a:off x="838200" y="365125"/>
            <a:ext cx="10515600" cy="611419"/>
          </a:xfrm>
          <a:ln>
            <a:noFill/>
          </a:ln>
        </p:spPr>
        <p:txBody>
          <a:bodyPr>
            <a:normAutofit/>
          </a:bodyPr>
          <a:lstStyle/>
          <a:p>
            <a:pPr algn="ctr"/>
            <a:r>
              <a:rPr lang="el-GR" sz="3600" b="1" kern="100" dirty="0">
                <a:solidFill>
                  <a:srgbClr val="321F61"/>
                </a:solidFill>
                <a:latin typeface="Arial" panose="020B0604020202020204" pitchFamily="34" charset="0"/>
                <a:cs typeface="Arial" panose="020B0604020202020204" pitchFamily="34" charset="0"/>
              </a:rPr>
              <a:t>Διανομή μερίσματος</a:t>
            </a:r>
            <a:endParaRPr lang="en-CY" sz="3600" b="1" kern="100" dirty="0">
              <a:solidFill>
                <a:srgbClr val="321F6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16BF3DE-3A14-0BEE-68EA-A48F0310795F}"/>
              </a:ext>
            </a:extLst>
          </p:cNvPr>
          <p:cNvSpPr>
            <a:spLocks noGrp="1"/>
          </p:cNvSpPr>
          <p:nvPr>
            <p:ph idx="1"/>
          </p:nvPr>
        </p:nvSpPr>
        <p:spPr>
          <a:xfrm>
            <a:off x="838200" y="1444131"/>
            <a:ext cx="10728158" cy="4766876"/>
          </a:xfrm>
          <a:ln>
            <a:noFill/>
            <a:miter lim="800000"/>
          </a:ln>
        </p:spPr>
        <p:txBody>
          <a:bodyPr>
            <a:normAutofit/>
          </a:bodyPr>
          <a:lstStyle/>
          <a:p>
            <a:pPr marL="342900" lvl="0" indent="-342900">
              <a:lnSpc>
                <a:spcPct val="95000"/>
              </a:lnSpc>
              <a:spcAft>
                <a:spcPts val="1000"/>
              </a:spcAft>
              <a:buFont typeface="Symbol" panose="05050102010706020507" pitchFamily="18" charset="2"/>
              <a:buChar char=""/>
              <a:tabLst>
                <a:tab pos="450215" algn="l"/>
              </a:tabLst>
            </a:pPr>
            <a:endParaRPr lang="el-GR" sz="2400" kern="100" dirty="0">
              <a:solidFill>
                <a:srgbClr val="407879"/>
              </a:solidFill>
              <a:latin typeface="Arial" panose="020B0604020202020204" pitchFamily="34" charset="0"/>
              <a:cs typeface="Arial" panose="020B0604020202020204" pitchFamily="34" charset="0"/>
            </a:endParaRPr>
          </a:p>
          <a:p>
            <a:pPr>
              <a:lnSpc>
                <a:spcPct val="95000"/>
              </a:lnSpc>
              <a:spcAft>
                <a:spcPts val="1000"/>
              </a:spcAft>
              <a:tabLst>
                <a:tab pos="450215" algn="l"/>
              </a:tabLst>
            </a:pPr>
            <a:r>
              <a:rPr lang="el-GR" sz="2200" kern="100" dirty="0">
                <a:solidFill>
                  <a:srgbClr val="407879"/>
                </a:solidFill>
                <a:latin typeface="Arial" panose="020B0604020202020204" pitchFamily="34" charset="0"/>
                <a:cs typeface="Arial" panose="020B0604020202020204" pitchFamily="34" charset="0"/>
              </a:rPr>
              <a:t>Μέρισμα δικαιούνται να λάβουν μόνο όσοι Πιστωτές επαλήθευσαν και έγινε αποδεκτό το χρέος τους.</a:t>
            </a:r>
          </a:p>
          <a:p>
            <a:pPr marL="342900" lvl="0" indent="-342900">
              <a:lnSpc>
                <a:spcPct val="9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Ο διαχειριστής αρχικά θα πρέπει να κατακρατήσει ποσά τα οποία δυνατόν να είναι αναγκαία για τα έξοδα διαχείρισης.</a:t>
            </a:r>
          </a:p>
          <a:p>
            <a:pPr marL="342900" lvl="0" indent="-342900">
              <a:lnSpc>
                <a:spcPct val="95000"/>
              </a:lnSpc>
              <a:spcAft>
                <a:spcPts val="1000"/>
              </a:spcAft>
              <a:buFont typeface="Symbol" panose="05050102010706020507" pitchFamily="18" charset="2"/>
              <a:buChar char=""/>
              <a:tabLst>
                <a:tab pos="450215" algn="l"/>
              </a:tabLst>
            </a:pPr>
            <a:r>
              <a:rPr lang="el-GR" sz="2200" kern="100" dirty="0">
                <a:solidFill>
                  <a:srgbClr val="407879"/>
                </a:solidFill>
                <a:latin typeface="Arial" panose="020B0604020202020204" pitchFamily="34" charset="0"/>
                <a:cs typeface="Arial" panose="020B0604020202020204" pitchFamily="34" charset="0"/>
              </a:rPr>
              <a:t>Ακολούθως, θα πληρώσει τις προκαταρκτικές δαπάνες </a:t>
            </a:r>
            <a:endParaRPr lang="en-CY" sz="2200" kern="100" dirty="0">
              <a:solidFill>
                <a:srgbClr val="407879"/>
              </a:solidFill>
              <a:latin typeface="Arial" panose="020B0604020202020204" pitchFamily="34" charset="0"/>
              <a:cs typeface="Arial" panose="020B0604020202020204" pitchFamily="34" charset="0"/>
            </a:endParaRPr>
          </a:p>
          <a:p>
            <a:pPr marL="571500" indent="-342900">
              <a:lnSpc>
                <a:spcPct val="95000"/>
              </a:lnSpc>
              <a:spcAft>
                <a:spcPts val="1000"/>
              </a:spcAft>
              <a:buFont typeface="Wingdings" panose="05000000000000000000" pitchFamily="2" charset="2"/>
              <a:buChar char="Ø"/>
              <a:tabLst>
                <a:tab pos="450215" algn="l"/>
              </a:tabLst>
            </a:pPr>
            <a:r>
              <a:rPr lang="el-GR" sz="2200" kern="100" dirty="0">
                <a:solidFill>
                  <a:srgbClr val="407879"/>
                </a:solidFill>
                <a:latin typeface="Arial" panose="020B0604020202020204" pitchFamily="34" charset="0"/>
                <a:cs typeface="Arial" panose="020B0604020202020204" pitchFamily="34" charset="0"/>
              </a:rPr>
              <a:t>Πρέπει να πληρώνεται πλήρως η προηγούμενη κατηγορία, για να πληρωθούν οι δαπάνες τις επόμενης κατηγορίας και</a:t>
            </a:r>
            <a:endParaRPr lang="en-CY" sz="2200" kern="100" dirty="0">
              <a:solidFill>
                <a:srgbClr val="407879"/>
              </a:solidFill>
              <a:latin typeface="Arial" panose="020B0604020202020204" pitchFamily="34" charset="0"/>
              <a:cs typeface="Arial" panose="020B0604020202020204" pitchFamily="34" charset="0"/>
            </a:endParaRPr>
          </a:p>
          <a:p>
            <a:pPr marL="571500" indent="-342900">
              <a:lnSpc>
                <a:spcPct val="95000"/>
              </a:lnSpc>
              <a:spcAft>
                <a:spcPts val="1000"/>
              </a:spcAft>
              <a:buFont typeface="Wingdings" panose="05000000000000000000" pitchFamily="2" charset="2"/>
              <a:buChar char="Ø"/>
              <a:tabLst>
                <a:tab pos="450215" algn="l"/>
              </a:tabLst>
            </a:pPr>
            <a:r>
              <a:rPr lang="el-GR" sz="2200" kern="100" dirty="0">
                <a:solidFill>
                  <a:srgbClr val="407879"/>
                </a:solidFill>
                <a:latin typeface="Arial" panose="020B0604020202020204" pitchFamily="34" charset="0"/>
                <a:cs typeface="Arial" panose="020B0604020202020204" pitchFamily="34" charset="0"/>
              </a:rPr>
              <a:t>Απαιτήσεις στην ίδια κατηγορία πληρώνονται αναλογικά.</a:t>
            </a:r>
            <a:endParaRPr lang="en-CY" sz="2200" kern="100" dirty="0">
              <a:solidFill>
                <a:srgbClr val="407879"/>
              </a:solidFill>
              <a:latin typeface="Arial" panose="020B0604020202020204" pitchFamily="34" charset="0"/>
              <a:cs typeface="Arial" panose="020B0604020202020204" pitchFamily="34" charset="0"/>
            </a:endParaRPr>
          </a:p>
          <a:p>
            <a:pPr marL="342900" lvl="0" indent="-342900" algn="l">
              <a:lnSpc>
                <a:spcPct val="115000"/>
              </a:lnSpc>
              <a:spcAft>
                <a:spcPts val="1000"/>
              </a:spcAft>
              <a:buFont typeface="Symbol" panose="05050102010706020507" pitchFamily="18" charset="2"/>
              <a:buChar char=""/>
              <a:tabLst>
                <a:tab pos="450215" algn="l"/>
              </a:tabLst>
            </a:pPr>
            <a:endParaRPr lang="el-GR"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Aft>
                <a:spcPts val="1000"/>
              </a:spcAft>
              <a:buFont typeface="Symbol" panose="05050102010706020507" pitchFamily="18" charset="2"/>
              <a:buChar char=""/>
              <a:tabLst>
                <a:tab pos="450215" algn="l"/>
              </a:tabLst>
            </a:pPr>
            <a:endParaRPr lang="en-CY" sz="2400" dirty="0">
              <a:effectLst/>
              <a:latin typeface="Arial" panose="020B0604020202020204" pitchFamily="34" charset="0"/>
              <a:ea typeface="Calibri" panose="020F0502020204030204" pitchFamily="34" charset="0"/>
              <a:cs typeface="Arial" panose="020B0604020202020204" pitchFamily="34" charset="0"/>
            </a:endParaRPr>
          </a:p>
          <a:p>
            <a:pPr indent="0" algn="l">
              <a:lnSpc>
                <a:spcPct val="115000"/>
              </a:lnSpc>
              <a:spcAft>
                <a:spcPts val="1000"/>
              </a:spcAft>
              <a:buNone/>
              <a:tabLst>
                <a:tab pos="450215" algn="l"/>
              </a:tabLst>
            </a:pP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Y" sz="1800" dirty="0">
              <a:effectLst/>
              <a:latin typeface="Calibri" panose="020F0502020204030204" pitchFamily="34" charset="0"/>
              <a:ea typeface="Calibri" panose="020F0502020204030204" pitchFamily="34" charset="0"/>
            </a:endParaRPr>
          </a:p>
          <a:p>
            <a:pPr marL="0" lvl="0" indent="0" algn="l" rtl="0">
              <a:lnSpc>
                <a:spcPct val="115000"/>
              </a:lnSpc>
              <a:spcAft>
                <a:spcPts val="1000"/>
              </a:spcAft>
              <a:buNone/>
              <a:tabLst>
                <a:tab pos="450215" algn="l"/>
              </a:tabLst>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8F9F737-F158-987F-3E30-8484EE3DC82D}"/>
              </a:ext>
            </a:extLst>
          </p:cNvPr>
          <p:cNvCxnSpPr>
            <a:cxnSpLocks/>
          </p:cNvCxnSpPr>
          <p:nvPr/>
        </p:nvCxnSpPr>
        <p:spPr>
          <a:xfrm>
            <a:off x="838200" y="1210337"/>
            <a:ext cx="10515600" cy="0"/>
          </a:xfrm>
          <a:prstGeom prst="line">
            <a:avLst/>
          </a:prstGeom>
          <a:noFill/>
          <a:ln>
            <a:solidFill>
              <a:srgbClr val="168DA5"/>
            </a:solidFill>
            <a:round/>
          </a:ln>
        </p:spPr>
        <p:style>
          <a:lnRef idx="1">
            <a:schemeClr val="accent1"/>
          </a:lnRef>
          <a:fillRef idx="0">
            <a:schemeClr val="accent1"/>
          </a:fillRef>
          <a:effectRef idx="0">
            <a:schemeClr val="accent1"/>
          </a:effectRef>
          <a:fontRef idx="minor">
            <a:schemeClr val="tx1"/>
          </a:fontRef>
        </p:style>
      </p:cxnSp>
      <p:pic>
        <p:nvPicPr>
          <p:cNvPr id="9" name="Image" descr="Image">
            <a:extLst>
              <a:ext uri="{FF2B5EF4-FFF2-40B4-BE49-F238E27FC236}">
                <a16:creationId xmlns:a16="http://schemas.microsoft.com/office/drawing/2014/main" id="{D22310E6-D7F7-AE05-70D9-7F6CEF835504}"/>
              </a:ext>
            </a:extLst>
          </p:cNvPr>
          <p:cNvPicPr>
            <a:picLocks noChangeAspect="1"/>
          </p:cNvPicPr>
          <p:nvPr/>
        </p:nvPicPr>
        <p:blipFill>
          <a:blip r:embed="rId2"/>
          <a:srcRect r="54655"/>
          <a:stretch/>
        </p:blipFill>
        <p:spPr>
          <a:xfrm>
            <a:off x="9278904" y="5644276"/>
            <a:ext cx="2913096" cy="1370743"/>
          </a:xfrm>
          <a:prstGeom prst="rect">
            <a:avLst/>
          </a:prstGeom>
          <a:ln w="12700">
            <a:miter lim="400000"/>
          </a:ln>
        </p:spPr>
      </p:pic>
      <p:pic>
        <p:nvPicPr>
          <p:cNvPr id="12" name="Picture 11">
            <a:extLst>
              <a:ext uri="{FF2B5EF4-FFF2-40B4-BE49-F238E27FC236}">
                <a16:creationId xmlns:a16="http://schemas.microsoft.com/office/drawing/2014/main" id="{F7BD5931-C2C6-CAC0-F3C1-4130E9DC83A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33666"/>
          <a:stretch/>
        </p:blipFill>
        <p:spPr>
          <a:xfrm>
            <a:off x="10110963" y="6368026"/>
            <a:ext cx="2081037" cy="48997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9778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1730</TotalTime>
  <Words>9250</Words>
  <Application>Microsoft Office PowerPoint</Application>
  <PresentationFormat>Widescreen</PresentationFormat>
  <Paragraphs>1128</Paragraphs>
  <Slides>125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125</vt:i4>
      </vt:variant>
    </vt:vector>
  </HeadingPairs>
  <TitlesOfParts>
    <vt:vector size="132" baseType="lpstr">
      <vt:lpstr>Arial</vt:lpstr>
      <vt:lpstr>Calibri</vt:lpstr>
      <vt:lpstr>Calibri Light</vt:lpstr>
      <vt:lpstr>Symbol</vt:lpstr>
      <vt:lpstr>Times New Roman</vt:lpstr>
      <vt:lpstr>Wingdings</vt:lpstr>
      <vt:lpstr>Office Theme</vt:lpstr>
      <vt:lpstr>ΠΤΩΧΕΥΣΗ: ΚΡΙΣΙΜΗ ΣΤΙΓΜΗ  ΚΑΙ ΝΕΑ ΑΡΧΗ</vt:lpstr>
      <vt:lpstr> Κήρυξη σε πτώχευση</vt:lpstr>
      <vt:lpstr>Κήρυξη σε πτώχευση</vt:lpstr>
      <vt:lpstr>Πράξη πτώχευσης</vt:lpstr>
      <vt:lpstr>Πράξη πτώχευσης</vt:lpstr>
      <vt:lpstr>Πράξη πτώχευσης - επεξήγηση όρων</vt:lpstr>
      <vt:lpstr>Αίτηση πτώχευσης</vt:lpstr>
      <vt:lpstr>Προϋποθέσεις για υποβολή αίτησης πτώχευσης από πιστωτή</vt:lpstr>
      <vt:lpstr>Προϋποθέσεις για υποβολή αίτησης πτώχευσης από πιστωτή</vt:lpstr>
      <vt:lpstr>Προϋποθέσεις για υποβολή αίτησης πτώχευσης από πιστωτή</vt:lpstr>
      <vt:lpstr>Διαδικασία και Διάταγμα σε Αίτηση Πιστωτή</vt:lpstr>
      <vt:lpstr>Διαδικασία και Διάταγμα σε Αίτηση Πιστωτή</vt:lpstr>
      <vt:lpstr>Διαδικασία και Διάταγμα σε Αίτηση Πιστωτή</vt:lpstr>
      <vt:lpstr>Όροι για υποβολή αίτησης πτώχευσης από χρεώστη</vt:lpstr>
      <vt:lpstr>Όροι για υποβολή αίτησης πτώχευσης από χρεώστη</vt:lpstr>
      <vt:lpstr>Όροι για υποβολή αίτησης πτώχευσης από χρεώστη</vt:lpstr>
      <vt:lpstr>Διάταγμα Πτώχευσης</vt:lpstr>
      <vt:lpstr>Διάταγμα Πτώχευσης</vt:lpstr>
      <vt:lpstr> Διαδικασία μετά το Διάταγμα </vt:lpstr>
      <vt:lpstr>Αποτέλεσμα διατάγματος πτώχευσης</vt:lpstr>
      <vt:lpstr>Αποτέλεσμα διατάγματος πτώχευσης</vt:lpstr>
      <vt:lpstr>Πρώτη και άλλες συνελεύσεις των πιστωτών</vt:lpstr>
      <vt:lpstr>Πρώτη και άλλες συνελεύσεις των πιστωτών - Ειδοποίηση για συνέλευση</vt:lpstr>
      <vt:lpstr>Πρώτη και άλλες συνελεύσεις των πιστωτών</vt:lpstr>
      <vt:lpstr>Πρώτη και άλλες συνελεύσεις των πιστωτών</vt:lpstr>
      <vt:lpstr>Πρώτη και άλλες συνελεύσεις των πιστωτών</vt:lpstr>
      <vt:lpstr>Πρώτη και άλλες συνελεύσεις των πιστωτών -Πληρεξούσιο για ψηφοφορία:</vt:lpstr>
      <vt:lpstr>Πρώτη και άλλες συνελεύσεις των πιστωτών</vt:lpstr>
      <vt:lpstr>Πρώτη και άλλες συνελεύσεις των πιστωτών</vt:lpstr>
      <vt:lpstr>Πρώτη και άλλες συνελεύσεις των πιστωτών</vt:lpstr>
      <vt:lpstr>Έκθεση Κατάστασης της Περιουσίας</vt:lpstr>
      <vt:lpstr>Έκθεση Κατάστασης της Περιουσίας</vt:lpstr>
      <vt:lpstr>Επαλήθευση χρεώστη</vt:lpstr>
      <vt:lpstr>Επαλήθευση χρεώστη - ένορκη δήλωση</vt:lpstr>
      <vt:lpstr>Επαλήθευση χρεώστη</vt:lpstr>
      <vt:lpstr>Επαλήθευση χρεώστη - αποδοχή ή απόρριψη</vt:lpstr>
      <vt:lpstr>Μεταχείριση εγγυητών στην πτώχευση (Άρθρο 37Β)</vt:lpstr>
      <vt:lpstr>Μεταχείριση εγγυητών στην πτώχευση (Άρθρο 37Β)</vt:lpstr>
      <vt:lpstr>Μεταχείριση εγγυητών στην πτώχευση (Άρθρο 37Β)</vt:lpstr>
      <vt:lpstr>Μεταχείριση εγγυητών στην πτώχευση (Άρθρο 37Β)</vt:lpstr>
      <vt:lpstr> Επαληθεύσεις</vt:lpstr>
      <vt:lpstr>Επαληθεύσιμα χρέη</vt:lpstr>
      <vt:lpstr>Επαληθεύσιμα χρέη</vt:lpstr>
      <vt:lpstr>Επαληθεύσιμα χρέη</vt:lpstr>
      <vt:lpstr>Επαληθεύσιμα χρέη</vt:lpstr>
      <vt:lpstr>Επαληθεύσιμα χρέη</vt:lpstr>
      <vt:lpstr>Επαληθεύσιμα χρέη</vt:lpstr>
      <vt:lpstr>Επαληθεύσιμα χρέη</vt:lpstr>
      <vt:lpstr>Επαληθεύσιμα χρέη</vt:lpstr>
      <vt:lpstr>Επαληθεύσιμα χρέη</vt:lpstr>
      <vt:lpstr>Επαληθεύσιμα χρέη</vt:lpstr>
      <vt:lpstr>Επαληθεύσιμα χρέη</vt:lpstr>
      <vt:lpstr>Επαληθεύσιμα χρέη</vt:lpstr>
      <vt:lpstr>Επαληθεύσιμα χρέη</vt:lpstr>
      <vt:lpstr>Επαληθεύσιμα χρέη</vt:lpstr>
      <vt:lpstr>Επαληθεύσιμα χρέη</vt:lpstr>
      <vt:lpstr>Μη επαληθεύσιμα χρέη</vt:lpstr>
      <vt:lpstr>Μη επαληθεύσιμα χρέη</vt:lpstr>
      <vt:lpstr>Μη επαληθεύσιμα χρέη</vt:lpstr>
      <vt:lpstr>Μη επαληθεύσιμα χρέη</vt:lpstr>
      <vt:lpstr>Μη επαληθεύσιμα χρέη</vt:lpstr>
      <vt:lpstr>Διαχείριση πτωχευτικής περιουσίας</vt:lpstr>
      <vt:lpstr>Διαχείριση πτωχευτικής περιουσίας</vt:lpstr>
      <vt:lpstr>Διορισμός διαχειριστή πτώχευσης</vt:lpstr>
      <vt:lpstr>Τρόποι διορισμού διαχειριστή</vt:lpstr>
      <vt:lpstr>Τρόποι διορισμού διαχειριστή - συνέχεια</vt:lpstr>
      <vt:lpstr>Υποχρεώσεις Διαχειριστή</vt:lpstr>
      <vt:lpstr>Αμοιβή διαχειριστή</vt:lpstr>
      <vt:lpstr>Εξουσίες διαχειριστή</vt:lpstr>
      <vt:lpstr>Εξουσίες διαχειριστή (συνέχεια)</vt:lpstr>
      <vt:lpstr>Ρευστοποίηση περιουσίας</vt:lpstr>
      <vt:lpstr>Ρευστοποίηση περιουσίας - καταγραφή</vt:lpstr>
      <vt:lpstr>Ρευστοποίηση περιουσίας - Αξιολόγηση</vt:lpstr>
      <vt:lpstr>Ρευστοποίηση περιουσίας - Μηνιαίες Δόσεις</vt:lpstr>
      <vt:lpstr>Ρευστοποίηση περιουσίας - Μηνιαίες Δόσεις (συνέχεια)</vt:lpstr>
      <vt:lpstr>Ρευστοποίηση περιουσίας - Μηνιαίες Δόσεις (συνέχεια)</vt:lpstr>
      <vt:lpstr>Καταμερισμός ενεργητικού - Πληρωμή προκαταρκτικών δαπανών</vt:lpstr>
      <vt:lpstr>Καταμερισμός ενεργητικού - Προτεραιότητα χρεών</vt:lpstr>
      <vt:lpstr>Διαθέσιμη περιουσία για πληρωμή χρεών</vt:lpstr>
      <vt:lpstr>Διαθέσιμη περιουσία για πληρωμή χρεών - Περιουσία που δεν διανέμεται</vt:lpstr>
      <vt:lpstr>Διαδικασία πώλησης κινητής περιουσίας (μηχανοκίνητα οχήματα)</vt:lpstr>
      <vt:lpstr>Διαδικασία πώλησης κινητής περιουσίας (μηχανοκίνητα οχήματα) - συνέχεια</vt:lpstr>
      <vt:lpstr>Διαδικασία πώλησης κινητής περιουσίας (μηχανοκίνητα οχήματα) - Παράδειγμα δημοσίευσης</vt:lpstr>
      <vt:lpstr>Διαδικασία πώλησης κινητής περιουσίας (μηχανοκίνητα οχήματα) - συνέχεια</vt:lpstr>
      <vt:lpstr>Διαδικασία πώλησης ακίνητης περιουσίας η οποία είναι ελεύθερη οποιωνδήποτε βαρών </vt:lpstr>
      <vt:lpstr>Διαδικασία πώλησης ακίνητης περιουσίας η οποία είναι ελεύθερη οποιωνδήποτε βαρών – Παράδειγμα δημοσίευσης</vt:lpstr>
      <vt:lpstr>Διαδικασία πώλησης ακίνητης περιουσίας η οποία είναι ελεύθερη οποιωνδήποτε βαρών - συνέχεια</vt:lpstr>
      <vt:lpstr>Διαδικασία πώλησης ακίνητης περιουσίας η οποία επιβαρύνεται με εμπράγματα βάρη</vt:lpstr>
      <vt:lpstr>Λογαριασμοί διαχειριστών/Πληρωμές</vt:lpstr>
      <vt:lpstr>Λογαριασμοί διαχειριστών/Πληρωμές (συνέχεια)</vt:lpstr>
      <vt:lpstr>Λογαριασμοί διαχειριστών/Πληρωμές (συνέχεια) - Παράδειγμα</vt:lpstr>
      <vt:lpstr>Λογαριασμοί διαχειριστών/Πληρωμές (συνέχεια) - Παράδειγμα</vt:lpstr>
      <vt:lpstr> Διανομή μερίσματος</vt:lpstr>
      <vt:lpstr>Διανομή μερίσματος</vt:lpstr>
      <vt:lpstr>Διανομή μερίσματος</vt:lpstr>
      <vt:lpstr>Διανομή μερίσματος</vt:lpstr>
      <vt:lpstr>Διανομή μερίσματος</vt:lpstr>
      <vt:lpstr>Διανομή μερίσματος</vt:lpstr>
      <vt:lpstr>Διανομή μερίσματος</vt:lpstr>
      <vt:lpstr>Διανομή μερίσματος</vt:lpstr>
      <vt:lpstr>Διανομή μερίσματος</vt:lpstr>
      <vt:lpstr>Διανομή μερίσματος</vt:lpstr>
      <vt:lpstr>Διανομή μερίσματος</vt:lpstr>
      <vt:lpstr>Διανομή μερίσματος</vt:lpstr>
      <vt:lpstr> Αποκατάσταση</vt:lpstr>
      <vt:lpstr>Αποκατάσταση</vt:lpstr>
      <vt:lpstr>Αποκατάσταση</vt:lpstr>
      <vt:lpstr>Αποκατάσταση (Άρθρο 27)</vt:lpstr>
      <vt:lpstr>Αποκατάσταση (Άρθρο 27)</vt:lpstr>
      <vt:lpstr>Αποκατάσταση (Άρθρο 27)</vt:lpstr>
      <vt:lpstr>Αποκατάσταση (Άρθρο 27)</vt:lpstr>
      <vt:lpstr>Αποκατάσταση (Άρθρο 27)</vt:lpstr>
      <vt:lpstr>Αποκατάσταση (Άρθρο 27)</vt:lpstr>
      <vt:lpstr>Αποκατάσταση (Άρθρο 27)</vt:lpstr>
      <vt:lpstr>Αυτοδίκαιη Αποκατάσταση (Άρθρο 27Α)</vt:lpstr>
      <vt:lpstr>Αυτοδίκαιη Αποκατάσταση (Άρθρο 27Α)</vt:lpstr>
      <vt:lpstr>Αυτοδίκαιη Αποκατάσταση (Άρθρο 27Α)</vt:lpstr>
      <vt:lpstr>Αυτοδίκαιη Αποκατάσταση (Άρθρο 27Α)</vt:lpstr>
      <vt:lpstr>Αυτοδίκαιη Αποκατάσταση (Άρθρο 27Α(9))</vt:lpstr>
      <vt:lpstr>Ακύρωση Διατάγματος Πτώχευσης</vt:lpstr>
      <vt:lpstr>Ακύρωση Διατάγματος Πτώχευσης (Άρθρο 31)</vt:lpstr>
      <vt:lpstr>Ακύρωση Διατάγματος Πτώχευσης (Άρθρο 31)</vt:lpstr>
      <vt:lpstr>Ακύρωση Διατάγματος Πτώχευσης (Άρθρο 31)</vt:lpstr>
      <vt:lpstr>Ακύρωση Διατάγματος Πτώχευσης (Άρθρο 31)</vt:lpstr>
      <vt:lpstr>Σας ευχαριστούμε πολύ για την προσοχή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ΠΤΩΧΕΥΣΗ: ΚΡΙΣΙΜΗ ΣΤΙΓΜΗ  ΚΑΙ ΝΕΑ ΑΡΧΗ</dc:title>
  <dc:creator>Evi Constantinou</dc:creator>
  <cp:lastModifiedBy>Evi Constantinou</cp:lastModifiedBy>
  <cp:revision>101</cp:revision>
  <cp:lastPrinted>2024-11-15T11:36:48Z</cp:lastPrinted>
  <dcterms:created xsi:type="dcterms:W3CDTF">2024-11-07T11:18:07Z</dcterms:created>
  <dcterms:modified xsi:type="dcterms:W3CDTF">2024-12-03T10:47:14Z</dcterms:modified>
</cp:coreProperties>
</file>