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3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6" r:id="rId25"/>
    <p:sldId id="287" r:id="rId26"/>
    <p:sldId id="288" r:id="rId27"/>
    <p:sldId id="289" r:id="rId28"/>
    <p:sldId id="290" r:id="rId29"/>
    <p:sldId id="335" r:id="rId3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42C77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42C77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42C77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42C77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744711" y="137160"/>
            <a:ext cx="3154679" cy="8305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7840" y="622503"/>
            <a:ext cx="11196319" cy="1183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42C77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1853" y="1599438"/>
            <a:ext cx="10810875" cy="4793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68557" y="6465214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manti@insolvency.meci.gov.cy" TargetMode="External"/><Relationship Id="rId2" Type="http://schemas.openxmlformats.org/officeDocument/2006/relationships/hyperlink" Target="mailto:aantoniou@insolvency.meci.gov.cy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3452" y="1446098"/>
            <a:ext cx="978916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4000" b="1" dirty="0">
                <a:solidFill>
                  <a:srgbClr val="36296E"/>
                </a:solidFill>
                <a:latin typeface="Calibri"/>
                <a:cs typeface="Calibri"/>
              </a:rPr>
              <a:t>"Εκκαθαρίσεις Εταιρειών: Θεωρία, Πρακτική και απαντήσεις σε καίρια ερωτήματα"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3452" y="3424518"/>
            <a:ext cx="3974465" cy="3604192"/>
          </a:xfrm>
          <a:prstGeom prst="rect">
            <a:avLst/>
          </a:prstGeom>
        </p:spPr>
        <p:txBody>
          <a:bodyPr vert="horz" wrap="square" lIns="0" tIns="183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dirty="0">
                <a:solidFill>
                  <a:srgbClr val="36296E"/>
                </a:solidFill>
                <a:latin typeface="Calibri"/>
                <a:cs typeface="Calibri"/>
              </a:rPr>
              <a:t>Άγγελος</a:t>
            </a:r>
            <a:r>
              <a:rPr sz="2400" spc="-114" dirty="0">
                <a:solidFill>
                  <a:srgbClr val="36296E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6296E"/>
                </a:solidFill>
                <a:latin typeface="Calibri"/>
                <a:cs typeface="Calibri"/>
              </a:rPr>
              <a:t>Αντωνίου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sz="1600" spc="-10" dirty="0">
                <a:solidFill>
                  <a:srgbClr val="36296E"/>
                </a:solidFill>
                <a:latin typeface="Calibri"/>
                <a:cs typeface="Calibri"/>
              </a:rPr>
              <a:t>Λειτουργός</a:t>
            </a:r>
            <a:r>
              <a:rPr sz="1600" spc="-15" dirty="0">
                <a:solidFill>
                  <a:srgbClr val="36296E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6296E"/>
                </a:solidFill>
                <a:latin typeface="Calibri"/>
                <a:cs typeface="Calibri"/>
              </a:rPr>
              <a:t>Αφερεγγυότητας</a:t>
            </a:r>
            <a:r>
              <a:rPr sz="1600" dirty="0">
                <a:solidFill>
                  <a:srgbClr val="36296E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6296E"/>
                </a:solidFill>
                <a:latin typeface="Calibri"/>
                <a:cs typeface="Calibri"/>
              </a:rPr>
              <a:t>Α’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aantoniou@insolvency.meci.gov.cy</a:t>
            </a:r>
            <a:endParaRPr lang="en-GB" sz="1600"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endParaRPr lang="en-GB" sz="1600"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lang="el-GR" sz="2400" dirty="0" err="1">
                <a:solidFill>
                  <a:srgbClr val="36296E"/>
                </a:solidFill>
                <a:latin typeface="Calibri"/>
                <a:cs typeface="Calibri"/>
              </a:rPr>
              <a:t>Ραφαέλλα</a:t>
            </a:r>
            <a:r>
              <a:rPr lang="el-GR" sz="2400" dirty="0">
                <a:solidFill>
                  <a:srgbClr val="36296E"/>
                </a:solidFill>
                <a:latin typeface="Calibri"/>
                <a:cs typeface="Calibri"/>
              </a:rPr>
              <a:t> Μάντη</a:t>
            </a:r>
            <a:endParaRPr lang="el-GR"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lang="el-GR" sz="1600" spc="-10" dirty="0">
                <a:solidFill>
                  <a:srgbClr val="36296E"/>
                </a:solidFill>
                <a:latin typeface="Calibri"/>
                <a:cs typeface="Calibri"/>
              </a:rPr>
              <a:t>Λειτουργός</a:t>
            </a:r>
            <a:r>
              <a:rPr lang="el-GR" sz="1600" spc="-15" dirty="0">
                <a:solidFill>
                  <a:srgbClr val="36296E"/>
                </a:solidFill>
                <a:latin typeface="Calibri"/>
                <a:cs typeface="Calibri"/>
              </a:rPr>
              <a:t> </a:t>
            </a:r>
            <a:r>
              <a:rPr lang="el-GR" sz="1600" spc="-10" dirty="0">
                <a:solidFill>
                  <a:srgbClr val="36296E"/>
                </a:solidFill>
                <a:latin typeface="Calibri"/>
                <a:cs typeface="Calibri"/>
              </a:rPr>
              <a:t>Αφερεγγυότητας</a:t>
            </a:r>
            <a:endParaRPr lang="el-GR"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lang="en-GB" sz="1600" u="sng" spc="-10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rmanti</a:t>
            </a:r>
            <a:r>
              <a:rPr lang="el-GR"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@insolvency.meci.gov.cy</a:t>
            </a:r>
            <a:endParaRPr lang="el-GR" sz="1600"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endParaRPr lang="en-GB" sz="1600"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922781"/>
            <a:ext cx="1031303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spc="-10" dirty="0">
                <a:latin typeface="Calibri"/>
                <a:cs typeface="Calibri"/>
              </a:rPr>
              <a:t>Καθήκον</a:t>
            </a:r>
            <a:r>
              <a:rPr sz="4000" spc="-14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εκκαθαριστή</a:t>
            </a:r>
            <a:r>
              <a:rPr sz="4000" spc="-114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να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καλεί</a:t>
            </a:r>
            <a:r>
              <a:rPr sz="4000" spc="-15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γενική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συνέλευση </a:t>
            </a:r>
            <a:r>
              <a:rPr sz="4000" dirty="0">
                <a:latin typeface="Calibri"/>
                <a:cs typeface="Calibri"/>
              </a:rPr>
              <a:t>στο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τέλος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κάθε</a:t>
            </a:r>
            <a:r>
              <a:rPr sz="4000" spc="-12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χρόνου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576576"/>
            <a:ext cx="10171430" cy="2615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7200"/>
              </a:lnSpc>
              <a:spcBef>
                <a:spcPts val="1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περίπτωσεις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όπου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συνεχίζεται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περισσότερο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ένα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έτος,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εκκαθαριστής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καλεί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γενική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τέλος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πρώτου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έτους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έναρξη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παρουσιάζει λογαριασμούς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συναλλαγών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4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Επαναλαμβάνεται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 χρονιαία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μέχρι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ολοκλήρωση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spc="-8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z="22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Αφερεγγυότητας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μπορεί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επιτρέψει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μεγαλύτερη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περίοδο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διεξαγωγή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συνέλευσης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343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Σύγκληση</a:t>
            </a:r>
            <a:r>
              <a:rPr sz="4000" spc="-15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Τελικής</a:t>
            </a:r>
            <a:r>
              <a:rPr sz="4000" spc="-14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Συνέλευσης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997202"/>
            <a:ext cx="10358120" cy="19877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Μόλις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υποθέσεις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εκκαθαριστούν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εξολοκλήρου,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συγκαλείτε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 γενική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καλείται</a:t>
            </a:r>
            <a:r>
              <a:rPr sz="2200" spc="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ειδοποίηση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Επίσημη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Εφημερίδα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Δημοκρατίας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ορίζει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ώρα,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τόπο</a:t>
            </a:r>
            <a:r>
              <a:rPr lang="en-GB" sz="2200" spc="-20" dirty="0"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σκοπό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της,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δημοσιεύεται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τουλάχιστον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ένα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μήνα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πριν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343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Τελική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συνέλευση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924939"/>
            <a:ext cx="10144125" cy="3547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340360" indent="-228600">
              <a:lnSpc>
                <a:spcPct val="107200"/>
              </a:lnSpc>
              <a:spcBef>
                <a:spcPts val="1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εκκαθαριστής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ετοιμάζει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λογαριασμό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δείχνει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τρόπο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έγινε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διατέθηκε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η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περιουσία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Παρουσιάζει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λογαριασμό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γενική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μελών,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δίνει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εξηγήσεις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αναφορικά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αυτόν</a:t>
            </a:r>
            <a:endParaRPr sz="2200" dirty="0">
              <a:latin typeface="Calibri"/>
              <a:cs typeface="Calibri"/>
            </a:endParaRPr>
          </a:p>
          <a:p>
            <a:pPr marL="241300" marR="705485" indent="-228600">
              <a:lnSpc>
                <a:spcPct val="107200"/>
              </a:lnSpc>
              <a:spcBef>
                <a:spcPts val="1789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Εντός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μιας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εβδομάδας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μετά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παραδίδει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</a:t>
            </a:r>
            <a:r>
              <a:rPr lang="en-GB" sz="2200" dirty="0">
                <a:solidFill>
                  <a:srgbClr val="534185"/>
                </a:solidFill>
                <a:latin typeface="Calibri"/>
                <a:cs typeface="Calibri"/>
              </a:rPr>
              <a:t>A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ντίγρ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αφο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του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λογαριασμού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μαζί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έκθεση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4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λογίζεται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διαλύθηκε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3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μήνες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μετά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εγγραφή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λογαριασμού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έκθεσης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lang="en-GB" sz="2200" dirty="0">
                <a:latin typeface="Calibri"/>
                <a:cs typeface="Calibri"/>
              </a:rPr>
              <a:t> </a:t>
            </a:r>
            <a:r>
              <a:rPr lang="en-GB" sz="2200" spc="-10" dirty="0">
                <a:solidFill>
                  <a:srgbClr val="534185"/>
                </a:solidFill>
                <a:latin typeface="Calibri"/>
                <a:cs typeface="Calibri"/>
              </a:rPr>
              <a:t>TA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922781"/>
            <a:ext cx="1025906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spc="-10" dirty="0">
                <a:latin typeface="Calibri"/>
                <a:cs typeface="Calibri"/>
              </a:rPr>
              <a:t>Καθήκον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εκκαθαριστή</a:t>
            </a:r>
            <a:r>
              <a:rPr sz="4000" spc="-12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να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spc="-20" dirty="0">
                <a:latin typeface="Calibri"/>
                <a:cs typeface="Calibri"/>
              </a:rPr>
              <a:t>καλέσει</a:t>
            </a:r>
            <a:r>
              <a:rPr sz="4000" spc="-15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συνέλευση</a:t>
            </a:r>
            <a:r>
              <a:rPr sz="4000" spc="-14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των </a:t>
            </a:r>
            <a:r>
              <a:rPr sz="4000" dirty="0">
                <a:latin typeface="Calibri"/>
                <a:cs typeface="Calibri"/>
              </a:rPr>
              <a:t>πιστωτών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σε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περίπτωση</a:t>
            </a:r>
            <a:r>
              <a:rPr sz="4000" spc="-12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αφερεγγυότητας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450668"/>
            <a:ext cx="10260965" cy="1724831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25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Αν,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περίπτωση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άρχισε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μετά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έναρξη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ισχύος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Νόμου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αυτού,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εκκαθαριστής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έχει</a:t>
            </a:r>
            <a:r>
              <a:rPr lang="en-GB" sz="2200" spc="-20" dirty="0"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τά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οποιοδήποτε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χρόνο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γνώμη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θέση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πληρώσει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χρέη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lang="en-GB" sz="2200" spc="-25" dirty="0"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κέρ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αιο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περίοδο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αναφέρεται στη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δήλωση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σύμφωνα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άρθρο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266,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αυτός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συγκαλεί</a:t>
            </a:r>
            <a:r>
              <a:rPr lang="en-GB" sz="2200" spc="-10" dirty="0"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μέσως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πιστωτών,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θέτει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κατάσταση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ενεργητικού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παθητικού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της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82321" rIns="0" bIns="0" rtlCol="0">
            <a:spAutoFit/>
          </a:bodyPr>
          <a:lstStyle/>
          <a:p>
            <a:pPr marL="4396105" marR="5080" indent="-2773045">
              <a:lnSpc>
                <a:spcPts val="6480"/>
              </a:lnSpc>
              <a:spcBef>
                <a:spcPts val="915"/>
              </a:spcBef>
            </a:pPr>
            <a:r>
              <a:rPr sz="6000" spc="-30" dirty="0">
                <a:solidFill>
                  <a:srgbClr val="534185"/>
                </a:solidFill>
                <a:latin typeface="Calibri Light"/>
                <a:cs typeface="Calibri Light"/>
              </a:rPr>
              <a:t>Εκούσιες</a:t>
            </a:r>
            <a:r>
              <a:rPr sz="6000" spc="-260" dirty="0">
                <a:solidFill>
                  <a:srgbClr val="534185"/>
                </a:solidFill>
                <a:latin typeface="Calibri Light"/>
                <a:cs typeface="Calibri Light"/>
              </a:rPr>
              <a:t> </a:t>
            </a:r>
            <a:r>
              <a:rPr sz="6000" spc="-50" dirty="0">
                <a:solidFill>
                  <a:srgbClr val="534185"/>
                </a:solidFill>
                <a:latin typeface="Calibri Light"/>
                <a:cs typeface="Calibri Light"/>
              </a:rPr>
              <a:t>Εκκαθαρίσεις</a:t>
            </a:r>
            <a:r>
              <a:rPr sz="6000" spc="-254" dirty="0">
                <a:solidFill>
                  <a:srgbClr val="534185"/>
                </a:solidFill>
                <a:latin typeface="Calibri Light"/>
                <a:cs typeface="Calibri Light"/>
              </a:rPr>
              <a:t> </a:t>
            </a:r>
            <a:r>
              <a:rPr sz="6000" spc="-25" dirty="0">
                <a:solidFill>
                  <a:srgbClr val="534185"/>
                </a:solidFill>
                <a:latin typeface="Calibri Light"/>
                <a:cs typeface="Calibri Light"/>
              </a:rPr>
              <a:t>από </a:t>
            </a:r>
            <a:r>
              <a:rPr sz="6000" spc="-10" dirty="0">
                <a:solidFill>
                  <a:srgbClr val="534185"/>
                </a:solidFill>
                <a:latin typeface="Calibri Light"/>
                <a:cs typeface="Calibri Light"/>
              </a:rPr>
              <a:t>Πιστωτές</a:t>
            </a:r>
            <a:endParaRPr sz="6000" dirty="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7840" y="622503"/>
            <a:ext cx="1119631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Εκούσια</a:t>
            </a:r>
            <a:r>
              <a:rPr sz="4000" spc="-16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Εκκαθάριση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από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lang="el-GR" sz="4000" spc="-10" dirty="0">
                <a:latin typeface="Calibri"/>
                <a:cs typeface="Calibri"/>
              </a:rPr>
              <a:t>Π</a:t>
            </a:r>
            <a:r>
              <a:rPr sz="4000" spc="-10" dirty="0" err="1">
                <a:latin typeface="Calibri"/>
                <a:cs typeface="Calibri"/>
              </a:rPr>
              <a:t>ιστωτές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01853" y="1599438"/>
            <a:ext cx="10810875" cy="4212794"/>
          </a:xfrm>
          <a:prstGeom prst="rect">
            <a:avLst/>
          </a:prstGeom>
        </p:spPr>
        <p:txBody>
          <a:bodyPr vert="horz" wrap="square" lIns="0" tIns="264261" rIns="0" bIns="0" rtlCol="0">
            <a:spAutoFit/>
          </a:bodyPr>
          <a:lstStyle/>
          <a:p>
            <a:pPr marL="855344" indent="-227965">
              <a:lnSpc>
                <a:spcPct val="100000"/>
              </a:lnSpc>
              <a:spcBef>
                <a:spcPts val="254"/>
              </a:spcBef>
              <a:buFont typeface="Microsoft Sans Serif"/>
              <a:buChar char="•"/>
              <a:tabLst>
                <a:tab pos="855980" algn="l"/>
              </a:tabLst>
            </a:pPr>
            <a:r>
              <a:rPr sz="2200" dirty="0">
                <a:solidFill>
                  <a:srgbClr val="534185"/>
                </a:solidFill>
              </a:rPr>
              <a:t>Όταν</a:t>
            </a:r>
            <a:r>
              <a:rPr sz="2200" spc="-4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η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εταιρεία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δεν</a:t>
            </a:r>
            <a:r>
              <a:rPr sz="2200" spc="-4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δύναται,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εξαιτίας</a:t>
            </a:r>
            <a:r>
              <a:rPr sz="2200" spc="-4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των</a:t>
            </a:r>
            <a:r>
              <a:rPr sz="2200" spc="-3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υποχρεώσεών</a:t>
            </a:r>
            <a:r>
              <a:rPr sz="2200" spc="-3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της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να</a:t>
            </a:r>
            <a:r>
              <a:rPr sz="2200" spc="-4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συνεχίσει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τις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εργασίες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της,</a:t>
            </a:r>
            <a:r>
              <a:rPr sz="2200" spc="-3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και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spc="-25" dirty="0">
                <a:solidFill>
                  <a:srgbClr val="534185"/>
                </a:solidFill>
              </a:rPr>
              <a:t>ότι</a:t>
            </a:r>
            <a:r>
              <a:rPr lang="el-GR" sz="2200" spc="-25" dirty="0"/>
              <a:t> </a:t>
            </a:r>
            <a:r>
              <a:rPr sz="2200" dirty="0" err="1">
                <a:solidFill>
                  <a:srgbClr val="534185"/>
                </a:solidFill>
              </a:rPr>
              <a:t>είν</a:t>
            </a:r>
            <a:r>
              <a:rPr sz="2200" dirty="0">
                <a:solidFill>
                  <a:srgbClr val="534185"/>
                </a:solidFill>
              </a:rPr>
              <a:t>αι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συμβουλεύσιμο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να</a:t>
            </a:r>
            <a:r>
              <a:rPr sz="2200" spc="-3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εκκαθαριστεί,</a:t>
            </a:r>
            <a:r>
              <a:rPr sz="2200" spc="-3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προχωρά</a:t>
            </a:r>
            <a:r>
              <a:rPr sz="2200" spc="-1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με</a:t>
            </a:r>
            <a:r>
              <a:rPr sz="2200" spc="-3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έκτακτο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ψήφισμα</a:t>
            </a:r>
            <a:r>
              <a:rPr sz="2200" spc="-10" dirty="0">
                <a:solidFill>
                  <a:srgbClr val="534185"/>
                </a:solidFill>
              </a:rPr>
              <a:t> εκούσιας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εκκαθάρισης</a:t>
            </a:r>
            <a:endParaRPr sz="2200" dirty="0"/>
          </a:p>
          <a:p>
            <a:pPr marL="855980" marR="923290" indent="-228600">
              <a:lnSpc>
                <a:spcPct val="106800"/>
              </a:lnSpc>
              <a:spcBef>
                <a:spcPts val="1805"/>
              </a:spcBef>
              <a:buFont typeface="Microsoft Sans Serif"/>
              <a:buChar char="•"/>
              <a:tabLst>
                <a:tab pos="856615" algn="l"/>
              </a:tabLst>
            </a:pPr>
            <a:r>
              <a:rPr sz="2200" dirty="0">
                <a:solidFill>
                  <a:srgbClr val="534185"/>
                </a:solidFill>
              </a:rPr>
              <a:t>Η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ουσιαστική</a:t>
            </a:r>
            <a:r>
              <a:rPr sz="2200" spc="-3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διαφορά</a:t>
            </a:r>
            <a:r>
              <a:rPr sz="2200" spc="-3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είναι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ότι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η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εταιρεία</a:t>
            </a:r>
            <a:r>
              <a:rPr sz="2200" spc="-3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είναι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αφερέγγυα</a:t>
            </a:r>
            <a:r>
              <a:rPr sz="2200" spc="-7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και</a:t>
            </a:r>
            <a:r>
              <a:rPr sz="2200" spc="-9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δεν</a:t>
            </a:r>
            <a:r>
              <a:rPr lang="el-GR" sz="2200" spc="-5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πα</a:t>
            </a:r>
            <a:r>
              <a:rPr sz="2200" spc="-10" dirty="0" err="1">
                <a:solidFill>
                  <a:srgbClr val="534185"/>
                </a:solidFill>
              </a:rPr>
              <a:t>ρουσιάζετ</a:t>
            </a:r>
            <a:r>
              <a:rPr sz="2200" spc="-10" dirty="0">
                <a:solidFill>
                  <a:srgbClr val="534185"/>
                </a:solidFill>
              </a:rPr>
              <a:t>αι</a:t>
            </a:r>
            <a:r>
              <a:rPr sz="2200" spc="-3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δήλωση φερεγγυότητας</a:t>
            </a:r>
            <a:endParaRPr sz="2200" dirty="0"/>
          </a:p>
          <a:p>
            <a:pPr marL="855344" indent="-227965">
              <a:lnSpc>
                <a:spcPct val="100000"/>
              </a:lnSpc>
              <a:spcBef>
                <a:spcPts val="1964"/>
              </a:spcBef>
              <a:buFont typeface="Microsoft Sans Serif"/>
              <a:buChar char="•"/>
              <a:tabLst>
                <a:tab pos="855980" algn="l"/>
              </a:tabLst>
            </a:pPr>
            <a:r>
              <a:rPr sz="2200" dirty="0">
                <a:solidFill>
                  <a:srgbClr val="534185"/>
                </a:solidFill>
              </a:rPr>
              <a:t>Επιπρόσθετα</a:t>
            </a:r>
            <a:r>
              <a:rPr sz="2200" spc="-2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της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σύγκλησης</a:t>
            </a:r>
            <a:r>
              <a:rPr sz="2200" spc="-6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γενικής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συνέλευσης</a:t>
            </a:r>
            <a:r>
              <a:rPr sz="2200" spc="-7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των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μελών,</a:t>
            </a:r>
            <a:r>
              <a:rPr sz="2200" spc="-4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συγκαλείται</a:t>
            </a:r>
            <a:r>
              <a:rPr sz="2200" spc="-6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και</a:t>
            </a:r>
            <a:r>
              <a:rPr sz="2200" spc="-6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συνέλευση</a:t>
            </a:r>
            <a:r>
              <a:rPr sz="2200" spc="-70" dirty="0">
                <a:solidFill>
                  <a:srgbClr val="534185"/>
                </a:solidFill>
              </a:rPr>
              <a:t> </a:t>
            </a:r>
            <a:r>
              <a:rPr sz="2200" spc="-25" dirty="0">
                <a:solidFill>
                  <a:srgbClr val="534185"/>
                </a:solidFill>
              </a:rPr>
              <a:t>των</a:t>
            </a:r>
            <a:r>
              <a:rPr lang="el-GR" sz="2200" spc="-25" dirty="0"/>
              <a:t> </a:t>
            </a:r>
            <a:r>
              <a:rPr sz="2200" dirty="0">
                <a:solidFill>
                  <a:srgbClr val="534185"/>
                </a:solidFill>
              </a:rPr>
              <a:t>π</a:t>
            </a:r>
            <a:r>
              <a:rPr sz="2200" dirty="0" err="1">
                <a:solidFill>
                  <a:srgbClr val="534185"/>
                </a:solidFill>
              </a:rPr>
              <a:t>ιστωτών</a:t>
            </a:r>
            <a:r>
              <a:rPr sz="2200" spc="-2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όπου</a:t>
            </a:r>
            <a:r>
              <a:rPr sz="2200" spc="-4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υποβάλλεται,</a:t>
            </a:r>
            <a:r>
              <a:rPr sz="2200" spc="-3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αντί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της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δήλωσης</a:t>
            </a:r>
            <a:r>
              <a:rPr sz="2200" spc="-2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φερεγγυότητας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και</a:t>
            </a:r>
            <a:r>
              <a:rPr sz="2200" spc="-6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κατάστασης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ενεργητικού</a:t>
            </a:r>
            <a:r>
              <a:rPr sz="2200" spc="-45" dirty="0">
                <a:solidFill>
                  <a:srgbClr val="534185"/>
                </a:solidFill>
              </a:rPr>
              <a:t> </a:t>
            </a:r>
            <a:r>
              <a:rPr sz="2200" spc="-25" dirty="0">
                <a:solidFill>
                  <a:srgbClr val="534185"/>
                </a:solidFill>
              </a:rPr>
              <a:t>και </a:t>
            </a:r>
            <a:r>
              <a:rPr sz="2200" spc="-10" dirty="0">
                <a:solidFill>
                  <a:srgbClr val="534185"/>
                </a:solidFill>
              </a:rPr>
              <a:t>παθητικού,</a:t>
            </a:r>
            <a:r>
              <a:rPr sz="2200" spc="-4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πλήρης</a:t>
            </a:r>
            <a:r>
              <a:rPr sz="2200" spc="-6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έκθεση</a:t>
            </a:r>
            <a:r>
              <a:rPr sz="2200" spc="-6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για</a:t>
            </a:r>
            <a:r>
              <a:rPr sz="2200" spc="-6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την</a:t>
            </a:r>
            <a:r>
              <a:rPr sz="2200" spc="-60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κατάσταση</a:t>
            </a:r>
            <a:r>
              <a:rPr sz="2200" spc="-7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των</a:t>
            </a:r>
            <a:r>
              <a:rPr sz="2200" spc="-5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υποθέσεων</a:t>
            </a:r>
            <a:r>
              <a:rPr sz="2200" spc="-6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της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εταιρείας,</a:t>
            </a:r>
            <a:r>
              <a:rPr sz="2200" spc="-5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κατάλογο</a:t>
            </a:r>
            <a:r>
              <a:rPr sz="2200" spc="-6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πιστωτών</a:t>
            </a:r>
            <a:r>
              <a:rPr sz="2200" spc="-20" dirty="0">
                <a:solidFill>
                  <a:srgbClr val="534185"/>
                </a:solidFill>
              </a:rPr>
              <a:t> </a:t>
            </a:r>
            <a:r>
              <a:rPr sz="2200" spc="-25" dirty="0">
                <a:solidFill>
                  <a:srgbClr val="534185"/>
                </a:solidFill>
              </a:rPr>
              <a:t>και</a:t>
            </a:r>
            <a:r>
              <a:rPr lang="el-GR" sz="2200" spc="-25" dirty="0"/>
              <a:t> </a:t>
            </a:r>
            <a:r>
              <a:rPr sz="2200" dirty="0" err="1">
                <a:solidFill>
                  <a:srgbClr val="534185"/>
                </a:solidFill>
              </a:rPr>
              <a:t>του</a:t>
            </a:r>
            <a:r>
              <a:rPr sz="2200" spc="-3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υπολογισμένου</a:t>
            </a:r>
            <a:r>
              <a:rPr sz="2200" spc="-15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ποσού</a:t>
            </a:r>
            <a:r>
              <a:rPr sz="2200" spc="-10" dirty="0">
                <a:solidFill>
                  <a:srgbClr val="534185"/>
                </a:solidFill>
              </a:rPr>
              <a:t> </a:t>
            </a:r>
            <a:r>
              <a:rPr sz="2200" dirty="0">
                <a:solidFill>
                  <a:srgbClr val="534185"/>
                </a:solidFill>
              </a:rPr>
              <a:t>των</a:t>
            </a:r>
            <a:r>
              <a:rPr sz="2200" spc="-15" dirty="0">
                <a:solidFill>
                  <a:srgbClr val="534185"/>
                </a:solidFill>
              </a:rPr>
              <a:t> </a:t>
            </a:r>
            <a:r>
              <a:rPr sz="2200" spc="-10" dirty="0">
                <a:solidFill>
                  <a:srgbClr val="534185"/>
                </a:solidFill>
              </a:rPr>
              <a:t>απαιτήσεων</a:t>
            </a:r>
            <a:r>
              <a:rPr sz="2200" spc="-15" dirty="0">
                <a:solidFill>
                  <a:srgbClr val="534185"/>
                </a:solidFill>
              </a:rPr>
              <a:t> </a:t>
            </a:r>
            <a:r>
              <a:rPr sz="2200" spc="-20" dirty="0">
                <a:solidFill>
                  <a:srgbClr val="534185"/>
                </a:solidFill>
              </a:rPr>
              <a:t>τους</a:t>
            </a:r>
            <a:endParaRPr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7840" y="622503"/>
            <a:ext cx="1119631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Εκούσια</a:t>
            </a:r>
            <a:r>
              <a:rPr sz="4000" spc="-16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Εκκαθάριση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από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lang="el-GR" sz="4000" spc="-10" dirty="0">
                <a:latin typeface="Calibri"/>
                <a:cs typeface="Calibri"/>
              </a:rPr>
              <a:t>Π</a:t>
            </a:r>
            <a:r>
              <a:rPr sz="4000" spc="-10" dirty="0" err="1">
                <a:latin typeface="Calibri"/>
                <a:cs typeface="Calibri"/>
              </a:rPr>
              <a:t>ιστωτές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30400"/>
            <a:ext cx="10295255" cy="40806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250190" indent="-228600">
              <a:lnSpc>
                <a:spcPct val="107300"/>
              </a:lnSpc>
              <a:spcBef>
                <a:spcPts val="9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μεριμνά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κληθεί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μετόχων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καθώς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πιστωτών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ημέρα,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την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επόμενη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ημέρα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ακολουθεί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ημέρα,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συνέλθει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οποία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υποβληθεί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το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endParaRPr sz="2200" dirty="0">
              <a:latin typeface="Calibri"/>
              <a:cs typeface="Calibri"/>
            </a:endParaRPr>
          </a:p>
          <a:p>
            <a:pPr marL="241300" marR="473075" indent="-228600">
              <a:lnSpc>
                <a:spcPct val="107200"/>
              </a:lnSpc>
              <a:spcBef>
                <a:spcPts val="179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πρέπει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μεριμνήσει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σταλούν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ειδοποιήσεις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αναφερόμενη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πιστωτών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ταχυδρομικώς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στους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πιστωτές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ταυτόχρονα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αποστολή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ειδοποιήσεων</a:t>
            </a:r>
            <a:r>
              <a:rPr sz="2200" spc="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αναφερόμενης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συνέλευσης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7000"/>
              </a:lnSpc>
              <a:spcBef>
                <a:spcPts val="18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Τέλος,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πρέπει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μεριμνήσει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δημοσιευτεί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ειδοποίηση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συνέλευσης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πιστωτών</a:t>
            </a:r>
            <a:r>
              <a:rPr sz="2200" spc="50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μια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φορά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Επίσημη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Εφημερίδα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Δημοκρατίας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μια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φορά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τουλάχιστον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δύο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τοπικές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εφημερίδες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κυκλοφορούν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επαρχία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βρίσκεται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εγγεγραμμένο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γραφείο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κύριος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τόπος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εργασιών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922781"/>
            <a:ext cx="987234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dirty="0">
                <a:latin typeface="Calibri"/>
                <a:cs typeface="Calibri"/>
              </a:rPr>
              <a:t>Ψήφισμα</a:t>
            </a:r>
            <a:r>
              <a:rPr sz="4000" spc="-12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για</a:t>
            </a:r>
            <a:r>
              <a:rPr sz="4000" spc="-12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Εκούσια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Εκκαθάριση</a:t>
            </a:r>
            <a:r>
              <a:rPr sz="4000" spc="-10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από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Μέλη</a:t>
            </a:r>
            <a:r>
              <a:rPr sz="4000" spc="-120" dirty="0">
                <a:latin typeface="Calibri"/>
                <a:cs typeface="Calibri"/>
              </a:rPr>
              <a:t> </a:t>
            </a:r>
            <a:r>
              <a:rPr sz="4000" spc="-50" dirty="0">
                <a:latin typeface="Calibri"/>
                <a:cs typeface="Calibri"/>
              </a:rPr>
              <a:t>&amp; </a:t>
            </a:r>
            <a:r>
              <a:rPr sz="4000" spc="-10" dirty="0">
                <a:latin typeface="Calibri"/>
                <a:cs typeface="Calibri"/>
              </a:rPr>
              <a:t>Πιστωτές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196541"/>
            <a:ext cx="10282555" cy="44826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735" indent="-28003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92735" algn="l"/>
              </a:tabLst>
            </a:pP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Αποφασίζεται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έκτακτο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Διορισμός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εκκαθαριστή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–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επικυρώνεται</a:t>
            </a:r>
            <a:r>
              <a:rPr sz="2200" spc="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πιστωτές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θεωρείται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αρχίζει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έγκρισης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ψηφίσματος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γι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σταματούν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εργασίες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6700"/>
              </a:lnSpc>
              <a:spcBef>
                <a:spcPts val="18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Εντός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15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ημερών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έγκριση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ψηφίσματος,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παραδίδεται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Αφερεγγυότητας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αντίγραφο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ψηφίσματος,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οποίο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προβαίνει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εγγραφή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μητρώο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Εκκαθαρίσεων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διατηρεί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Ενημερώνεται το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Εφόρου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Εταιρειών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(από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ΤΑ)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εγγραφή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μητρώο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Εταιρειών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7000" y="1278636"/>
            <a:ext cx="3822173" cy="5411326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14E3AB98-4F9B-98B5-1EA6-DB5596525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1278636"/>
            <a:ext cx="3851702" cy="541132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7840" y="622503"/>
            <a:ext cx="1119631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Εκούσια</a:t>
            </a:r>
            <a:r>
              <a:rPr sz="4000" spc="-16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Εκκαθάριση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από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lang="el-GR" sz="4000" spc="-10" dirty="0">
                <a:latin typeface="Calibri"/>
                <a:cs typeface="Calibri"/>
              </a:rPr>
              <a:t>Π</a:t>
            </a:r>
            <a:r>
              <a:rPr sz="4000" spc="-10" dirty="0" err="1">
                <a:latin typeface="Calibri"/>
                <a:cs typeface="Calibri"/>
              </a:rPr>
              <a:t>ιστωτές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49882"/>
            <a:ext cx="10131425" cy="2458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Τον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πρώτο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λόγο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αποφάσεις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τον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έχουν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πιστωτές</a:t>
            </a:r>
            <a:endParaRPr sz="1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6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Επικύρωση</a:t>
            </a:r>
            <a:r>
              <a:rPr sz="15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διορισμού</a:t>
            </a:r>
            <a:r>
              <a:rPr sz="15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34185"/>
                </a:solidFill>
                <a:latin typeface="Calibri"/>
                <a:cs typeface="Calibri"/>
              </a:rPr>
              <a:t>εκκαθαριστή</a:t>
            </a:r>
            <a:endParaRPr sz="15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35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Καθορίζουν</a:t>
            </a:r>
            <a:r>
              <a:rPr sz="15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15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αμοιβή</a:t>
            </a:r>
            <a:r>
              <a:rPr sz="15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15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5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34185"/>
                </a:solidFill>
                <a:latin typeface="Calibri"/>
                <a:cs typeface="Calibri"/>
              </a:rPr>
              <a:t>εγκρίνουν</a:t>
            </a:r>
            <a:r>
              <a:rPr sz="15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τις</a:t>
            </a:r>
            <a:r>
              <a:rPr sz="15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ενέργειες</a:t>
            </a:r>
            <a:r>
              <a:rPr sz="15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15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34185"/>
                </a:solidFill>
                <a:latin typeface="Calibri"/>
                <a:cs typeface="Calibri"/>
              </a:rPr>
              <a:t>όπου</a:t>
            </a:r>
            <a:r>
              <a:rPr sz="15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34185"/>
                </a:solidFill>
                <a:latin typeface="Calibri"/>
                <a:cs typeface="Calibri"/>
              </a:rPr>
              <a:t>απαιτείται</a:t>
            </a:r>
            <a:endParaRPr sz="15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85"/>
              </a:spcBef>
              <a:buClr>
                <a:srgbClr val="534185"/>
              </a:buClr>
              <a:buFont typeface="Microsoft Sans Serif"/>
              <a:buChar char="•"/>
            </a:pPr>
            <a:endParaRPr sz="15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Microsoft Sans Serif"/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περιπτώσεις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έχουμε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σύγκληση</a:t>
            </a:r>
            <a:r>
              <a:rPr sz="18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γενικής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συνελεύσης,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πρέπει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συγκαλόνται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συνελεύσεις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των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45"/>
              </a:spcBef>
            </a:pP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πιστωτών</a:t>
            </a:r>
            <a:endParaRPr sz="1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18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διαλύεται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18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αρνητικό</a:t>
            </a:r>
            <a:r>
              <a:rPr sz="18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υπόλοιπο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8" y="922781"/>
            <a:ext cx="5102861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l-GR" sz="4000" spc="-10" dirty="0">
                <a:latin typeface="Calibri"/>
                <a:cs typeface="Calibri"/>
              </a:rPr>
              <a:t>Τμήμα Αφερεγγυότητας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92046"/>
            <a:ext cx="9425305" cy="3826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lang="el-GR" sz="2200" dirty="0">
                <a:solidFill>
                  <a:srgbClr val="534185"/>
                </a:solidFill>
                <a:latin typeface="Calibri"/>
                <a:cs typeface="Calibri"/>
              </a:rPr>
              <a:t>Το Τμήμα Αφερεγγυότητας (ΤΑ) συστάθηκε την 1η Ιανουαρίου 2020, σε συνέχεια της λήψης σχετικής Υπουργικής απόφασης στις 22 Μαΐου 2019</a:t>
            </a: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endParaRPr lang="el-GR" sz="2200" dirty="0">
              <a:solidFill>
                <a:srgbClr val="534185"/>
              </a:solidFill>
              <a:latin typeface="Calibri"/>
              <a:cs typeface="Calibri"/>
            </a:endParaRPr>
          </a:p>
          <a:p>
            <a:pPr marL="240665" lvl="1" indent="-227965"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lang="el-GR" sz="2200" dirty="0">
                <a:solidFill>
                  <a:srgbClr val="534185"/>
                </a:solidFill>
                <a:latin typeface="Calibri"/>
                <a:cs typeface="Calibri"/>
              </a:rPr>
              <a:t>Ανάλαβε τις αρμοδιότητες της Υπηρεσίας Αφερεγγυότητας, του Επίσημου Παραλήπτη και τις αρμοδιότητες του Κλάδου Εταιρειών του Τμήματος Εφόρου Εταιρειών και Επίσημου Παραλήπτη όσο αφορά:</a:t>
            </a:r>
          </a:p>
          <a:p>
            <a:pPr marL="12700" lvl="1">
              <a:spcBef>
                <a:spcPts val="100"/>
              </a:spcBef>
              <a:tabLst>
                <a:tab pos="240665" algn="l"/>
              </a:tabLst>
            </a:pPr>
            <a:endParaRPr lang="el-GR" sz="2800" dirty="0">
              <a:solidFill>
                <a:srgbClr val="534185"/>
              </a:solidFill>
              <a:latin typeface="Calibri"/>
              <a:cs typeface="Calibri"/>
            </a:endParaRPr>
          </a:p>
          <a:p>
            <a:pPr marL="584200" lvl="8" indent="-571500">
              <a:spcBef>
                <a:spcPts val="100"/>
              </a:spcBef>
              <a:buFont typeface="+mj-lt"/>
              <a:buAutoNum type="romanLcPeriod"/>
              <a:tabLst>
                <a:tab pos="240665" algn="l"/>
              </a:tabLst>
            </a:pP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τις εκκαθαρίσεις εταιρειών,</a:t>
            </a:r>
          </a:p>
          <a:p>
            <a:pPr marL="584200" lvl="8" indent="-571500">
              <a:spcBef>
                <a:spcPts val="100"/>
              </a:spcBef>
              <a:buFont typeface="+mj-lt"/>
              <a:buAutoNum type="romanLcPeriod"/>
              <a:tabLst>
                <a:tab pos="240665" algn="l"/>
              </a:tabLst>
            </a:pP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 διορισμό Διαχειριστή ή Παραλήπτη και</a:t>
            </a:r>
          </a:p>
          <a:p>
            <a:pPr marL="584200" lvl="8" indent="-571500">
              <a:spcBef>
                <a:spcPts val="100"/>
              </a:spcBef>
              <a:buFont typeface="+mj-lt"/>
              <a:buAutoNum type="romanLcPeriod"/>
              <a:tabLst>
                <a:tab pos="240665" algn="l"/>
              </a:tabLst>
            </a:pP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 μηχανισμό για την αναδιάρθρωση χρέους εταιρειών</a:t>
            </a: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endParaRPr lang="el-GR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7272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Τροποποιήσεις</a:t>
            </a:r>
            <a:r>
              <a:rPr sz="4000" spc="-6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στις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διαδικάσιες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4400" y="1524000"/>
            <a:ext cx="10025380" cy="51525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Τερματισμός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Εκούσιας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Μέλη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απόφαση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Μετόχων</a:t>
            </a:r>
            <a:endParaRPr sz="2200"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65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ισχύ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2018 –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Παλαιότερα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μόνο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Διάταγμα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Δικαστηρίου</a:t>
            </a:r>
            <a:endParaRPr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2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Εγκύκλιος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όλους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ΣΑ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οποία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εξηγούσε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διαδικασία</a:t>
            </a:r>
            <a:endParaRPr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3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εφαρμόζεται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 περιπτώσεις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ήδη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καταχωρήθηκαν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και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εγγράφηκαν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τελικοί</a:t>
            </a:r>
            <a:r>
              <a:rPr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λογαριασμοί</a:t>
            </a:r>
            <a:endParaRPr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80"/>
              </a:spcBef>
              <a:buClr>
                <a:srgbClr val="534185"/>
              </a:buClr>
              <a:buFont typeface="Microsoft Sans Serif"/>
              <a:buChar char="•"/>
            </a:pPr>
            <a:endParaRPr sz="14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Παραίτηση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εκκαθαριστή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διαδικάσια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Εκούσιας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endParaRPr sz="2200"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7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Λανθασμένα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 ζητούσε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Διάταγμα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Δικαστηρίου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απαλλαγή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 του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εκκαθαριστή</a:t>
            </a:r>
            <a:endParaRPr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2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Πολλαπλάσια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αιτήματα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παραίτηση,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λόγω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εξωτερικού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περιβάλλοντος</a:t>
            </a:r>
            <a:endParaRPr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25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Ειδοποίηση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εκκαθαριστή</a:t>
            </a:r>
            <a:r>
              <a:rPr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παραιτήθηκε</a:t>
            </a:r>
            <a:endParaRPr dirty="0">
              <a:latin typeface="Calibri"/>
              <a:cs typeface="Calibri"/>
            </a:endParaRPr>
          </a:p>
          <a:p>
            <a:pPr marL="698500" marR="5080" lvl="1" indent="-228600">
              <a:lnSpc>
                <a:spcPct val="106400"/>
              </a:lnSpc>
              <a:spcBef>
                <a:spcPts val="131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περιπτώσεις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όπου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αναπληρώνεται,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προχωρά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αίτημα</a:t>
            </a:r>
            <a:r>
              <a:rPr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στον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Έφορο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Εταιρειών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διαγραφή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εταιρείας (Α.327(4))</a:t>
            </a:r>
            <a:endParaRPr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95"/>
              </a:spcBef>
              <a:buClr>
                <a:srgbClr val="534185"/>
              </a:buClr>
              <a:buFont typeface="Microsoft Sans Serif"/>
              <a:buChar char="•"/>
            </a:pP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Καταχώρηση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πρωτότυπων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εγγράφων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–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π.χ.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ψηφισμάτων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47776"/>
            <a:ext cx="6597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Συμβουλές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για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αποφυγή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λαθών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95017"/>
            <a:ext cx="10244455" cy="4358757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41300" marR="323850" indent="-228600">
              <a:lnSpc>
                <a:spcPct val="80000"/>
              </a:lnSpc>
              <a:spcBef>
                <a:spcPts val="5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Δήλωση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Φερεγγυότητας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προηγείται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ψηφίσματος.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Σύμφωνα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Α.266(2)(α)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περί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Εταιρειών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Νόμου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Κεφ.</a:t>
            </a:r>
            <a:r>
              <a:rPr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113,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αυτή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γίνεται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πέντε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εβδομάδες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προηγούνται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endParaRPr dirty="0">
              <a:latin typeface="Calibri"/>
              <a:cs typeface="Calibri"/>
            </a:endParaRPr>
          </a:p>
          <a:p>
            <a:pPr marL="241300">
              <a:lnSpc>
                <a:spcPts val="1730"/>
              </a:lnSpc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έγκρισης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ψηφίσματος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dirty="0">
              <a:latin typeface="Calibri"/>
              <a:cs typeface="Calibri"/>
            </a:endParaRPr>
          </a:p>
          <a:p>
            <a:pPr marL="241300" marR="5080" indent="-228600">
              <a:lnSpc>
                <a:spcPct val="80000"/>
              </a:lnSpc>
              <a:spcBef>
                <a:spcPts val="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Συμπληρώνεται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b="1" u="sng" dirty="0">
                <a:solidFill>
                  <a:srgbClr val="534185"/>
                </a:solidFill>
                <a:uFill>
                  <a:solidFill>
                    <a:srgbClr val="534185"/>
                  </a:solidFill>
                </a:uFill>
                <a:latin typeface="Calibri"/>
                <a:cs typeface="Calibri"/>
              </a:rPr>
              <a:t>πλειοψηφία</a:t>
            </a:r>
            <a:r>
              <a:rPr b="1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συμβούλων.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Όταν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έχουμε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δύο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σύμβουλους,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ένας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αποτελεί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πλειοψηφία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20"/>
              </a:spcBef>
              <a:buClr>
                <a:srgbClr val="534185"/>
              </a:buClr>
              <a:buFont typeface="Microsoft Sans Serif"/>
              <a:buChar char="•"/>
            </a:pPr>
            <a:endParaRPr dirty="0">
              <a:latin typeface="Calibri"/>
              <a:cs typeface="Calibri"/>
            </a:endParaRPr>
          </a:p>
          <a:p>
            <a:pPr marL="241300" marR="217170" indent="-228600">
              <a:lnSpc>
                <a:spcPct val="80000"/>
              </a:lnSpc>
              <a:spcBef>
                <a:spcPts val="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Κάποιες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φορές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δηλώνεται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ως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Κατάστασης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Ενεργητικού</a:t>
            </a:r>
            <a:r>
              <a:rPr spc="-8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–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Παθητικού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έγκρισης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κατάστασης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διευθυντές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όχι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αφορά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Κατάσταση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30"/>
              </a:spcBef>
              <a:buClr>
                <a:srgbClr val="534185"/>
              </a:buClr>
              <a:buFont typeface="Microsoft Sans Serif"/>
              <a:buChar char="•"/>
            </a:pPr>
            <a:endParaRPr dirty="0">
              <a:latin typeface="Calibri"/>
              <a:cs typeface="Calibri"/>
            </a:endParaRPr>
          </a:p>
          <a:p>
            <a:pPr marL="241300" marR="1134745" indent="-228600">
              <a:lnSpc>
                <a:spcPct val="80000"/>
              </a:lnSpc>
              <a:spcBef>
                <a:spcPts val="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περιπτώσεις</a:t>
            </a:r>
            <a:r>
              <a:rPr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όπου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σύμβουλος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εξωτερικό,</a:t>
            </a:r>
            <a:r>
              <a:rPr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μπορεί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συμπληρώσει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Δήλωση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Φερεγγυότητας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προξενείο</a:t>
            </a:r>
            <a:r>
              <a:rPr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Κυπριακής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Δημοκρατίας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pc="-10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Notary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Public</a:t>
            </a:r>
            <a:r>
              <a:rPr lang="en-GB" spc="-10" dirty="0">
                <a:solidFill>
                  <a:srgbClr val="534185"/>
                </a:solidFill>
                <a:latin typeface="Calibri"/>
                <a:cs typeface="Calibri"/>
              </a:rPr>
              <a:t> –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Όσο αφορά την Ελλάδα δεν θα γίνονται αποδεκτά πλέον από Συμβολαιογράφο (μόνο προξενείο)</a:t>
            </a:r>
          </a:p>
          <a:p>
            <a:pPr marL="12700" marR="1134745">
              <a:lnSpc>
                <a:spcPct val="80000"/>
              </a:lnSpc>
              <a:spcBef>
                <a:spcPts val="5"/>
              </a:spcBef>
              <a:tabLst>
                <a:tab pos="241300" algn="l"/>
              </a:tabLst>
            </a:pPr>
            <a:endParaRPr dirty="0">
              <a:latin typeface="Calibri"/>
              <a:cs typeface="Calibri"/>
            </a:endParaRPr>
          </a:p>
          <a:p>
            <a:pPr marL="241300" marR="839469" indent="-228600">
              <a:lnSpc>
                <a:spcPct val="80000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Όταν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Δήλωση</a:t>
            </a:r>
            <a:r>
              <a:rPr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Φερεγγυότητας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ξένη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γλώσσα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(εξαιρείται</a:t>
            </a:r>
            <a:r>
              <a:rPr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αγγλική),</a:t>
            </a:r>
            <a:r>
              <a:rPr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πρέπει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γίνεται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μετάφραση</a:t>
            </a:r>
            <a:r>
              <a:rPr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πιστοποίηση</a:t>
            </a:r>
            <a:r>
              <a:rPr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εγκεκριμένη</a:t>
            </a:r>
            <a:r>
              <a:rPr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υπηρεσία</a:t>
            </a:r>
            <a:r>
              <a:rPr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Κύπρο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Συμβουλές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για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αποφυγή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λαθών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(Συν.)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16353"/>
            <a:ext cx="10359390" cy="427228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241300" marR="335915" indent="-228600">
              <a:lnSpc>
                <a:spcPct val="90100"/>
              </a:lnSpc>
              <a:spcBef>
                <a:spcPts val="3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περίπτωση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εγκρίνει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εκκαθάριση,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σύμφωνα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A.262(1)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του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περί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Εταιρειών</a:t>
            </a:r>
            <a:r>
              <a:rPr sz="1800" spc="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Νόμου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Κεφ.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113,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αυτό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πρέπει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παραδίδεται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Αφερεγγυότητας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σε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δεκαπέντε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(15)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ημέρες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έγκριση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35"/>
              </a:spcBef>
              <a:buClr>
                <a:srgbClr val="534185"/>
              </a:buClr>
              <a:buFont typeface="Microsoft Sans Serif"/>
              <a:buChar char="•"/>
            </a:pPr>
            <a:endParaRPr sz="1800">
              <a:latin typeface="Calibri"/>
              <a:cs typeface="Calibri"/>
            </a:endParaRPr>
          </a:p>
          <a:p>
            <a:pPr marL="240665" indent="-227965">
              <a:lnSpc>
                <a:spcPts val="2050"/>
              </a:lnSpc>
              <a:buFont typeface="Microsoft Sans Serif"/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Όταν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υπογράφεται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18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τότε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πρέπει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μπαίνει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σφραγίδα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1945"/>
              </a:lnSpc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όνομα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ατόμου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υπογράφει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γι’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αυτήν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έτσι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ώστε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γίνεται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σωστός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έλεγχος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εγγράφων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τον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2050"/>
              </a:lnSpc>
            </a:pP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εξεταστή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85"/>
              </a:spcBef>
            </a:pPr>
            <a:endParaRPr sz="1800">
              <a:latin typeface="Calibri"/>
              <a:cs typeface="Calibri"/>
            </a:endParaRPr>
          </a:p>
          <a:p>
            <a:pPr marL="241300" marR="374650" indent="-228600">
              <a:lnSpc>
                <a:spcPts val="1939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περίπτωση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18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εταιρεία δεν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γραμμένη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Κύπρο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μπορούμε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ελέγξουμε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όνομα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διευθυντή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υπογράφει,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καλό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ήταν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μπαίνει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σφραγίδα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αυτής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ή/και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1920"/>
              </a:lnSpc>
            </a:pP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προσκομίζεται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πρόσφατο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πιστοποιητικό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διευθυντών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αυτής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75"/>
              </a:spcBef>
            </a:pPr>
            <a:endParaRPr sz="1800">
              <a:latin typeface="Calibri"/>
              <a:cs typeface="Calibri"/>
            </a:endParaRPr>
          </a:p>
          <a:p>
            <a:pPr marL="241300" marR="5080" indent="-228600">
              <a:lnSpc>
                <a:spcPts val="1939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1800" spc="-8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sz="18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μπορεί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υπογραφτεί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εξουσιοδοτημένο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άτομο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νοουμένου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εσωκλείεται,</a:t>
            </a:r>
            <a:r>
              <a:rPr sz="1800" spc="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μαζί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τα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έγγραφα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εκούσιας,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18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σχετική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εξουσιοδότηση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Συμβουλές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για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αποφυγή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λαθών</a:t>
            </a:r>
            <a:r>
              <a:rPr sz="4000" spc="-14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(Συν.)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16353"/>
            <a:ext cx="10323195" cy="4606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05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έντυπα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ΗΕ41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&amp;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ΗΕ42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όπου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εκκαθαριστής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δηλώνει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διορισμό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σημειώνει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ταυτότητα</a:t>
            </a:r>
            <a:endParaRPr sz="1800" dirty="0">
              <a:latin typeface="Calibri"/>
              <a:cs typeface="Calibri"/>
            </a:endParaRPr>
          </a:p>
          <a:p>
            <a:pPr marL="241300">
              <a:lnSpc>
                <a:spcPts val="2050"/>
              </a:lnSpc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έτσι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ώστε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αποφεύγονται λάθη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συνωνυμίας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85"/>
              </a:spcBef>
            </a:pPr>
            <a:endParaRPr sz="1800" dirty="0">
              <a:latin typeface="Calibri"/>
              <a:cs typeface="Calibri"/>
            </a:endParaRPr>
          </a:p>
          <a:p>
            <a:pPr marL="241300" marR="444500" indent="-228600">
              <a:lnSpc>
                <a:spcPts val="1939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18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Τελικής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Συνέλευσης,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σύμφωνα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τον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περί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Εταιρειών</a:t>
            </a:r>
            <a:r>
              <a:rPr sz="18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Κεφ.</a:t>
            </a:r>
            <a:r>
              <a:rPr sz="18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113,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Α.273(1)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καλείται</a:t>
            </a:r>
            <a:r>
              <a:rPr sz="18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με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ειδοποίηση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Επίσημη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Εφημερίδα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Δημοκρατίας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ορίζει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ώρα,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τόπο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σκοπό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της,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και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δημοσιεύεται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τουλάχιστον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ένα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μήνα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πριν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συνέλευση.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Καθώς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δημοσίευση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Επίσημης</a:t>
            </a:r>
            <a:endParaRPr sz="1800" dirty="0">
              <a:latin typeface="Calibri"/>
              <a:cs typeface="Calibri"/>
            </a:endParaRPr>
          </a:p>
          <a:p>
            <a:pPr marL="241300">
              <a:lnSpc>
                <a:spcPts val="1814"/>
              </a:lnSpc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Εφημερίδας</a:t>
            </a:r>
            <a:r>
              <a:rPr sz="18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κάθε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Παρασκευή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ειδοποιήσεις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στέλονται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18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αρχές</a:t>
            </a:r>
            <a:r>
              <a:rPr sz="18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εβδομάδας,</a:t>
            </a:r>
            <a:endParaRPr sz="1800" dirty="0">
              <a:latin typeface="Calibri"/>
              <a:cs typeface="Calibri"/>
            </a:endParaRPr>
          </a:p>
          <a:p>
            <a:pPr marL="241300" marR="965835">
              <a:lnSpc>
                <a:spcPts val="1939"/>
              </a:lnSpc>
              <a:spcBef>
                <a:spcPts val="140"/>
              </a:spcBef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καλό</a:t>
            </a:r>
            <a:r>
              <a:rPr sz="18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Τελικής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Συνέλευσης</a:t>
            </a:r>
            <a:r>
              <a:rPr sz="18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ορίζεται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1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½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μήνα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μετά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καταχώρηση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των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εγγράφων</a:t>
            </a:r>
            <a:r>
              <a:rPr sz="1800"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10"/>
              </a:spcBef>
            </a:pPr>
            <a:endParaRPr sz="1800" dirty="0">
              <a:latin typeface="Calibri"/>
              <a:cs typeface="Calibri"/>
            </a:endParaRPr>
          </a:p>
          <a:p>
            <a:pPr marL="240665" indent="-227965">
              <a:lnSpc>
                <a:spcPts val="2055"/>
              </a:lnSpc>
              <a:buFont typeface="Microsoft Sans Serif"/>
              <a:buChar char="•"/>
              <a:tabLst>
                <a:tab pos="240665" algn="l"/>
              </a:tabLst>
            </a:pPr>
            <a:r>
              <a:rPr sz="1800" dirty="0" err="1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κάθε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βήμα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διαδικασίας</a:t>
            </a:r>
            <a:r>
              <a:rPr sz="18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γίνεται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έλεγχος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Μητρώο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Εκκαθαρίσεων,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18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οποίο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18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αναρτημένο</a:t>
            </a:r>
            <a:r>
              <a:rPr sz="1800" spc="-20" dirty="0">
                <a:solidFill>
                  <a:srgbClr val="534185"/>
                </a:solidFill>
                <a:latin typeface="Calibri"/>
                <a:cs typeface="Calibri"/>
              </a:rPr>
              <a:t> στην</a:t>
            </a:r>
            <a:endParaRPr sz="1800" dirty="0"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ιστοσελίδα</a:t>
            </a:r>
            <a:r>
              <a:rPr sz="18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18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34185"/>
                </a:solidFill>
                <a:latin typeface="Calibri"/>
                <a:cs typeface="Calibri"/>
              </a:rPr>
              <a:t>Τμήματος</a:t>
            </a:r>
            <a:endParaRPr lang="el-GR" sz="1800" spc="-10" dirty="0">
              <a:solidFill>
                <a:srgbClr val="534185"/>
              </a:solidFill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endParaRPr lang="el-GR" spc="-10" dirty="0">
              <a:solidFill>
                <a:srgbClr val="534185"/>
              </a:solidFill>
              <a:latin typeface="Calibri"/>
              <a:cs typeface="Calibri"/>
            </a:endParaRPr>
          </a:p>
          <a:p>
            <a:pPr marL="240665" indent="-227965">
              <a:lnSpc>
                <a:spcPts val="2055"/>
              </a:lnSpc>
              <a:buFont typeface="Microsoft Sans Serif"/>
              <a:buChar char="•"/>
              <a:tabLst>
                <a:tab pos="240665" algn="l"/>
              </a:tabLst>
            </a:pP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 ΤΕΕΔΙ είναι υπεύθυνο για επικαιροποίηση των Μητρωών του, αλλά και για να λαμβάνει αποφάσεις για τις διαδικασίες του – π.χ. ΗΕ32 και αλλαγές στις Υπό Εκκαθάριση Εταιρείες</a:t>
            </a:r>
            <a:endParaRPr lang="el-GR" sz="1800" dirty="0"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560066"/>
            <a:ext cx="10353040" cy="372745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 marR="243840">
              <a:lnSpc>
                <a:spcPct val="69500"/>
              </a:lnSpc>
              <a:spcBef>
                <a:spcPts val="900"/>
              </a:spcBef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Αποστέλλεται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επιστολή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ανάλογα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ποιους</a:t>
            </a:r>
            <a:r>
              <a:rPr sz="22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κρίνεται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πιο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κάτω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όπου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ζητείται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να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υποβάλουν</a:t>
            </a:r>
            <a:r>
              <a:rPr sz="2200" spc="-8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στον</a:t>
            </a:r>
            <a:r>
              <a:rPr sz="2200" spc="-9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επίσημο</a:t>
            </a:r>
            <a:r>
              <a:rPr sz="22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παραλήπτη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Έκθεση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Καταστάσεως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9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8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Ερωτηματολόγιο </a:t>
            </a:r>
            <a:r>
              <a:rPr sz="2600" b="1" dirty="0">
                <a:solidFill>
                  <a:srgbClr val="43346A"/>
                </a:solidFill>
                <a:latin typeface="Calibri"/>
                <a:cs typeface="Calibri"/>
              </a:rPr>
              <a:t>εντός</a:t>
            </a:r>
            <a:r>
              <a:rPr sz="2600" b="1" spc="-3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3346A"/>
                </a:solidFill>
                <a:latin typeface="Calibri"/>
                <a:cs typeface="Calibri"/>
              </a:rPr>
              <a:t>30</a:t>
            </a:r>
            <a:r>
              <a:rPr sz="2600" b="1" spc="-4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43346A"/>
                </a:solidFill>
                <a:latin typeface="Calibri"/>
                <a:cs typeface="Calibri"/>
              </a:rPr>
              <a:t>ημερών</a:t>
            </a:r>
            <a:endParaRPr sz="2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1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είναι</a:t>
            </a:r>
            <a:r>
              <a:rPr sz="2200" b="1" spc="-4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ή</a:t>
            </a:r>
            <a:r>
              <a:rPr sz="2200" b="1" spc="-4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43346A"/>
                </a:solidFill>
                <a:latin typeface="Calibri"/>
                <a:cs typeface="Calibri"/>
              </a:rPr>
              <a:t>υπήρξαν</a:t>
            </a:r>
            <a:r>
              <a:rPr sz="2200" b="1" spc="-4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43346A"/>
                </a:solidFill>
                <a:latin typeface="Calibri"/>
                <a:cs typeface="Calibri"/>
              </a:rPr>
              <a:t>αξιωματούχοι</a:t>
            </a:r>
            <a:r>
              <a:rPr sz="2200" b="1" spc="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>
              <a:latin typeface="Calibri"/>
              <a:cs typeface="Calibri"/>
            </a:endParaRPr>
          </a:p>
          <a:p>
            <a:pPr marL="241300" marR="25400" indent="-228600">
              <a:lnSpc>
                <a:spcPct val="70000"/>
              </a:lnSpc>
              <a:spcBef>
                <a:spcPts val="10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που</a:t>
            </a:r>
            <a:r>
              <a:rPr sz="2200" b="1" spc="-4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έλαβαν</a:t>
            </a:r>
            <a:r>
              <a:rPr sz="2200" b="1" spc="-4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μέρος</a:t>
            </a:r>
            <a:r>
              <a:rPr sz="2200" b="1" spc="-4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στη</a:t>
            </a:r>
            <a:r>
              <a:rPr sz="2200" b="1" spc="-5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σύσταση</a:t>
            </a:r>
            <a:r>
              <a:rPr sz="2200" b="1" spc="-2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οποτεδήποτε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ένα</a:t>
            </a:r>
            <a:r>
              <a:rPr sz="2200" b="1" spc="-5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έτος</a:t>
            </a:r>
            <a:r>
              <a:rPr sz="2200" b="1" spc="-4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πριν</a:t>
            </a:r>
            <a:r>
              <a:rPr sz="2200" b="1" spc="-5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spc="-25" dirty="0">
                <a:solidFill>
                  <a:srgbClr val="43346A"/>
                </a:solidFill>
                <a:latin typeface="Calibri"/>
                <a:cs typeface="Calibri"/>
              </a:rPr>
              <a:t>από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τη</a:t>
            </a:r>
            <a:r>
              <a:rPr sz="2200" b="1" spc="-2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σχετική</a:t>
            </a:r>
            <a:r>
              <a:rPr sz="2200" b="1" spc="-2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43346A"/>
                </a:solidFill>
                <a:latin typeface="Calibri"/>
                <a:cs typeface="Calibri"/>
              </a:rPr>
              <a:t>ημερομηνία</a:t>
            </a:r>
            <a:endParaRPr sz="2200">
              <a:latin typeface="Calibri"/>
              <a:cs typeface="Calibri"/>
            </a:endParaRPr>
          </a:p>
          <a:p>
            <a:pPr marL="241300" marR="127000" indent="-228600">
              <a:lnSpc>
                <a:spcPct val="7000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22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υπηρεσία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ήταν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υπηρεσία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στο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έτος</a:t>
            </a:r>
            <a:r>
              <a:rPr sz="22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αναφέρθηκε,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κατά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γνώμη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επίσημου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παραλήπτη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εκκαθαριστή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προσωρινού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εκκαθαριστή,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είναι</a:t>
            </a:r>
            <a:r>
              <a:rPr sz="2200" b="1" spc="-5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πρόσωπα</a:t>
            </a:r>
            <a:r>
              <a:rPr sz="2200" b="1" spc="-4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ικανά</a:t>
            </a:r>
            <a:r>
              <a:rPr sz="2200" b="1" spc="-7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να</a:t>
            </a:r>
            <a:r>
              <a:rPr sz="2200" b="1" spc="-5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δώσουν</a:t>
            </a:r>
            <a:r>
              <a:rPr sz="2200" b="1" spc="-4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τις</a:t>
            </a:r>
            <a:r>
              <a:rPr sz="2200" b="1" spc="-6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43346A"/>
                </a:solidFill>
                <a:latin typeface="Calibri"/>
                <a:cs typeface="Calibri"/>
              </a:rPr>
              <a:t>απαιτούμενες</a:t>
            </a:r>
            <a:endParaRPr sz="2200">
              <a:latin typeface="Calibri"/>
              <a:cs typeface="Calibri"/>
            </a:endParaRPr>
          </a:p>
          <a:p>
            <a:pPr marL="241300">
              <a:lnSpc>
                <a:spcPts val="1850"/>
              </a:lnSpc>
            </a:pPr>
            <a:r>
              <a:rPr sz="2200" b="1" spc="-10" dirty="0">
                <a:solidFill>
                  <a:srgbClr val="43346A"/>
                </a:solidFill>
                <a:latin typeface="Calibri"/>
                <a:cs typeface="Calibri"/>
              </a:rPr>
              <a:t>πληροφορίες</a:t>
            </a:r>
            <a:endParaRPr sz="2200">
              <a:latin typeface="Calibri"/>
              <a:cs typeface="Calibri"/>
            </a:endParaRPr>
          </a:p>
          <a:p>
            <a:pPr marL="241300" marR="5080" indent="-228600">
              <a:lnSpc>
                <a:spcPct val="7000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ήταν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αναφερόμενο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έτος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43346A"/>
                </a:solidFill>
                <a:latin typeface="Calibri"/>
                <a:cs typeface="Calibri"/>
              </a:rPr>
              <a:t>αξιωματούχοι</a:t>
            </a:r>
            <a:r>
              <a:rPr sz="2200" b="1" spc="-2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ή</a:t>
            </a:r>
            <a:r>
              <a:rPr sz="2200" b="1" spc="-6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στην</a:t>
            </a:r>
            <a:r>
              <a:rPr sz="2200" b="1" spc="-5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υπηρεσία</a:t>
            </a:r>
            <a:r>
              <a:rPr sz="2200" b="1" spc="-3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είναι,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αναφερόμενο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έτος</a:t>
            </a:r>
            <a:r>
              <a:rPr sz="2200" spc="-9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υπήρξε,</a:t>
            </a:r>
            <a:r>
              <a:rPr sz="2200" b="1" spc="-55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43346A"/>
                </a:solidFill>
                <a:latin typeface="Calibri"/>
                <a:cs typeface="Calibri"/>
              </a:rPr>
              <a:t>αξιωματούχος</a:t>
            </a:r>
            <a:r>
              <a:rPr sz="2200" b="1" spc="-2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της</a:t>
            </a:r>
            <a:r>
              <a:rPr sz="2200" b="1" spc="-5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43346A"/>
                </a:solidFill>
                <a:latin typeface="Calibri"/>
                <a:cs typeface="Calibri"/>
              </a:rPr>
              <a:t>εταιρείας</a:t>
            </a:r>
            <a:r>
              <a:rPr sz="2200" b="1" spc="-30" dirty="0">
                <a:solidFill>
                  <a:srgbClr val="43346A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στην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οποία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αναφέρεται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δήλωση.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6465214"/>
            <a:ext cx="7645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11/14/2023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5934" y="6465214"/>
            <a:ext cx="25793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ΕΚΚΑΘΑΡΙΣΗ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 ΜΕ</a:t>
            </a:r>
            <a:r>
              <a:rPr sz="12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ΔΙΑΤΑΓΜΑ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ΔΙΚΑΣΤΗΡΙΟΥ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7840" y="401828"/>
            <a:ext cx="6894195" cy="17322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30" dirty="0">
                <a:solidFill>
                  <a:srgbClr val="43346A"/>
                </a:solidFill>
              </a:rPr>
              <a:t>Δήλωση</a:t>
            </a:r>
            <a:r>
              <a:rPr sz="4000" spc="-175" dirty="0">
                <a:solidFill>
                  <a:srgbClr val="43346A"/>
                </a:solidFill>
              </a:rPr>
              <a:t> </a:t>
            </a:r>
            <a:r>
              <a:rPr sz="4000" spc="-35" dirty="0">
                <a:solidFill>
                  <a:srgbClr val="43346A"/>
                </a:solidFill>
              </a:rPr>
              <a:t>Υποθέσεων</a:t>
            </a:r>
            <a:r>
              <a:rPr sz="4000" spc="-175" dirty="0">
                <a:solidFill>
                  <a:srgbClr val="43346A"/>
                </a:solidFill>
              </a:rPr>
              <a:t> </a:t>
            </a:r>
            <a:r>
              <a:rPr sz="4000" dirty="0"/>
              <a:t>της</a:t>
            </a:r>
            <a:r>
              <a:rPr sz="4000" spc="-135" dirty="0"/>
              <a:t> </a:t>
            </a:r>
            <a:r>
              <a:rPr sz="4000" spc="-10" dirty="0"/>
              <a:t>εταιρείας </a:t>
            </a:r>
            <a:r>
              <a:rPr sz="4000" spc="-40" dirty="0"/>
              <a:t>υποβάλλεται</a:t>
            </a:r>
            <a:r>
              <a:rPr sz="4000" spc="-180" dirty="0"/>
              <a:t> </a:t>
            </a:r>
            <a:r>
              <a:rPr sz="4000" dirty="0"/>
              <a:t>στον</a:t>
            </a:r>
            <a:r>
              <a:rPr sz="4000" spc="-180" dirty="0"/>
              <a:t> </a:t>
            </a:r>
            <a:r>
              <a:rPr sz="4000" spc="-10" dirty="0"/>
              <a:t>επίσημο </a:t>
            </a:r>
            <a:r>
              <a:rPr sz="4000" spc="-30" dirty="0"/>
              <a:t>παραλήπτη</a:t>
            </a:r>
            <a:r>
              <a:rPr sz="4000" spc="-180" dirty="0"/>
              <a:t> </a:t>
            </a:r>
            <a:r>
              <a:rPr sz="4000" spc="-20" dirty="0"/>
              <a:t>(1/5)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10081386" y="1599438"/>
            <a:ext cx="1031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Άρθρο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224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376932"/>
            <a:ext cx="10123805" cy="371475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2700" marR="407670">
              <a:lnSpc>
                <a:spcPct val="70000"/>
              </a:lnSpc>
              <a:spcBef>
                <a:spcPts val="960"/>
              </a:spcBef>
            </a:pP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Αποστέλλεται</a:t>
            </a:r>
            <a:r>
              <a:rPr sz="24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επιστολή</a:t>
            </a:r>
            <a:r>
              <a:rPr sz="24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προς</a:t>
            </a:r>
            <a:r>
              <a:rPr sz="24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r>
              <a:rPr sz="24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πιο</a:t>
            </a:r>
            <a:r>
              <a:rPr sz="24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κάτω</a:t>
            </a:r>
            <a:r>
              <a:rPr sz="24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όπου</a:t>
            </a:r>
            <a:r>
              <a:rPr sz="24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ζητείται</a:t>
            </a:r>
            <a:r>
              <a:rPr sz="24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4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υποβάλουν</a:t>
            </a:r>
            <a:r>
              <a:rPr sz="24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534185"/>
                </a:solidFill>
                <a:latin typeface="Calibri"/>
                <a:cs typeface="Calibri"/>
              </a:rPr>
              <a:t>στον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επίσημο</a:t>
            </a:r>
            <a:r>
              <a:rPr sz="2400"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παραλήπτη</a:t>
            </a:r>
            <a:r>
              <a:rPr sz="2400"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Έκθεση</a:t>
            </a:r>
            <a:r>
              <a:rPr sz="2400"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Καταστάσεως</a:t>
            </a:r>
            <a:r>
              <a:rPr sz="24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400" spc="-9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4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Ερωτηματολόγιο.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περιλαμβάνει</a:t>
            </a:r>
            <a:r>
              <a:rPr sz="24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τα</a:t>
            </a:r>
            <a:r>
              <a:rPr sz="24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ακόλουθα:</a:t>
            </a:r>
            <a:endParaRPr sz="2400">
              <a:latin typeface="Calibri"/>
              <a:cs typeface="Calibri"/>
            </a:endParaRPr>
          </a:p>
          <a:p>
            <a:pPr marL="241300" marR="674370" indent="-228600">
              <a:lnSpc>
                <a:spcPct val="70000"/>
              </a:lnSpc>
              <a:spcBef>
                <a:spcPts val="10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b="1" spc="-10" dirty="0">
                <a:solidFill>
                  <a:srgbClr val="534185"/>
                </a:solidFill>
                <a:latin typeface="Calibri"/>
                <a:cs typeface="Calibri"/>
              </a:rPr>
              <a:t>Λεπτομέρειες</a:t>
            </a:r>
            <a:r>
              <a:rPr sz="2400" b="1" spc="-10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400" b="1"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περιουσιακών</a:t>
            </a:r>
            <a:r>
              <a:rPr sz="2400" b="1" spc="-9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στοιχείων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,</a:t>
            </a:r>
            <a:r>
              <a:rPr sz="2400"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χρεών</a:t>
            </a:r>
            <a:r>
              <a:rPr sz="24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4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υποχρεώσεων</a:t>
            </a:r>
            <a:r>
              <a:rPr sz="24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34185"/>
                </a:solidFill>
                <a:latin typeface="Calibri"/>
                <a:cs typeface="Calibri"/>
              </a:rPr>
              <a:t>της 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3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τα</a:t>
            </a:r>
            <a:r>
              <a:rPr sz="24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ονόματα,</a:t>
            </a:r>
            <a:r>
              <a:rPr sz="2400" b="1" spc="-8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διαμονή</a:t>
            </a:r>
            <a:r>
              <a:rPr sz="2400" b="1" spc="-8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πιστωτών</a:t>
            </a:r>
            <a:r>
              <a:rPr sz="2400" b="1" spc="-9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400" b="1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400" b="1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επαγγέλματα</a:t>
            </a:r>
            <a:r>
              <a:rPr sz="2400" b="1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3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τις</a:t>
            </a:r>
            <a:r>
              <a:rPr sz="24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4185"/>
                </a:solidFill>
                <a:latin typeface="Calibri"/>
                <a:cs typeface="Calibri"/>
              </a:rPr>
              <a:t>εξασφαλίσεις</a:t>
            </a:r>
            <a:r>
              <a:rPr sz="2400" b="1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400" b="1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4185"/>
                </a:solidFill>
                <a:latin typeface="Calibri"/>
                <a:cs typeface="Calibri"/>
              </a:rPr>
              <a:t>κατέχονται</a:t>
            </a:r>
            <a:r>
              <a:rPr sz="2400" b="1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4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αυτούς,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 αντίστοιχα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4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τις</a:t>
            </a:r>
            <a:r>
              <a:rPr sz="24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ημερομηνίες</a:t>
            </a:r>
            <a:r>
              <a:rPr sz="2400" b="1" spc="-8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400" b="1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2400" b="1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4185"/>
                </a:solidFill>
                <a:latin typeface="Calibri"/>
                <a:cs typeface="Calibri"/>
              </a:rPr>
              <a:t>παραχωρήθηκαν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,</a:t>
            </a:r>
            <a:r>
              <a:rPr sz="2400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αντίστοιχα</a:t>
            </a:r>
            <a:r>
              <a:rPr sz="24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endParaRPr sz="24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70000"/>
              </a:lnSpc>
              <a:spcBef>
                <a:spcPts val="994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τέτοιες</a:t>
            </a:r>
            <a:r>
              <a:rPr sz="24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περαιτέρω</a:t>
            </a:r>
            <a:r>
              <a:rPr sz="24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4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άλλες</a:t>
            </a:r>
            <a:r>
              <a:rPr sz="2400" b="1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πληροφορίες</a:t>
            </a:r>
            <a:r>
              <a:rPr sz="2400" b="1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400" b="1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δυνατό</a:t>
            </a:r>
            <a:r>
              <a:rPr sz="2400" b="1" spc="-7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400" b="1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4185"/>
                </a:solidFill>
                <a:latin typeface="Calibri"/>
                <a:cs typeface="Calibri"/>
              </a:rPr>
              <a:t>καθοριστούν</a:t>
            </a:r>
            <a:r>
              <a:rPr sz="2400" b="1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4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4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534185"/>
                </a:solidFill>
                <a:latin typeface="Calibri"/>
                <a:cs typeface="Calibri"/>
              </a:rPr>
              <a:t>ο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επίσημος</a:t>
            </a:r>
            <a:r>
              <a:rPr sz="24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παραλήπτης</a:t>
            </a:r>
            <a:r>
              <a:rPr sz="24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4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24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εκκαθαριστής</a:t>
            </a:r>
            <a:r>
              <a:rPr sz="24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4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24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προσωρινός</a:t>
            </a:r>
            <a:r>
              <a:rPr sz="24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εκκαθαριστής</a:t>
            </a:r>
            <a:r>
              <a:rPr sz="24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δυνατό </a:t>
            </a:r>
            <a:r>
              <a:rPr sz="24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400" spc="-10" dirty="0">
                <a:solidFill>
                  <a:srgbClr val="534185"/>
                </a:solidFill>
                <a:latin typeface="Calibri"/>
                <a:cs typeface="Calibri"/>
              </a:rPr>
              <a:t> απαιτήσει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6465214"/>
            <a:ext cx="7645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11/14/2023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5934" y="6465214"/>
            <a:ext cx="25793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ΕΚΚΑΘΑΡΙΣΗ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 ΜΕ</a:t>
            </a:r>
            <a:r>
              <a:rPr sz="12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ΔΙΑΤΑΓΜΑ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ΔΙΚΑΣΤΗΡΙΟΥ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7840" y="401828"/>
            <a:ext cx="6894195" cy="17322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30" dirty="0">
                <a:solidFill>
                  <a:srgbClr val="43346A"/>
                </a:solidFill>
              </a:rPr>
              <a:t>Δήλωση</a:t>
            </a:r>
            <a:r>
              <a:rPr sz="4000" spc="-175" dirty="0">
                <a:solidFill>
                  <a:srgbClr val="43346A"/>
                </a:solidFill>
              </a:rPr>
              <a:t> </a:t>
            </a:r>
            <a:r>
              <a:rPr sz="4000" spc="-35" dirty="0">
                <a:solidFill>
                  <a:srgbClr val="43346A"/>
                </a:solidFill>
              </a:rPr>
              <a:t>Υποθέσεων</a:t>
            </a:r>
            <a:r>
              <a:rPr sz="4000" spc="-175" dirty="0">
                <a:solidFill>
                  <a:srgbClr val="43346A"/>
                </a:solidFill>
              </a:rPr>
              <a:t> </a:t>
            </a:r>
            <a:r>
              <a:rPr sz="4000" dirty="0"/>
              <a:t>της</a:t>
            </a:r>
            <a:r>
              <a:rPr sz="4000" spc="-135" dirty="0"/>
              <a:t> </a:t>
            </a:r>
            <a:r>
              <a:rPr sz="4000" spc="-10" dirty="0"/>
              <a:t>εταιρείας </a:t>
            </a:r>
            <a:r>
              <a:rPr sz="4000" spc="-40" dirty="0"/>
              <a:t>υποβάλλεται</a:t>
            </a:r>
            <a:r>
              <a:rPr sz="4000" spc="-180" dirty="0"/>
              <a:t> </a:t>
            </a:r>
            <a:r>
              <a:rPr sz="4000" dirty="0"/>
              <a:t>στον</a:t>
            </a:r>
            <a:r>
              <a:rPr sz="4000" spc="-180" dirty="0"/>
              <a:t> </a:t>
            </a:r>
            <a:r>
              <a:rPr sz="4000" spc="-10" dirty="0"/>
              <a:t>επίσημο </a:t>
            </a:r>
            <a:r>
              <a:rPr sz="4000" spc="-30" dirty="0"/>
              <a:t>παραλήπτη</a:t>
            </a:r>
            <a:r>
              <a:rPr sz="4000" spc="-180" dirty="0"/>
              <a:t> </a:t>
            </a:r>
            <a:r>
              <a:rPr sz="4000" spc="-20" dirty="0"/>
              <a:t>(2/5)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10081386" y="1599438"/>
            <a:ext cx="1031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Άρθρο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224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7840" y="515823"/>
            <a:ext cx="6895465" cy="17322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30" dirty="0">
                <a:solidFill>
                  <a:srgbClr val="43346A"/>
                </a:solidFill>
              </a:rPr>
              <a:t>Δήλωση</a:t>
            </a:r>
            <a:r>
              <a:rPr sz="4000" spc="-175" dirty="0">
                <a:solidFill>
                  <a:srgbClr val="43346A"/>
                </a:solidFill>
              </a:rPr>
              <a:t> </a:t>
            </a:r>
            <a:r>
              <a:rPr sz="4000" spc="-35" dirty="0">
                <a:solidFill>
                  <a:srgbClr val="43346A"/>
                </a:solidFill>
              </a:rPr>
              <a:t>Υποθέσεων</a:t>
            </a:r>
            <a:r>
              <a:rPr sz="4000" spc="-185" dirty="0">
                <a:solidFill>
                  <a:srgbClr val="43346A"/>
                </a:solidFill>
              </a:rPr>
              <a:t> </a:t>
            </a:r>
            <a:r>
              <a:rPr sz="4000" dirty="0"/>
              <a:t>της</a:t>
            </a:r>
            <a:r>
              <a:rPr sz="4000" spc="-145" dirty="0"/>
              <a:t> </a:t>
            </a:r>
            <a:r>
              <a:rPr sz="4000" spc="-10" dirty="0"/>
              <a:t>εταιρείας </a:t>
            </a:r>
            <a:r>
              <a:rPr sz="4000" spc="-35" dirty="0"/>
              <a:t>υποβάλλεται</a:t>
            </a:r>
            <a:r>
              <a:rPr sz="4000" spc="-190" dirty="0"/>
              <a:t> </a:t>
            </a:r>
            <a:r>
              <a:rPr sz="4000" dirty="0"/>
              <a:t>στον</a:t>
            </a:r>
            <a:r>
              <a:rPr sz="4000" spc="-195" dirty="0"/>
              <a:t> </a:t>
            </a:r>
            <a:r>
              <a:rPr sz="4000" spc="-10" dirty="0"/>
              <a:t>επίσημο </a:t>
            </a:r>
            <a:r>
              <a:rPr sz="4000" spc="-30" dirty="0"/>
              <a:t>παραλήπτη</a:t>
            </a:r>
            <a:r>
              <a:rPr sz="4000" spc="-180" dirty="0"/>
              <a:t> </a:t>
            </a:r>
            <a:r>
              <a:rPr sz="4000" spc="-20" dirty="0"/>
              <a:t>(3/5)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0081386" y="1599438"/>
            <a:ext cx="1031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Άρθρο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224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41448" y="2340864"/>
            <a:ext cx="3140964" cy="390448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52744" y="2375916"/>
            <a:ext cx="3140963" cy="39608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916939" y="6465214"/>
            <a:ext cx="7645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11/14/2023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05934" y="6465214"/>
            <a:ext cx="25793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ΕΚΚΑΘΑΡΙΣΗ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 ΜΕ</a:t>
            </a:r>
            <a:r>
              <a:rPr sz="12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ΔΙΑΤΑΓΜΑ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ΔΙΚΑΣΤΗΡΙΟΥ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7840" y="515823"/>
            <a:ext cx="6895465" cy="17322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30" dirty="0">
                <a:solidFill>
                  <a:srgbClr val="43346A"/>
                </a:solidFill>
              </a:rPr>
              <a:t>Δήλωση</a:t>
            </a:r>
            <a:r>
              <a:rPr sz="4000" spc="-175" dirty="0">
                <a:solidFill>
                  <a:srgbClr val="43346A"/>
                </a:solidFill>
              </a:rPr>
              <a:t> </a:t>
            </a:r>
            <a:r>
              <a:rPr sz="4000" spc="-35" dirty="0">
                <a:solidFill>
                  <a:srgbClr val="43346A"/>
                </a:solidFill>
              </a:rPr>
              <a:t>Υποθέσεων</a:t>
            </a:r>
            <a:r>
              <a:rPr sz="4000" spc="-185" dirty="0">
                <a:solidFill>
                  <a:srgbClr val="43346A"/>
                </a:solidFill>
              </a:rPr>
              <a:t> </a:t>
            </a:r>
            <a:r>
              <a:rPr sz="4000" dirty="0"/>
              <a:t>της</a:t>
            </a:r>
            <a:r>
              <a:rPr sz="4000" spc="-145" dirty="0"/>
              <a:t> </a:t>
            </a:r>
            <a:r>
              <a:rPr sz="4000" spc="-10" dirty="0"/>
              <a:t>εταιρείας </a:t>
            </a:r>
            <a:r>
              <a:rPr sz="4000" spc="-35" dirty="0"/>
              <a:t>υποβάλλεται</a:t>
            </a:r>
            <a:r>
              <a:rPr sz="4000" spc="-190" dirty="0"/>
              <a:t> </a:t>
            </a:r>
            <a:r>
              <a:rPr sz="4000" dirty="0"/>
              <a:t>στον</a:t>
            </a:r>
            <a:r>
              <a:rPr sz="4000" spc="-195" dirty="0"/>
              <a:t> </a:t>
            </a:r>
            <a:r>
              <a:rPr sz="4000" spc="-10" dirty="0"/>
              <a:t>επίσημο </a:t>
            </a:r>
            <a:r>
              <a:rPr sz="4000" spc="-30" dirty="0"/>
              <a:t>παραλήπτη</a:t>
            </a:r>
            <a:r>
              <a:rPr sz="4000" spc="-180" dirty="0"/>
              <a:t> </a:t>
            </a:r>
            <a:r>
              <a:rPr sz="4000" spc="-20" dirty="0"/>
              <a:t>(4/5)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0081386" y="1599438"/>
            <a:ext cx="1031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Άρθρο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224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6232" y="2282951"/>
            <a:ext cx="3134867" cy="407365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08320" y="2650235"/>
            <a:ext cx="2743200" cy="273100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916939" y="6465214"/>
            <a:ext cx="7645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11/14/2023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05934" y="6465214"/>
            <a:ext cx="25793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ΕΚΚΑΘΑΡΙΣΗ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 ΜΕ</a:t>
            </a:r>
            <a:r>
              <a:rPr sz="12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ΔΙΑΤΑΓΜΑ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ΔΙΚΑΣΤΗΡΙΟΥ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7840" y="515823"/>
            <a:ext cx="6895465" cy="17322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30" dirty="0">
                <a:solidFill>
                  <a:srgbClr val="43346A"/>
                </a:solidFill>
              </a:rPr>
              <a:t>Δήλωση</a:t>
            </a:r>
            <a:r>
              <a:rPr sz="4000" spc="-175" dirty="0">
                <a:solidFill>
                  <a:srgbClr val="43346A"/>
                </a:solidFill>
              </a:rPr>
              <a:t> </a:t>
            </a:r>
            <a:r>
              <a:rPr sz="4000" spc="-35" dirty="0">
                <a:solidFill>
                  <a:srgbClr val="43346A"/>
                </a:solidFill>
              </a:rPr>
              <a:t>Υποθέσεων</a:t>
            </a:r>
            <a:r>
              <a:rPr sz="4000" spc="-185" dirty="0">
                <a:solidFill>
                  <a:srgbClr val="43346A"/>
                </a:solidFill>
              </a:rPr>
              <a:t> </a:t>
            </a:r>
            <a:r>
              <a:rPr sz="4000" dirty="0"/>
              <a:t>της</a:t>
            </a:r>
            <a:r>
              <a:rPr sz="4000" spc="-145" dirty="0"/>
              <a:t> </a:t>
            </a:r>
            <a:r>
              <a:rPr sz="4000" spc="-10" dirty="0"/>
              <a:t>εταιρείας </a:t>
            </a:r>
            <a:r>
              <a:rPr sz="4000" spc="-35" dirty="0"/>
              <a:t>υποβάλλεται</a:t>
            </a:r>
            <a:r>
              <a:rPr sz="4000" spc="-190" dirty="0"/>
              <a:t> </a:t>
            </a:r>
            <a:r>
              <a:rPr sz="4000" dirty="0"/>
              <a:t>στον</a:t>
            </a:r>
            <a:r>
              <a:rPr sz="4000" spc="-195" dirty="0"/>
              <a:t> </a:t>
            </a:r>
            <a:r>
              <a:rPr sz="4000" spc="-10" dirty="0"/>
              <a:t>επίσημο </a:t>
            </a:r>
            <a:r>
              <a:rPr sz="4000" spc="-30" dirty="0"/>
              <a:t>παραλήπτη</a:t>
            </a:r>
            <a:r>
              <a:rPr sz="4000" spc="-180" dirty="0"/>
              <a:t> </a:t>
            </a:r>
            <a:r>
              <a:rPr sz="4000" spc="-20" dirty="0"/>
              <a:t>(5/5)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916939" y="6465214"/>
            <a:ext cx="7645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11/14/2023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5934" y="6465214"/>
            <a:ext cx="25793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ΕΚΚΑΘΑΡΙΣΗ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 ΜΕ</a:t>
            </a:r>
            <a:r>
              <a:rPr sz="12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ΔΙΑΤΑΓΜΑ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ΔΙΚΑΣΤΗΡΙΟΥ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0081386" y="1599438"/>
            <a:ext cx="1031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Άρθρο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224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2427223"/>
            <a:ext cx="10268585" cy="399669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>
              <a:lnSpc>
                <a:spcPts val="2920"/>
              </a:lnSpc>
              <a:spcBef>
                <a:spcPts val="459"/>
              </a:spcBef>
              <a:tabLst>
                <a:tab pos="3180715" algn="l"/>
                <a:tab pos="4968875" algn="l"/>
              </a:tabLst>
            </a:pP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!</a:t>
            </a:r>
            <a:r>
              <a:rPr sz="27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7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περίπτωση</a:t>
            </a:r>
            <a:r>
              <a:rPr sz="27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μη</a:t>
            </a:r>
            <a:r>
              <a:rPr sz="27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534185"/>
                </a:solidFill>
                <a:latin typeface="Calibri"/>
                <a:cs typeface="Calibri"/>
              </a:rPr>
              <a:t>συμμόρφωσης,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	επιδίδεται</a:t>
            </a:r>
            <a:r>
              <a:rPr sz="2700" spc="-1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αίτηση</a:t>
            </a:r>
            <a:r>
              <a:rPr sz="2700" spc="-9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μέσω</a:t>
            </a:r>
            <a:r>
              <a:rPr sz="2700" spc="-10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534185"/>
                </a:solidFill>
                <a:latin typeface="Calibri"/>
                <a:cs typeface="Calibri"/>
              </a:rPr>
              <a:t>δικαστήριού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(αίτηση</a:t>
            </a:r>
            <a:r>
              <a:rPr sz="2700" spc="-7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δια</a:t>
            </a:r>
            <a:r>
              <a:rPr sz="27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534185"/>
                </a:solidFill>
                <a:latin typeface="Calibri"/>
                <a:cs typeface="Calibri"/>
              </a:rPr>
              <a:t>κλήσεως)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	όπου</a:t>
            </a:r>
            <a:r>
              <a:rPr sz="27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αυτοί</a:t>
            </a:r>
            <a:r>
              <a:rPr sz="27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7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αναφέρονται</a:t>
            </a:r>
            <a:r>
              <a:rPr sz="27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πιο</a:t>
            </a:r>
            <a:r>
              <a:rPr sz="27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πάνω</a:t>
            </a:r>
            <a:r>
              <a:rPr sz="27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534185"/>
                </a:solidFill>
                <a:latin typeface="Calibri"/>
                <a:cs typeface="Calibri"/>
              </a:rPr>
              <a:t>καλούνται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700" spc="-9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υποβάλουν</a:t>
            </a:r>
            <a:r>
              <a:rPr sz="2700" spc="-8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700" spc="-8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534185"/>
                </a:solidFill>
                <a:latin typeface="Calibri"/>
                <a:cs typeface="Calibri"/>
              </a:rPr>
              <a:t>έκθεση</a:t>
            </a:r>
            <a:r>
              <a:rPr sz="2700" spc="-10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534185"/>
                </a:solidFill>
                <a:latin typeface="Calibri"/>
                <a:cs typeface="Calibri"/>
              </a:rPr>
              <a:t>καταστάσεως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900" dirty="0">
                <a:latin typeface="Verdana"/>
                <a:cs typeface="Verdana"/>
              </a:rPr>
              <a:t>-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Βάση</a:t>
            </a:r>
            <a:r>
              <a:rPr sz="1900" spc="-10" dirty="0">
                <a:latin typeface="Verdana"/>
                <a:cs typeface="Verdana"/>
              </a:rPr>
              <a:t> νομοθεσίας</a:t>
            </a:r>
            <a:endParaRPr sz="1900">
              <a:latin typeface="Verdana"/>
              <a:cs typeface="Verdana"/>
            </a:endParaRPr>
          </a:p>
          <a:p>
            <a:pPr marL="12700" marR="317500">
              <a:lnSpc>
                <a:spcPct val="90000"/>
              </a:lnSpc>
              <a:spcBef>
                <a:spcPts val="994"/>
              </a:spcBef>
            </a:pPr>
            <a:r>
              <a:rPr sz="1900" dirty="0">
                <a:latin typeface="Verdana"/>
                <a:cs typeface="Verdana"/>
              </a:rPr>
              <a:t>Αν</a:t>
            </a:r>
            <a:r>
              <a:rPr sz="1900" spc="-7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οποιοδήποτε</a:t>
            </a:r>
            <a:r>
              <a:rPr sz="1900" spc="-7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πρόσωπο,</a:t>
            </a:r>
            <a:r>
              <a:rPr sz="1900" spc="-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χωρίς</a:t>
            </a:r>
            <a:r>
              <a:rPr sz="1900" spc="-7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εύλογη</a:t>
            </a:r>
            <a:r>
              <a:rPr sz="1900" spc="-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αιτία,</a:t>
            </a:r>
            <a:r>
              <a:rPr sz="1900" spc="-5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παραλείπει</a:t>
            </a:r>
            <a:r>
              <a:rPr sz="1900" spc="-5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να</a:t>
            </a:r>
            <a:r>
              <a:rPr sz="1900" spc="-8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συμμορφωθεί</a:t>
            </a:r>
            <a:r>
              <a:rPr sz="1900" spc="-8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με</a:t>
            </a:r>
            <a:r>
              <a:rPr sz="1900" spc="-75" dirty="0">
                <a:latin typeface="Verdana"/>
                <a:cs typeface="Verdana"/>
              </a:rPr>
              <a:t> </a:t>
            </a:r>
            <a:r>
              <a:rPr sz="1900" spc="-25" dirty="0">
                <a:latin typeface="Verdana"/>
                <a:cs typeface="Verdana"/>
              </a:rPr>
              <a:t>τις </a:t>
            </a:r>
            <a:r>
              <a:rPr sz="1900" dirty="0">
                <a:latin typeface="Verdana"/>
                <a:cs typeface="Verdana"/>
              </a:rPr>
              <a:t>απαιτήσεις</a:t>
            </a:r>
            <a:r>
              <a:rPr sz="1900" spc="-2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του</a:t>
            </a:r>
            <a:r>
              <a:rPr sz="1900" spc="-6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άρθρου</a:t>
            </a:r>
            <a:r>
              <a:rPr sz="1900" spc="-6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αυτού,</a:t>
            </a:r>
            <a:r>
              <a:rPr sz="1900" spc="-5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θα</a:t>
            </a:r>
            <a:r>
              <a:rPr sz="1900" spc="-5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είναι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ένοχο</a:t>
            </a:r>
            <a:r>
              <a:rPr sz="1900" spc="-6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αδικήματος</a:t>
            </a:r>
            <a:r>
              <a:rPr sz="1900" spc="-1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και</a:t>
            </a:r>
            <a:r>
              <a:rPr sz="1900" b="1" spc="-4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θα</a:t>
            </a:r>
            <a:r>
              <a:rPr sz="1900" b="1" spc="-5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υπόκειται</a:t>
            </a:r>
            <a:r>
              <a:rPr sz="1900" b="1" spc="-60" dirty="0">
                <a:latin typeface="Verdana"/>
                <a:cs typeface="Verdana"/>
              </a:rPr>
              <a:t> </a:t>
            </a:r>
            <a:r>
              <a:rPr sz="1900" b="1" spc="-25" dirty="0">
                <a:latin typeface="Verdana"/>
                <a:cs typeface="Verdana"/>
              </a:rPr>
              <a:t>σε </a:t>
            </a:r>
            <a:r>
              <a:rPr sz="1900" b="1" dirty="0">
                <a:latin typeface="Verdana"/>
                <a:cs typeface="Verdana"/>
              </a:rPr>
              <a:t>χρηματική</a:t>
            </a:r>
            <a:r>
              <a:rPr sz="1900" b="1" spc="-4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ποινή</a:t>
            </a:r>
            <a:r>
              <a:rPr sz="1900" b="1" spc="-60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που</a:t>
            </a:r>
            <a:r>
              <a:rPr sz="1900" b="1" spc="-60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δεν</a:t>
            </a:r>
            <a:r>
              <a:rPr sz="1900" b="1" spc="-4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υπερβαίνει τα</a:t>
            </a:r>
            <a:r>
              <a:rPr sz="1900" b="1" spc="-70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427€</a:t>
            </a:r>
            <a:r>
              <a:rPr sz="1900" b="1" spc="-30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για</a:t>
            </a:r>
            <a:r>
              <a:rPr sz="1900" b="1" spc="-5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κάθε</a:t>
            </a:r>
            <a:r>
              <a:rPr sz="1900" b="1" spc="-6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ημέρα</a:t>
            </a:r>
            <a:r>
              <a:rPr sz="1900" b="1" spc="-40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στη</a:t>
            </a:r>
            <a:r>
              <a:rPr sz="1900" b="1" spc="-65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διάρκεια </a:t>
            </a:r>
            <a:r>
              <a:rPr sz="1900" b="1" dirty="0">
                <a:latin typeface="Verdana"/>
                <a:cs typeface="Verdana"/>
              </a:rPr>
              <a:t>της</a:t>
            </a:r>
            <a:r>
              <a:rPr sz="1900" b="1" spc="-40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οποίας</a:t>
            </a:r>
            <a:r>
              <a:rPr sz="1900" b="1" spc="-2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συνεχίζεται</a:t>
            </a:r>
            <a:r>
              <a:rPr sz="1900" b="1" spc="-15" dirty="0">
                <a:latin typeface="Verdana"/>
                <a:cs typeface="Verdana"/>
              </a:rPr>
              <a:t> </a:t>
            </a:r>
            <a:r>
              <a:rPr sz="1900" b="1" dirty="0">
                <a:latin typeface="Verdana"/>
                <a:cs typeface="Verdana"/>
              </a:rPr>
              <a:t>η</a:t>
            </a:r>
            <a:r>
              <a:rPr sz="1900" b="1" spc="-20" dirty="0">
                <a:latin typeface="Verdana"/>
                <a:cs typeface="Verdana"/>
              </a:rPr>
              <a:t> </a:t>
            </a:r>
            <a:r>
              <a:rPr sz="1900" b="1" spc="-10" dirty="0">
                <a:latin typeface="Verdana"/>
                <a:cs typeface="Verdana"/>
              </a:rPr>
              <a:t>παράλειψη.</a:t>
            </a:r>
            <a:endParaRPr sz="19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670"/>
              </a:spcBef>
            </a:pPr>
            <a:endParaRPr sz="1900">
              <a:latin typeface="Verdana"/>
              <a:cs typeface="Verdana"/>
            </a:endParaRPr>
          </a:p>
          <a:p>
            <a:pPr marL="12700" marR="426720">
              <a:lnSpc>
                <a:spcPts val="2920"/>
              </a:lnSpc>
            </a:pPr>
            <a:r>
              <a:rPr sz="2700" dirty="0">
                <a:latin typeface="Verdana"/>
                <a:cs typeface="Verdana"/>
              </a:rPr>
              <a:t>!</a:t>
            </a:r>
            <a:r>
              <a:rPr sz="2700" spc="-50" dirty="0">
                <a:latin typeface="Verdana"/>
                <a:cs typeface="Verdana"/>
              </a:rPr>
              <a:t> </a:t>
            </a:r>
            <a:r>
              <a:rPr sz="2700" dirty="0">
                <a:latin typeface="Verdana"/>
                <a:cs typeface="Verdana"/>
              </a:rPr>
              <a:t>Εάν</a:t>
            </a:r>
            <a:r>
              <a:rPr sz="2700" spc="-35" dirty="0">
                <a:latin typeface="Verdana"/>
                <a:cs typeface="Verdana"/>
              </a:rPr>
              <a:t> </a:t>
            </a:r>
            <a:r>
              <a:rPr sz="2700" dirty="0">
                <a:latin typeface="Verdana"/>
                <a:cs typeface="Verdana"/>
              </a:rPr>
              <a:t>και</a:t>
            </a:r>
            <a:r>
              <a:rPr sz="2700" spc="-55" dirty="0">
                <a:latin typeface="Verdana"/>
                <a:cs typeface="Verdana"/>
              </a:rPr>
              <a:t> </a:t>
            </a:r>
            <a:r>
              <a:rPr sz="2700" dirty="0">
                <a:latin typeface="Verdana"/>
                <a:cs typeface="Verdana"/>
              </a:rPr>
              <a:t>πάλι</a:t>
            </a:r>
            <a:r>
              <a:rPr sz="2700" spc="-45" dirty="0">
                <a:latin typeface="Verdana"/>
                <a:cs typeface="Verdana"/>
              </a:rPr>
              <a:t> </a:t>
            </a:r>
            <a:r>
              <a:rPr sz="2700" dirty="0">
                <a:latin typeface="Verdana"/>
                <a:cs typeface="Verdana"/>
              </a:rPr>
              <a:t>δεν</a:t>
            </a:r>
            <a:r>
              <a:rPr sz="2700" spc="-50" dirty="0">
                <a:latin typeface="Verdana"/>
                <a:cs typeface="Verdana"/>
              </a:rPr>
              <a:t> </a:t>
            </a:r>
            <a:r>
              <a:rPr sz="2700" dirty="0">
                <a:latin typeface="Verdana"/>
                <a:cs typeface="Verdana"/>
              </a:rPr>
              <a:t>υπάρχει</a:t>
            </a:r>
            <a:r>
              <a:rPr sz="2700" spc="-50" dirty="0">
                <a:latin typeface="Verdana"/>
                <a:cs typeface="Verdana"/>
              </a:rPr>
              <a:t> </a:t>
            </a:r>
            <a:r>
              <a:rPr sz="2700" dirty="0">
                <a:latin typeface="Verdana"/>
                <a:cs typeface="Verdana"/>
              </a:rPr>
              <a:t>συμμόρφωση</a:t>
            </a:r>
            <a:r>
              <a:rPr sz="2700" spc="-20" dirty="0">
                <a:latin typeface="Verdana"/>
                <a:cs typeface="Verdana"/>
              </a:rPr>
              <a:t> </a:t>
            </a:r>
            <a:r>
              <a:rPr sz="2700" b="1" dirty="0">
                <a:latin typeface="Verdana"/>
                <a:cs typeface="Verdana"/>
              </a:rPr>
              <a:t>τότε</a:t>
            </a:r>
            <a:r>
              <a:rPr sz="2700" b="1" spc="-40" dirty="0">
                <a:latin typeface="Verdana"/>
                <a:cs typeface="Verdana"/>
              </a:rPr>
              <a:t> </a:t>
            </a:r>
            <a:r>
              <a:rPr sz="2700" b="1" spc="-10" dirty="0">
                <a:latin typeface="Verdana"/>
                <a:cs typeface="Verdana"/>
              </a:rPr>
              <a:t>θεωρείται </a:t>
            </a:r>
            <a:r>
              <a:rPr sz="2700" b="1" dirty="0">
                <a:latin typeface="Verdana"/>
                <a:cs typeface="Verdana"/>
              </a:rPr>
              <a:t>παρακοή</a:t>
            </a:r>
            <a:r>
              <a:rPr sz="2700" b="1" spc="-30" dirty="0">
                <a:latin typeface="Verdana"/>
                <a:cs typeface="Verdana"/>
              </a:rPr>
              <a:t> </a:t>
            </a:r>
            <a:r>
              <a:rPr sz="2700" b="1" spc="-10" dirty="0">
                <a:latin typeface="Verdana"/>
                <a:cs typeface="Verdana"/>
              </a:rPr>
              <a:t>διατάγματος</a:t>
            </a:r>
            <a:endParaRPr sz="27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690562" y="2514600"/>
            <a:ext cx="10810875" cy="1107239"/>
          </a:xfrm>
          <a:prstGeom prst="rect">
            <a:avLst/>
          </a:prstGeom>
        </p:spPr>
        <p:txBody>
          <a:bodyPr vert="horz" wrap="square" lIns="0" tIns="182321" rIns="0" bIns="0" rtlCol="0">
            <a:spAutoFit/>
          </a:bodyPr>
          <a:lstStyle/>
          <a:p>
            <a:pPr marL="4938395" marR="5080" indent="-3315335">
              <a:lnSpc>
                <a:spcPts val="6480"/>
              </a:lnSpc>
              <a:spcBef>
                <a:spcPts val="915"/>
              </a:spcBef>
            </a:pPr>
            <a:r>
              <a:rPr lang="el-GR" sz="8800" b="1" spc="-30" dirty="0">
                <a:solidFill>
                  <a:srgbClr val="534185"/>
                </a:solidFill>
                <a:latin typeface="Calibri Light"/>
                <a:cs typeface="Calibri Light"/>
              </a:rPr>
              <a:t>Ευχαριστούμε!</a:t>
            </a:r>
            <a:endParaRPr sz="8800" b="1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858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922781"/>
            <a:ext cx="28117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Εκκαθαρίσεις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92046"/>
            <a:ext cx="9425305" cy="23052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Δικαστήριο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2200" spc="-9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επίβλεψη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Δικαστηρίου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ts val="2050"/>
              </a:lnSpc>
              <a:spcBef>
                <a:spcPts val="168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πλειοψηφία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εταιρειών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διαλύονται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ένα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έτος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μέσω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διαδικασία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εκούσιας</a:t>
            </a:r>
            <a:r>
              <a:rPr lang="en-GB" sz="2200" dirty="0">
                <a:latin typeface="Calibri"/>
                <a:cs typeface="Calibri"/>
              </a:rPr>
              <a:t> </a:t>
            </a:r>
            <a:r>
              <a:rPr sz="2200" spc="-10" dirty="0" err="1">
                <a:solidFill>
                  <a:srgbClr val="534185"/>
                </a:solidFill>
                <a:latin typeface="Calibri"/>
                <a:cs typeface="Calibri"/>
              </a:rPr>
              <a:t>εκκ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αθάρισης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3207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Εκούσιες</a:t>
            </a:r>
            <a:r>
              <a:rPr sz="4000" spc="-16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Εκκαθαρίσεις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28800"/>
            <a:ext cx="10245725" cy="34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διαδικασία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εκούσιας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εκτός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Δικαστηρίου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6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Μία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μπορεί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προβεί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ακόλουθες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περιπτώσεις:</a:t>
            </a:r>
            <a:endParaRPr sz="2200"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65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όταν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έχει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εκπνεύσει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περίοδος</a:t>
            </a:r>
            <a:r>
              <a:rPr lang="el-GR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διάρκειας,</a:t>
            </a:r>
            <a:r>
              <a:rPr lang="el-GR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αν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υπάρχει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βάσει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lang="el-GR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καταστατικού,</a:t>
            </a:r>
            <a:r>
              <a:rPr lang="el-GR" spc="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όταν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έχει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επέλθει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γεγονός</a:t>
            </a:r>
            <a:r>
              <a:rPr lang="el-GR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lang="el-GR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οποίο</a:t>
            </a:r>
            <a:r>
              <a:rPr lang="el-GR" spc="-10" dirty="0"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προνοείται</a:t>
            </a:r>
            <a:r>
              <a:rPr lang="el-GR" spc="2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όπως</a:t>
            </a:r>
            <a:r>
              <a:rPr lang="el-GR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διαλυθεί,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αν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υπάρχει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βάσει</a:t>
            </a:r>
            <a:r>
              <a:rPr lang="el-GR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καταστατικού,</a:t>
            </a:r>
            <a:r>
              <a:rPr lang="el-GR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lang="el-GR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γενική</a:t>
            </a:r>
            <a:r>
              <a:rPr lang="el-GR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εγκρίνει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ψήφισμα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lang="el-GR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οποίο</a:t>
            </a:r>
            <a:r>
              <a:rPr lang="el-GR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ζητείται</a:t>
            </a:r>
            <a:r>
              <a:rPr lang="el-GR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lang="el-GR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lang="el-GR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lang="el-GR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lang="el-GR"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25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όταν</a:t>
            </a:r>
            <a:r>
              <a:rPr lang="el-GR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ψηφίζει</a:t>
            </a:r>
            <a:r>
              <a:rPr lang="el-GR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ειδικό</a:t>
            </a:r>
            <a:r>
              <a:rPr lang="el-GR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lang="el-GR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lang="el-GR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r>
              <a:rPr lang="el-GR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endParaRPr lang="el-GR" dirty="0">
              <a:latin typeface="Calibri"/>
              <a:cs typeface="Calibri"/>
            </a:endParaRPr>
          </a:p>
          <a:p>
            <a:pPr marL="698500" marR="5080" lvl="1" indent="-228600">
              <a:lnSpc>
                <a:spcPct val="107100"/>
              </a:lnSpc>
              <a:spcBef>
                <a:spcPts val="130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όταν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lang="el-GR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ψηφίζει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έκτακτο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lang="el-GR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δύναται,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 εξαιτίας</a:t>
            </a:r>
            <a:r>
              <a:rPr lang="el-GR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lang="el-GR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υποχρεώσεών</a:t>
            </a:r>
            <a:r>
              <a:rPr lang="el-GR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lang="el-GR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συνεχίσει</a:t>
            </a:r>
            <a:r>
              <a:rPr lang="el-GR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τις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εργασίες</a:t>
            </a:r>
            <a:r>
              <a:rPr lang="el-GR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της,</a:t>
            </a:r>
            <a:r>
              <a:rPr lang="el-GR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lang="el-GR" spc="-25" dirty="0">
                <a:solidFill>
                  <a:srgbClr val="534185"/>
                </a:solidFill>
                <a:latin typeface="Calibri"/>
                <a:cs typeface="Calibri"/>
              </a:rPr>
              <a:t> ότι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είναι</a:t>
            </a:r>
            <a:r>
              <a:rPr lang="el-GR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συμβουλεύσιμο</a:t>
            </a:r>
            <a:r>
              <a:rPr lang="el-GR" spc="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lang="el-GR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pc="-10" dirty="0">
                <a:solidFill>
                  <a:srgbClr val="534185"/>
                </a:solidFill>
                <a:latin typeface="Calibri"/>
                <a:cs typeface="Calibri"/>
              </a:rPr>
              <a:t>εκκαθαριστεί.</a:t>
            </a:r>
            <a:endParaRPr lang="el-GR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82321" rIns="0" bIns="0" rtlCol="0">
            <a:spAutoFit/>
          </a:bodyPr>
          <a:lstStyle/>
          <a:p>
            <a:pPr marL="4938395" marR="5080" indent="-3315335">
              <a:lnSpc>
                <a:spcPts val="6480"/>
              </a:lnSpc>
              <a:spcBef>
                <a:spcPts val="915"/>
              </a:spcBef>
            </a:pPr>
            <a:r>
              <a:rPr sz="6000" spc="-30" dirty="0">
                <a:solidFill>
                  <a:srgbClr val="534185"/>
                </a:solidFill>
                <a:latin typeface="Calibri Light"/>
                <a:cs typeface="Calibri Light"/>
              </a:rPr>
              <a:t>Εκούσιες</a:t>
            </a:r>
            <a:r>
              <a:rPr sz="6000" spc="-260" dirty="0">
                <a:solidFill>
                  <a:srgbClr val="534185"/>
                </a:solidFill>
                <a:latin typeface="Calibri Light"/>
                <a:cs typeface="Calibri Light"/>
              </a:rPr>
              <a:t> </a:t>
            </a:r>
            <a:r>
              <a:rPr sz="6000" spc="-50" dirty="0">
                <a:solidFill>
                  <a:srgbClr val="534185"/>
                </a:solidFill>
                <a:latin typeface="Calibri Light"/>
                <a:cs typeface="Calibri Light"/>
              </a:rPr>
              <a:t>Εκκαθαρίσεις</a:t>
            </a:r>
            <a:r>
              <a:rPr sz="6000" spc="-254" dirty="0">
                <a:solidFill>
                  <a:srgbClr val="534185"/>
                </a:solidFill>
                <a:latin typeface="Calibri Light"/>
                <a:cs typeface="Calibri Light"/>
              </a:rPr>
              <a:t> </a:t>
            </a:r>
            <a:r>
              <a:rPr sz="6000" spc="-25" dirty="0">
                <a:solidFill>
                  <a:srgbClr val="534185"/>
                </a:solidFill>
                <a:latin typeface="Calibri Light"/>
                <a:cs typeface="Calibri Light"/>
              </a:rPr>
              <a:t>από </a:t>
            </a:r>
            <a:r>
              <a:rPr sz="6000" spc="-20" dirty="0">
                <a:solidFill>
                  <a:srgbClr val="534185"/>
                </a:solidFill>
                <a:latin typeface="Calibri Light"/>
                <a:cs typeface="Calibri Light"/>
              </a:rPr>
              <a:t>Μέλη</a:t>
            </a:r>
            <a:endParaRPr sz="6000" dirty="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343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Θέσμια</a:t>
            </a:r>
            <a:r>
              <a:rPr sz="4000" spc="-18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Δήλωση</a:t>
            </a:r>
            <a:r>
              <a:rPr sz="4000" spc="-18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Φερεγγυότητας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72564"/>
            <a:ext cx="10228580" cy="4815357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40665" indent="-227965" algn="just">
              <a:lnSpc>
                <a:spcPct val="100000"/>
              </a:lnSpc>
              <a:spcBef>
                <a:spcPts val="25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Συμπληρώνεται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σύμβουλους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εταιρείας, ή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περιπτώσεις που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έχει</a:t>
            </a:r>
            <a:r>
              <a:rPr lang="el-GR" sz="2200" spc="-20" dirty="0"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ερισσότερους</a:t>
            </a:r>
            <a:r>
              <a:rPr sz="2200" spc="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u="sng" dirty="0">
                <a:solidFill>
                  <a:srgbClr val="534185"/>
                </a:solidFill>
                <a:latin typeface="Calibri"/>
                <a:cs typeface="Calibri"/>
              </a:rPr>
              <a:t>δύο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σύμβουλους,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u="sng" spc="-10" dirty="0">
                <a:solidFill>
                  <a:srgbClr val="534185"/>
                </a:solidFill>
                <a:latin typeface="Calibri"/>
                <a:cs typeface="Calibri"/>
              </a:rPr>
              <a:t>πλειοψηφία</a:t>
            </a:r>
            <a:r>
              <a:rPr lang="el-GR" sz="2200" u="sng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z="2200" spc="-10" dirty="0">
                <a:solidFill>
                  <a:srgbClr val="534185"/>
                </a:solidFill>
                <a:latin typeface="Calibri"/>
                <a:cs typeface="Calibri"/>
              </a:rPr>
              <a:t>(ο κάθε σύμβουλος </a:t>
            </a:r>
            <a:r>
              <a:rPr lang="el-GR" sz="2200" b="1" spc="-10" dirty="0">
                <a:solidFill>
                  <a:srgbClr val="534185"/>
                </a:solidFill>
                <a:latin typeface="Calibri"/>
                <a:cs typeface="Calibri"/>
              </a:rPr>
              <a:t>μπορεί να συμπληρώσει ξεχωριστή ΔΦ</a:t>
            </a:r>
            <a:r>
              <a:rPr lang="el-GR" sz="2200" spc="-10" dirty="0">
                <a:solidFill>
                  <a:srgbClr val="534185"/>
                </a:solidFill>
                <a:latin typeface="Calibri"/>
                <a:cs typeface="Calibri"/>
              </a:rPr>
              <a:t>)</a:t>
            </a:r>
            <a:endParaRPr sz="2200" u="sng" dirty="0">
              <a:latin typeface="Calibri"/>
              <a:cs typeface="Calibri"/>
            </a:endParaRPr>
          </a:p>
          <a:p>
            <a:pPr marL="240029" marR="5080" indent="-227329" algn="just">
              <a:lnSpc>
                <a:spcPct val="106900"/>
              </a:lnSpc>
              <a:spcBef>
                <a:spcPts val="180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Δηλώνουν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έκαναν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πλήρη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έρευνα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υποθέσεων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εταιρείας,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ότι,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αφού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ενέργησαν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τρόπο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αυτό,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σχημάτισαν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γνώμη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θα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είναι σε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θέση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να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πληρώσει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χρέη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ακέραιο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μέσα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σε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τέτοια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περίοδο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υπερβαίνει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δώδεκα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μήνες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έναρξη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εκκαθάρισης</a:t>
            </a:r>
            <a:endParaRPr sz="2200" dirty="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spcBef>
                <a:spcPts val="195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θεωρείται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έγκυρη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στις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περιπτώσεις</a:t>
            </a:r>
            <a:r>
              <a:rPr sz="2200" spc="-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που:</a:t>
            </a:r>
            <a:endParaRPr sz="2200"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46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προηγείται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τουλάχιστον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5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εβδομάδες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ημερομηνίας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έγκρισης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ψηφίσματος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dirty="0">
              <a:latin typeface="Calibri"/>
              <a:cs typeface="Calibri"/>
            </a:endParaRPr>
          </a:p>
          <a:p>
            <a:pPr marL="698500" marR="333375" lvl="1" indent="-228600">
              <a:lnSpc>
                <a:spcPct val="107300"/>
              </a:lnSpc>
              <a:spcBef>
                <a:spcPts val="1300"/>
              </a:spcBef>
              <a:buFont typeface="Microsoft Sans Serif"/>
              <a:buChar char="•"/>
              <a:tabLst>
                <a:tab pos="698500" algn="l"/>
              </a:tabLst>
            </a:pP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Δεν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περιλαμβάνει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κατάσταση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ενεργητικού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παθητικού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όπως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ήταν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τελευταία</a:t>
            </a:r>
            <a:r>
              <a:rPr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πρακτικά</a:t>
            </a:r>
            <a:r>
              <a:rPr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δυνατή ημερομηνία</a:t>
            </a:r>
            <a:r>
              <a:rPr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πριν</a:t>
            </a:r>
            <a:r>
              <a:rPr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κατάρτιση </a:t>
            </a:r>
            <a:r>
              <a:rPr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534185"/>
                </a:solidFill>
                <a:latin typeface="Calibri"/>
                <a:cs typeface="Calibri"/>
              </a:rPr>
              <a:t>δήλωσης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343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Ψήφισμα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για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Εκούσια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Εκκαθάριση</a:t>
            </a:r>
            <a:r>
              <a:rPr sz="4000" spc="-114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από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spc="-20" dirty="0">
                <a:latin typeface="Calibri"/>
                <a:cs typeface="Calibri"/>
              </a:rPr>
              <a:t>Μέλη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049221"/>
            <a:ext cx="10282555" cy="35105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Αποφασίζεται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ειδικό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ψήφισμα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Μετόχων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1300" marR="106680" indent="-228600">
              <a:lnSpc>
                <a:spcPct val="107200"/>
              </a:lnSpc>
              <a:spcBef>
                <a:spcPts val="180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θεωρείται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ότι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αρχίζει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ημερομηνία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έγκρισης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ψηφίσματος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εκούσια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σταματούν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εργασίες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4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Εντός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15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ημερών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από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έγκριση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ψηφίσματος,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παραδίδεται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Αφερεγγυότητας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αντίγραφο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dirty="0" err="1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ψηφίσματος,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οποίο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προβαίνει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εγγραφή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μητρώο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Εκκαθαρίσεων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διατηρεί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Τμήμα</a:t>
            </a:r>
            <a:endParaRPr sz="2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45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Ενημερώνεται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lang="el-GR" sz="2200" dirty="0">
                <a:solidFill>
                  <a:srgbClr val="534185"/>
                </a:solidFill>
                <a:latin typeface="Calibri"/>
                <a:cs typeface="Calibri"/>
              </a:rPr>
              <a:t>ΤΕΕΔΙ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(από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ΤΑ)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για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εγγραφή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στο</a:t>
            </a:r>
            <a:r>
              <a:rPr sz="2200" spc="-6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μητρώο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Εταιρειών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343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Calibri"/>
                <a:cs typeface="Calibri"/>
              </a:rPr>
              <a:t>Ψήφισμα</a:t>
            </a:r>
            <a:r>
              <a:rPr sz="4000" spc="-12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για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Διορισμό</a:t>
            </a:r>
            <a:r>
              <a:rPr sz="4000" spc="-11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Εκκαθαριστή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082546"/>
            <a:ext cx="10170160" cy="2039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16839" indent="-228600">
              <a:lnSpc>
                <a:spcPct val="107200"/>
              </a:lnSpc>
              <a:spcBef>
                <a:spcPts val="10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γενική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συνέλευση,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εταιρεία,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διορίζει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έναν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6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περισσότερους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εκκαθαριστές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σκοπό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εκκαθάριση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υποθέσεων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και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διανομή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του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ενεργητικού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της</a:t>
            </a:r>
            <a:r>
              <a:rPr sz="2200" spc="-5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εταιρείας</a:t>
            </a:r>
            <a:endParaRPr sz="22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6700"/>
              </a:lnSpc>
              <a:spcBef>
                <a:spcPts val="18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Με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το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διορισμό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εκκαθαριστή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παύουν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όλες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οι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εξουσίες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των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συμβούλων,</a:t>
            </a:r>
            <a:r>
              <a:rPr sz="2200" spc="-1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εκτός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στην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έκταση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που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η</a:t>
            </a:r>
            <a:r>
              <a:rPr sz="2200" spc="-4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εταιρεία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σε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γενική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συνέλευση</a:t>
            </a:r>
            <a:r>
              <a:rPr sz="2200" spc="-1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ή</a:t>
            </a:r>
            <a:r>
              <a:rPr sz="2200" spc="-3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ο</a:t>
            </a:r>
            <a:r>
              <a:rPr sz="2200" spc="-5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εκκαθαριστής</a:t>
            </a:r>
            <a:r>
              <a:rPr sz="2200" spc="-3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εγκρίνει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τη</a:t>
            </a:r>
            <a:r>
              <a:rPr sz="2200" spc="-40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34185"/>
                </a:solidFill>
                <a:latin typeface="Calibri"/>
                <a:cs typeface="Calibri"/>
              </a:rPr>
              <a:t>συνέχιση</a:t>
            </a:r>
            <a:r>
              <a:rPr sz="2200" spc="-25" dirty="0">
                <a:solidFill>
                  <a:srgbClr val="534185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34185"/>
                </a:solidFill>
                <a:latin typeface="Calibri"/>
                <a:cs typeface="Calibri"/>
              </a:rPr>
              <a:t>τους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566" y="1278636"/>
            <a:ext cx="3823634" cy="541285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05600" y="1278636"/>
            <a:ext cx="3822173" cy="54113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2106</Words>
  <Application>Microsoft Office PowerPoint</Application>
  <PresentationFormat>Widescreen</PresentationFormat>
  <Paragraphs>170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Calibri</vt:lpstr>
      <vt:lpstr>Calibri Light</vt:lpstr>
      <vt:lpstr>Microsoft Sans Serif</vt:lpstr>
      <vt:lpstr>Verdana</vt:lpstr>
      <vt:lpstr>Office Theme</vt:lpstr>
      <vt:lpstr>"Εκκαθαρίσεις Εταιρειών: Θεωρία, Πρακτική και απαντήσεις σε καίρια ερωτήματα"</vt:lpstr>
      <vt:lpstr>Τμήμα Αφερεγγυότητας</vt:lpstr>
      <vt:lpstr>Εκκαθαρίσεις</vt:lpstr>
      <vt:lpstr>Εκούσιες Εκκαθαρίσεις</vt:lpstr>
      <vt:lpstr>PowerPoint Presentation</vt:lpstr>
      <vt:lpstr>Θέσμια Δήλωση Φερεγγυότητας</vt:lpstr>
      <vt:lpstr>Ψήφισμα για Εκούσια Εκκαθάριση από Μέλη</vt:lpstr>
      <vt:lpstr>Ψήφισμα για Διορισμό Εκκαθαριστή</vt:lpstr>
      <vt:lpstr>PowerPoint Presentation</vt:lpstr>
      <vt:lpstr>Καθήκον εκκαθαριστή να καλεί γενική συνέλευση στο τέλος κάθε χρόνου</vt:lpstr>
      <vt:lpstr>Σύγκληση Τελικής Συνέλευσης</vt:lpstr>
      <vt:lpstr>Τελική συνέλευση</vt:lpstr>
      <vt:lpstr>Καθήκον εκκαθαριστή να καλέσει συνέλευση των πιστωτών σε περίπτωση αφερεγγυότητας</vt:lpstr>
      <vt:lpstr>PowerPoint Presentation</vt:lpstr>
      <vt:lpstr>Εκούσια Εκκαθάριση από Πιστωτές</vt:lpstr>
      <vt:lpstr>Εκούσια Εκκαθάριση από Πιστωτές</vt:lpstr>
      <vt:lpstr>Ψήφισμα για Εκούσια Εκκαθάριση από Μέλη &amp; Πιστωτές</vt:lpstr>
      <vt:lpstr>PowerPoint Presentation</vt:lpstr>
      <vt:lpstr>Εκούσια Εκκαθάριση από Πιστωτές</vt:lpstr>
      <vt:lpstr>Τροποποιήσεις στις διαδικάσιες</vt:lpstr>
      <vt:lpstr>Συμβουλές για αποφυγή λαθών</vt:lpstr>
      <vt:lpstr>Συμβουλές για αποφυγή λαθών (Συν.)</vt:lpstr>
      <vt:lpstr>Συμβουλές για αποφυγή λαθών (Συν.)</vt:lpstr>
      <vt:lpstr>Δήλωση Υποθέσεων της εταιρείας υποβάλλεται στον επίσημο παραλήπτη (1/5)</vt:lpstr>
      <vt:lpstr>Δήλωση Υποθέσεων της εταιρείας υποβάλλεται στον επίσημο παραλήπτη (2/5)</vt:lpstr>
      <vt:lpstr>Δήλωση Υποθέσεων της εταιρείας υποβάλλεται στον επίσημο παραλήπτη (3/5)</vt:lpstr>
      <vt:lpstr>Δήλωση Υποθέσεων της εταιρείας υποβάλλεται στον επίσημο παραλήπτη (4/5)</vt:lpstr>
      <vt:lpstr>Δήλωση Υποθέσεων της εταιρείας υποβάλλεται στον επίσημο παραλήπτη (5/5)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Γενικές Διαδικασίες κατά την Εκκαθάριση μέσω διατάγματος Δικαστηρίου  Νοέμβριος 2023  Χρυστάλλα Χριστοδούλου  Λειτουργός Αφερεγγυότητας cchristodoulou@insolvency.meci.gov.cy</dc:title>
  <dc:creator>Chrystalla Christodoulou</dc:creator>
  <cp:lastModifiedBy>User</cp:lastModifiedBy>
  <cp:revision>5</cp:revision>
  <dcterms:created xsi:type="dcterms:W3CDTF">2024-10-09T05:07:49Z</dcterms:created>
  <dcterms:modified xsi:type="dcterms:W3CDTF">2024-10-12T15:57:14Z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2023-11-16T00:00:00Z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2024-10-09T00:00:00Z</vt:filetime>
  </property>
  <property fmtid="{D5CDD505-2E9C-101B-9397-08002B2CF9AE}" pid="5" name="Producer">
    <vt:lpwstr>Microsoft® PowerPoint® 2021</vt:lpwstr>
  </property>
</Properties>
</file>